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8" r:id="rId1"/>
    <p:sldMasterId id="2147483751" r:id="rId2"/>
    <p:sldMasterId id="2147483777" r:id="rId3"/>
  </p:sldMasterIdLst>
  <p:notesMasterIdLst>
    <p:notesMasterId r:id="rId19"/>
  </p:notesMasterIdLst>
  <p:handoutMasterIdLst>
    <p:handoutMasterId r:id="rId20"/>
  </p:handoutMasterIdLst>
  <p:sldIdLst>
    <p:sldId id="366" r:id="rId4"/>
    <p:sldId id="424" r:id="rId5"/>
    <p:sldId id="367" r:id="rId6"/>
    <p:sldId id="419" r:id="rId7"/>
    <p:sldId id="418" r:id="rId8"/>
    <p:sldId id="368" r:id="rId9"/>
    <p:sldId id="414" r:id="rId10"/>
    <p:sldId id="425" r:id="rId11"/>
    <p:sldId id="421" r:id="rId12"/>
    <p:sldId id="426" r:id="rId13"/>
    <p:sldId id="374" r:id="rId14"/>
    <p:sldId id="422" r:id="rId15"/>
    <p:sldId id="411" r:id="rId16"/>
    <p:sldId id="378" r:id="rId17"/>
    <p:sldId id="397" r:id="rId18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786F"/>
    <a:srgbClr val="36749D"/>
    <a:srgbClr val="82796F"/>
    <a:srgbClr val="988170"/>
    <a:srgbClr val="A79485"/>
    <a:srgbClr val="645448"/>
    <a:srgbClr val="C0B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85008" autoAdjust="0"/>
  </p:normalViewPr>
  <p:slideViewPr>
    <p:cSldViewPr snapToGrid="0" snapToObjects="1">
      <p:cViewPr varScale="1">
        <p:scale>
          <a:sx n="59" d="100"/>
          <a:sy n="59" d="100"/>
        </p:scale>
        <p:origin x="180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2" d="100"/>
          <a:sy n="52" d="100"/>
        </p:scale>
        <p:origin x="2650" y="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Job Callbacks Reduced by 50% for People with Records; </a:t>
            </a:r>
          </a:p>
          <a:p>
            <a:pPr>
              <a:defRPr/>
            </a:pPr>
            <a:r>
              <a:rPr lang="en-US" dirty="0" smtClean="0"/>
              <a:t>Even Fewer for African Americans </a:t>
            </a:r>
            <a:r>
              <a:rPr lang="en-US" sz="1000" dirty="0" smtClean="0"/>
              <a:t>(Devah</a:t>
            </a:r>
            <a:r>
              <a:rPr lang="en-US" sz="1000" baseline="0" dirty="0" smtClean="0"/>
              <a:t> Pager, 2003)</a:t>
            </a:r>
            <a:endParaRPr lang="en-US" sz="10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Criminal Record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African Americans</c:v>
                </c:pt>
                <c:pt idx="1">
                  <c:v>Whites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0.05</c:v>
                </c:pt>
                <c:pt idx="1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Record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67215A04-9B41-4CA6-B73F-D5476CFBECB4}" type="CATEGORYNAME">
                      <a:rPr lang="en-US" smtClean="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baseline="0" dirty="0" smtClean="0"/>
                      <a:t>, </a:t>
                    </a:r>
                    <a:fld id="{0B1FB489-70CC-4502-A8AE-A6593271FF06}" type="VALUE">
                      <a:rPr lang="en-US" baseline="0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African Americans</c:v>
                </c:pt>
                <c:pt idx="1">
                  <c:v>Whites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0.14000000000000001</c:v>
                </c:pt>
                <c:pt idx="1">
                  <c:v>0.34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110752"/>
        <c:axId val="169111312"/>
      </c:barChart>
      <c:catAx>
        <c:axId val="169110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111312"/>
        <c:crosses val="autoZero"/>
        <c:auto val="1"/>
        <c:lblAlgn val="ctr"/>
        <c:lblOffset val="100"/>
        <c:noMultiLvlLbl val="0"/>
      </c:catAx>
      <c:valAx>
        <c:axId val="16911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110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rgbClr val="83786F"/>
    </a:solidFill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fld id="{635DCCE7-0294-49B9-8809-5A8B86038E87}" type="datetimeFigureOut">
              <a:rPr lang="en-US"/>
              <a:pPr>
                <a:defRPr/>
              </a:pPr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EE7399-72F1-4607-BC9A-A9F0865EF5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84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fld id="{45135009-7618-4542-9012-4E60910EE505}" type="datetime1">
              <a:rPr lang="en-US" altLang="en-US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02A5E74-71D8-4E1B-AE67-E63349A274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394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84" charset="-128"/>
        <a:cs typeface="ヒラギノ角ゴ Pro W3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84" charset="-128"/>
        <a:cs typeface="ヒラギノ角ゴ Pro W3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84" charset="-128"/>
        <a:cs typeface="ヒラギノ角ゴ Pro W3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84" charset="-128"/>
        <a:cs typeface="ヒラギノ角ゴ Pro W3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84" charset="-128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747C1-41F9-4FCC-818E-A31304CCEA22}" type="slidenum">
              <a:rPr lang="en-US" altLang="en-US" smtClean="0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95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8481A0-DEF7-42A7-833A-567495C541EA}" type="slidenum">
              <a:rPr lang="en-US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970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Poll – after talk</a:t>
            </a:r>
            <a:r>
              <a:rPr lang="en-US" baseline="0" dirty="0" smtClean="0"/>
              <a:t> about the Poll, then Nayantara will ask a clarifying question about the 70 million number.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747C1-41F9-4FCC-818E-A31304CCEA22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387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A5E74-71D8-4E1B-AE67-E63349A274B9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427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A5E74-71D8-4E1B-AE67-E63349A274B9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16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A5E74-71D8-4E1B-AE67-E63349A274B9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390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8481A0-DEF7-42A7-833A-567495C541EA}" type="slidenum">
              <a:rPr lang="en-US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571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>
              <a:ea typeface="ヒラギノ角ゴ Pro W3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62377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3028264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94151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960038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0"/>
              </a:spcBef>
            </a:pPr>
            <a:fld id="{0F720A01-3215-4677-BBCF-C6C9320E2B37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935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8481A0-DEF7-42A7-833A-567495C541EA}" type="slidenum">
              <a:rPr lang="en-US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19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762000"/>
            <a:ext cx="7324725" cy="16002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514600"/>
            <a:ext cx="7315200" cy="27432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762000"/>
            <a:ext cx="238125" cy="16002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514600"/>
            <a:ext cx="228600" cy="27432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762000"/>
            <a:ext cx="6858000" cy="15240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4386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Council of State Governments Justice Center</a:t>
            </a:r>
            <a:endParaRPr lang="en-US" dirty="0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858000" y="6338888"/>
            <a:ext cx="1219200" cy="366712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4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4400">
              <a:defRPr/>
            </a:pPr>
            <a:r>
              <a:rPr lang="en-US" smtClean="0">
                <a:ea typeface="+mn-ea"/>
                <a:cs typeface="+mn-cs"/>
              </a:rPr>
              <a:t>Working with Data: MHCs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Council of State Governments Justice Center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5F68A8A4-D12D-4199-8A23-472082E0DC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22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6771-1367-43EA-8B07-B22DBA44DAE9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7B0E-64E5-4AA5-9C8C-1280956B9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307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CD5A2-4D68-4ABC-94DD-FDE434A8654A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50EB1-2E5B-4A74-BA0A-135620F870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378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8C299-450A-4A4B-8EE5-F8A98E6905EC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7B87A-C18F-4CAC-B40F-8C2AF91288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440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32DDE-871F-4813-9925-9E9D9CA30457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2DB2C-BDB5-4EE6-A977-A2ABF4AF8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815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C55C3-D9BC-4E09-A9BB-7379A603C25A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11C53-B1BD-4994-9AAC-A834FEBD5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055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B1AD8-95E3-4392-853E-ABB0C02BC6F3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1B191-88D0-4A2C-BC22-58590AF4F8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951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F0D3-F5C9-4217-B2AB-4D7B1947BB89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982E4-8AAC-482F-A5DD-7F0CA55F26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97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D2051-54E1-4735-BB09-68F5BE1E197F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41AE5-4500-46E5-AA2F-000ECC4DE3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004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54620-EAE9-4E78-8400-93583FE0B1E0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D43E9-B3A4-4180-B2AF-FD2C8DE900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86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2891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4400">
              <a:defRPr/>
            </a:pPr>
            <a:r>
              <a:rPr lang="en-US" dirty="0" smtClean="0">
                <a:ea typeface="+mn-ea"/>
                <a:cs typeface="+mn-cs"/>
              </a:rPr>
              <a:t>Working with Data: MHCs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Council of State Governments Justice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225DA22-4BEA-4ED7-AA06-512632E0AE9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50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036AA-0DC5-4E2D-979F-3D51A9929391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EA166-AB28-4883-A7B5-DF20B628E5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066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41756-9AFB-494C-BC2E-29387EE850B0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9FF82-0605-44E6-9281-5CC6B1596A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1310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86771-1367-43EA-8B07-B22DBA44DAE9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7B0E-64E5-4AA5-9C8C-1280956B9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4732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CD5A2-4D68-4ABC-94DD-FDE434A8654A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50EB1-2E5B-4A74-BA0A-135620F870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5388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8C299-450A-4A4B-8EE5-F8A98E6905EC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7B87A-C18F-4CAC-B40F-8C2AF91288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8412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32DDE-871F-4813-9925-9E9D9CA30457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2DB2C-BDB5-4EE6-A977-A2ABF4AF8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840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C55C3-D9BC-4E09-A9BB-7379A603C25A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11C53-B1BD-4994-9AAC-A834FEBD51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5421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B1AD8-95E3-4392-853E-ABB0C02BC6F3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1B191-88D0-4A2C-BC22-58590AF4F8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1638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F0D3-F5C9-4217-B2AB-4D7B1947BB89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982E4-8AAC-482F-A5DD-7F0CA55F26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2580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D2051-54E1-4735-BB09-68F5BE1E197F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41AE5-4500-46E5-AA2F-000ECC4DE3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14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Council of State Governments Justice Center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805CEA6-62AA-4C07-AF51-7347D27F1A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76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54620-EAE9-4E78-8400-93583FE0B1E0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D43E9-B3A4-4180-B2AF-FD2C8DE900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944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036AA-0DC5-4E2D-979F-3D51A9929391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EA166-AB28-4883-A7B5-DF20B628E5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8109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41756-9AFB-494C-BC2E-29387EE850B0}" type="datetime1">
              <a:rPr lang="en-US" altLang="en-US" smtClean="0"/>
              <a:pPr>
                <a:defRPr/>
              </a:pPr>
              <a:t>9/6/2016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9FF82-0605-44E6-9281-5CC6B1596A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4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4400">
              <a:defRPr/>
            </a:pPr>
            <a:r>
              <a:rPr lang="en-US" smtClean="0">
                <a:ea typeface="+mn-ea"/>
                <a:cs typeface="+mn-cs"/>
              </a:rPr>
              <a:t>Working with Data: MHCs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Council of State Governments Justice Center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2AC5C86-D0C8-4343-A7CC-366EB7C59C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44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Council of State Governments Justice Center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40475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6545A62-FDB9-4EAB-822E-9BDD117E7B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0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Council of State Governments Justice Center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40475"/>
            <a:ext cx="19812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A06A5A2-FED4-4113-9B1F-F1C6297A3B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2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4400">
              <a:defRPr/>
            </a:pPr>
            <a:r>
              <a:rPr lang="en-US" smtClean="0">
                <a:ea typeface="+mn-ea"/>
                <a:cs typeface="+mn-cs"/>
              </a:rPr>
              <a:t>Working with Data: MHCs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Council of State Governments Justice Center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2262CE5-FF33-40E6-84D2-33C47BB649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6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4400">
              <a:defRPr/>
            </a:pPr>
            <a:r>
              <a:rPr lang="en-US" smtClean="0">
                <a:ea typeface="+mn-ea"/>
                <a:cs typeface="+mn-cs"/>
              </a:rPr>
              <a:t>Working with Data: MHCs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Council of State Governments Justice Center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F70FE401-9D3C-4817-BBAA-609A255FE4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57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 defTabSz="914400">
              <a:defRPr/>
            </a:pPr>
            <a:r>
              <a:rPr lang="en-US" smtClean="0">
                <a:ea typeface="+mn-ea"/>
                <a:cs typeface="+mn-cs"/>
              </a:rPr>
              <a:t>Working with Data: MHCs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Council of State Governments Justice Center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8F3E6E8-961E-4C3F-8B13-1367D8E4F4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4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Gill Sans MT" pitchFamily="34" charset="0"/>
              </a:defRPr>
            </a:lvl1pPr>
          </a:lstStyle>
          <a:p>
            <a:pPr defTabSz="914400">
              <a:defRPr/>
            </a:pPr>
            <a:r>
              <a:rPr lang="en-US" dirty="0" smtClean="0">
                <a:ea typeface="+mn-ea"/>
                <a:cs typeface="+mn-cs"/>
              </a:rPr>
              <a:t>Council of State Governments Justice Center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705600" y="6340475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Gill Sans MT" pitchFamily="34" charset="0"/>
              </a:defRPr>
            </a:lvl1pPr>
          </a:lstStyle>
          <a:p>
            <a:pPr algn="ctr" defTabSz="914400">
              <a:defRPr/>
            </a:pPr>
            <a:fld id="{534C8A11-1E18-435E-A7AF-A939B1AC0F7D}" type="slidenum">
              <a:rPr lang="en-US" smtClean="0">
                <a:ea typeface="+mn-ea"/>
                <a:cs typeface="+mn-cs"/>
              </a:rPr>
              <a:pPr algn="ctr" defTabSz="914400">
                <a:defRPr/>
              </a:pPr>
              <a:t>‹#›</a:t>
            </a:fld>
            <a:endParaRPr lang="en-US" dirty="0">
              <a:ea typeface="+mn-ea"/>
              <a:cs typeface="+mn-cs"/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rbel"/>
              <a:ea typeface="+mn-ea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0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016DEF29-F723-4336-AD96-2E3AD2D860BB}" type="datetime1">
              <a:rPr lang="en-US" altLang="en-US">
                <a:cs typeface="+mn-cs"/>
              </a:rPr>
              <a:pPr>
                <a:defRPr/>
              </a:pPr>
              <a:t>9/6/2016</a:t>
            </a:fld>
            <a:endParaRPr lang="en-US" altLang="en-US"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74CD14C-CA60-4800-8AA9-C9DEBCEB1BB0}" type="slidenum">
              <a:rPr lang="en-US" altLang="en-US">
                <a:ea typeface="ＭＳ Ｐゴシック" panose="020B0600070205080204" pitchFamily="34" charset="-128"/>
                <a:cs typeface="+mn-cs"/>
              </a:rPr>
              <a:pPr/>
              <a:t>‹#›</a:t>
            </a:fld>
            <a:endParaRPr lang="en-US" altLang="en-US"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823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016DEF29-F723-4336-AD96-2E3AD2D860BB}" type="datetime1">
              <a:rPr lang="en-US" altLang="en-US">
                <a:cs typeface="+mn-cs"/>
              </a:rPr>
              <a:pPr>
                <a:defRPr/>
              </a:pPr>
              <a:t>9/6/2016</a:t>
            </a:fld>
            <a:endParaRPr lang="en-US" altLang="en-US"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74CD14C-CA60-4800-8AA9-C9DEBCEB1BB0}" type="slidenum">
              <a:rPr lang="en-US" altLang="en-US">
                <a:ea typeface="ＭＳ Ｐゴシック" panose="020B0600070205080204" pitchFamily="34" charset="-128"/>
                <a:cs typeface="+mn-cs"/>
              </a:rPr>
              <a:pPr/>
              <a:t>‹#›</a:t>
            </a:fld>
            <a:endParaRPr lang="en-US" altLang="en-US"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57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V="1">
            <a:off x="0" y="0"/>
            <a:ext cx="9144000" cy="5638800"/>
          </a:xfrm>
          <a:prstGeom prst="rect">
            <a:avLst/>
          </a:prstGeom>
          <a:solidFill>
            <a:srgbClr val="83786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1" name="Picture 4" descr="NELP_Logo_RGBRed+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962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322119"/>
            <a:ext cx="7772400" cy="402128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mbria"/>
                <a:cs typeface="Cambria"/>
              </a:rPr>
              <a:t>Fair-Chance Employment : </a:t>
            </a:r>
            <a:br>
              <a:rPr lang="en-US" sz="6000" b="1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mbria"/>
              </a:rPr>
              <a:t>The Disparate Impact of Background Checks</a:t>
            </a:r>
            <a:endParaRPr lang="en-US" sz="1800" b="1" i="1" dirty="0" smtClean="0">
              <a:solidFill>
                <a:schemeClr val="bg1"/>
              </a:solidFill>
              <a:latin typeface="Calibri" panose="020F0502020204030204" pitchFamily="34" charset="0"/>
              <a:ea typeface="+mj-ea"/>
              <a:cs typeface="Cambria"/>
            </a:endParaRPr>
          </a:p>
        </p:txBody>
      </p:sp>
      <p:sp>
        <p:nvSpPr>
          <p:cNvPr id="2054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432995"/>
          </a:xfrm>
        </p:spPr>
        <p:txBody>
          <a:bodyPr/>
          <a:lstStyle/>
          <a:p>
            <a:pPr eaLnBrk="1" hangingPunct="1"/>
            <a:r>
              <a:rPr lang="en-US" altLang="en-US" sz="2000" b="1" dirty="0" smtClean="0">
                <a:solidFill>
                  <a:schemeClr val="bg1"/>
                </a:solidFill>
                <a:ea typeface="ＭＳ Ｐゴシック" panose="020B0600070205080204" pitchFamily="34" charset="-128"/>
              </a:rPr>
              <a:t>September 2016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430878" y="5265836"/>
            <a:ext cx="3835397" cy="136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spcBef>
                <a:spcPct val="0"/>
              </a:spcBef>
              <a:buClr>
                <a:srgbClr val="4F81BD"/>
              </a:buClr>
              <a:buSzPct val="65000"/>
              <a:buFontTx/>
              <a:buNone/>
            </a:pPr>
            <a:r>
              <a:rPr lang="en-US" altLang="en-US" sz="1800" dirty="0" smtClean="0">
                <a:solidFill>
                  <a:schemeClr val="bg1"/>
                </a:solidFill>
                <a:latin typeface="+mn-lt"/>
                <a:cs typeface="+mn-cs"/>
              </a:rPr>
              <a:t>Nayantara Mehta</a:t>
            </a:r>
            <a:endParaRPr lang="en-US" altLang="en-US" sz="2000" b="1" dirty="0">
              <a:cs typeface="+mn-cs"/>
            </a:endParaRPr>
          </a:p>
          <a:p>
            <a:pPr defTabSz="914400">
              <a:spcBef>
                <a:spcPct val="0"/>
              </a:spcBef>
              <a:buClr>
                <a:srgbClr val="4F81BD"/>
              </a:buClr>
              <a:buSzPct val="65000"/>
              <a:buFontTx/>
              <a:buNone/>
            </a:pPr>
            <a:endParaRPr lang="en-US" altLang="en-US" sz="1600" dirty="0" smtClean="0">
              <a:cs typeface="+mn-cs"/>
            </a:endParaRPr>
          </a:p>
          <a:p>
            <a:pPr defTabSz="914400">
              <a:spcBef>
                <a:spcPct val="0"/>
              </a:spcBef>
              <a:buClr>
                <a:srgbClr val="4F81BD"/>
              </a:buClr>
              <a:buSzPct val="65000"/>
              <a:buFontTx/>
              <a:buNone/>
            </a:pPr>
            <a:r>
              <a:rPr lang="en-US" altLang="en-US" sz="1400" dirty="0" smtClean="0">
                <a:cs typeface="+mn-cs"/>
              </a:rPr>
              <a:t>Senior Staff Attorney</a:t>
            </a:r>
          </a:p>
          <a:p>
            <a:pPr defTabSz="914400">
              <a:spcBef>
                <a:spcPct val="0"/>
              </a:spcBef>
              <a:buClr>
                <a:srgbClr val="4F81BD"/>
              </a:buClr>
              <a:buSzPct val="65000"/>
              <a:buFontTx/>
              <a:buNone/>
            </a:pPr>
            <a:r>
              <a:rPr lang="en-US" altLang="en-US" sz="1400" dirty="0" smtClean="0">
                <a:cs typeface="+mn-cs"/>
              </a:rPr>
              <a:t>Berkeley, California</a:t>
            </a:r>
          </a:p>
          <a:p>
            <a:pPr defTabSz="914400">
              <a:spcBef>
                <a:spcPct val="0"/>
              </a:spcBef>
              <a:buClr>
                <a:srgbClr val="4F81BD"/>
              </a:buClr>
              <a:buSzPct val="65000"/>
              <a:buFontTx/>
              <a:buNone/>
            </a:pPr>
            <a:r>
              <a:rPr lang="en-US" altLang="en-US" sz="1400" dirty="0" smtClean="0">
                <a:cs typeface="+mn-cs"/>
              </a:rPr>
              <a:t>nmehta@nelp.org</a:t>
            </a:r>
          </a:p>
          <a:p>
            <a:pPr defTabSz="914400">
              <a:spcBef>
                <a:spcPct val="0"/>
              </a:spcBef>
              <a:buClr>
                <a:srgbClr val="4F81BD"/>
              </a:buClr>
              <a:buSzPct val="65000"/>
              <a:buFontTx/>
              <a:buNone/>
            </a:pPr>
            <a:r>
              <a:rPr lang="en-US" altLang="en-US" sz="1400" dirty="0" smtClean="0">
                <a:cs typeface="+mn-cs"/>
              </a:rPr>
              <a:t>Twitter: @</a:t>
            </a:r>
            <a:r>
              <a:rPr lang="en-US" altLang="en-US" sz="1400" dirty="0" err="1" smtClean="0">
                <a:cs typeface="+mn-cs"/>
              </a:rPr>
              <a:t>NayantaraTweets</a:t>
            </a:r>
            <a:endParaRPr lang="en-US" altLang="en-US" sz="1400" dirty="0" smtClean="0">
              <a:cs typeface="+mn-cs"/>
            </a:endParaRPr>
          </a:p>
          <a:p>
            <a:pPr defTabSz="914400">
              <a:spcBef>
                <a:spcPct val="0"/>
              </a:spcBef>
              <a:buClr>
                <a:srgbClr val="4F81BD"/>
              </a:buClr>
              <a:buSzPct val="65000"/>
              <a:buFontTx/>
              <a:buNone/>
            </a:pPr>
            <a:endParaRPr lang="en-US" altLang="en-US" sz="2400" dirty="0">
              <a:solidFill>
                <a:prstClr val="black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7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NELP_Logo_RGBRed+Bl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962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Content Placeholder 2"/>
          <p:cNvSpPr txBox="1">
            <a:spLocks/>
          </p:cNvSpPr>
          <p:nvPr/>
        </p:nvSpPr>
        <p:spPr bwMode="auto">
          <a:xfrm>
            <a:off x="769938" y="1121790"/>
            <a:ext cx="7713662" cy="498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286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spcBef>
                <a:spcPct val="0"/>
              </a:spcBef>
              <a:buClr>
                <a:prstClr val="black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Similar to </a:t>
            </a: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EEOC Guidelines, </a:t>
            </a: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goal to avoid </a:t>
            </a: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disparate/adverse impact</a:t>
            </a: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 on people with records</a:t>
            </a:r>
          </a:p>
          <a:p>
            <a:pPr defTabSz="914400">
              <a:spcBef>
                <a:spcPct val="0"/>
              </a:spcBef>
              <a:buClr>
                <a:prstClr val="black"/>
              </a:buClr>
              <a:buSzPct val="65000"/>
              <a:buFont typeface="Wingdings" panose="05000000000000000000" pitchFamily="2" charset="2"/>
              <a:buChar char="§"/>
            </a:pPr>
            <a:endParaRPr lang="en-US" altLang="en-US" sz="2400" b="1" dirty="0" smtClean="0">
              <a:solidFill>
                <a:prstClr val="black"/>
              </a:solidFill>
              <a:cs typeface="+mn-cs"/>
            </a:endParaRPr>
          </a:p>
          <a:p>
            <a:pPr defTabSz="914400">
              <a:spcBef>
                <a:spcPct val="0"/>
              </a:spcBef>
              <a:buClr>
                <a:prstClr val="black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Requires employers to consider </a:t>
            </a: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job-relatedness of a conviction:</a:t>
            </a: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 nature and gravity of offense; how long ago offense occurred; nature of job sought. </a:t>
            </a:r>
          </a:p>
          <a:p>
            <a:pPr marL="0" indent="0" defTabSz="914400">
              <a:spcBef>
                <a:spcPct val="0"/>
              </a:spcBef>
              <a:buClr>
                <a:prstClr val="black"/>
              </a:buClr>
              <a:buSzPct val="65000"/>
              <a:buFont typeface="Arial" panose="020B0604020202020204" pitchFamily="34" charset="0"/>
              <a:buNone/>
            </a:pPr>
            <a:endParaRPr lang="en-US" altLang="en-US" sz="2400" b="1" dirty="0" smtClean="0">
              <a:solidFill>
                <a:prstClr val="black"/>
              </a:solidFill>
              <a:cs typeface="+mn-cs"/>
            </a:endParaRPr>
          </a:p>
          <a:p>
            <a:pPr defTabSz="914400">
              <a:spcBef>
                <a:spcPct val="0"/>
              </a:spcBef>
              <a:buClr>
                <a:prstClr val="black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Requires employers to give </a:t>
            </a: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notice</a:t>
            </a: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 of the disqualifying conviction and an </a:t>
            </a: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opportunity for applicant to correct </a:t>
            </a: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errors. 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2366946" y="5621518"/>
            <a:ext cx="5254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prstClr val="black"/>
                </a:solidFill>
                <a:cs typeface="+mn-cs"/>
              </a:rPr>
              <a:t>SOURCE: NELP, “Best Practices and Model Policies” (2015), available at www.nelp.org</a:t>
            </a:r>
            <a:endParaRPr lang="en-US" altLang="en-US" sz="1200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73138" y="304800"/>
            <a:ext cx="7713662" cy="70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83786F"/>
                </a:solidFill>
                <a:latin typeface="Cambria" panose="02040503050406030204" pitchFamily="18" charset="0"/>
                <a:cs typeface="+mn-cs"/>
              </a:rPr>
              <a:t>Pending DFEH Regulations</a:t>
            </a:r>
            <a:r>
              <a:rPr lang="en-US" altLang="en-US" sz="2400" b="1" dirty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/>
            </a:r>
            <a:br>
              <a:rPr lang="en-US" altLang="en-US" sz="2400" b="1" dirty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</a:br>
            <a:endParaRPr lang="en-US" altLang="en-US" sz="2400" b="1" dirty="0">
              <a:solidFill>
                <a:prstClr val="black"/>
              </a:solidFill>
              <a:latin typeface="Cambria" panose="02040503050406030204" pitchFamily="18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7B0E-64E5-4AA5-9C8C-1280956B9DA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8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524000" y="381000"/>
            <a:ext cx="5943600" cy="8763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973138" y="304800"/>
            <a:ext cx="7713662" cy="9779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0" bIns="0"/>
          <a:lstStyle/>
          <a:p>
            <a:pPr defTabSz="914400" eaLnBrk="0" hangingPunct="0">
              <a:defRPr/>
            </a:pPr>
            <a:r>
              <a:rPr lang="en-US" sz="3600" b="1" kern="0" dirty="0" smtClean="0">
                <a:solidFill>
                  <a:srgbClr val="83786F"/>
                </a:solidFill>
                <a:latin typeface="Cambria"/>
                <a:ea typeface="ＭＳ Ｐゴシック" pitchFamily="-112" charset="-128"/>
                <a:cs typeface="Cambria"/>
              </a:rPr>
              <a:t>Ban the Box Movement</a:t>
            </a:r>
            <a:endParaRPr lang="en-US" sz="3600" b="1" kern="0" dirty="0">
              <a:solidFill>
                <a:srgbClr val="83786F"/>
              </a:solidFill>
              <a:latin typeface="Cambria"/>
              <a:ea typeface="ＭＳ Ｐゴシック" pitchFamily="-112" charset="-128"/>
              <a:cs typeface="Cambria"/>
            </a:endParaRPr>
          </a:p>
          <a:p>
            <a:pPr defTabSz="914400" eaLnBrk="0" hangingPunct="0"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Calibri"/>
                <a:ea typeface="ＭＳ Ｐゴシック" pitchFamily="-112" charset="-128"/>
                <a:cs typeface="Calibri"/>
              </a:rPr>
              <a:t>24 States and Over 100 Localities adopt policies</a:t>
            </a:r>
            <a:endParaRPr lang="en-US" sz="2400" kern="0" dirty="0">
              <a:solidFill>
                <a:srgbClr val="000000"/>
              </a:solidFill>
              <a:latin typeface="Calibri"/>
              <a:ea typeface="ＭＳ Ｐゴシック" pitchFamily="-112" charset="-128"/>
              <a:cs typeface="Calibri"/>
            </a:endParaRPr>
          </a:p>
        </p:txBody>
      </p:sp>
      <p:pic>
        <p:nvPicPr>
          <p:cNvPr id="11" name="Picture 4" descr="NELP_Logo_RGBRed+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962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366946" y="5621518"/>
            <a:ext cx="5254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prstClr val="black"/>
                </a:solidFill>
                <a:cs typeface="+mn-cs"/>
              </a:rPr>
              <a:t>SOURCE: NELP, “Ban the Box” (2016), available at www.nelp.org</a:t>
            </a:r>
            <a:endParaRPr lang="en-US" altLang="en-US" sz="1200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0EB1-2E5B-4A74-BA0A-135620F87021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0710" y="1658318"/>
            <a:ext cx="3054332" cy="3937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248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NELP_Logo_RGBRed+Bl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962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Content Placeholder 2"/>
          <p:cNvSpPr txBox="1">
            <a:spLocks/>
          </p:cNvSpPr>
          <p:nvPr/>
        </p:nvSpPr>
        <p:spPr bwMode="auto">
          <a:xfrm>
            <a:off x="769938" y="1121790"/>
            <a:ext cx="7713662" cy="498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286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spcBef>
                <a:spcPct val="0"/>
              </a:spcBef>
              <a:buClr>
                <a:prstClr val="black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Ban-the-box on the job application. </a:t>
            </a: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Remove the conviction history inquiry.</a:t>
            </a:r>
          </a:p>
          <a:p>
            <a:pPr defTabSz="914400">
              <a:spcBef>
                <a:spcPct val="0"/>
              </a:spcBef>
              <a:buClr>
                <a:prstClr val="black"/>
              </a:buClr>
              <a:buSzPct val="65000"/>
              <a:buFont typeface="Wingdings" panose="05000000000000000000" pitchFamily="2" charset="2"/>
              <a:buChar char="§"/>
            </a:pPr>
            <a:endParaRPr lang="en-US" altLang="en-US" sz="2400" b="1" dirty="0" smtClean="0">
              <a:solidFill>
                <a:prstClr val="black"/>
              </a:solidFill>
              <a:cs typeface="+mn-cs"/>
            </a:endParaRPr>
          </a:p>
          <a:p>
            <a:pPr defTabSz="914400">
              <a:spcBef>
                <a:spcPct val="0"/>
              </a:spcBef>
              <a:buClr>
                <a:prstClr val="black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Background checks may be unnecessary for many jobs.</a:t>
            </a:r>
          </a:p>
          <a:p>
            <a:pPr marL="0" indent="0" defTabSz="914400">
              <a:spcBef>
                <a:spcPct val="0"/>
              </a:spcBef>
              <a:buClr>
                <a:prstClr val="black"/>
              </a:buClr>
              <a:buSzPct val="65000"/>
              <a:buFont typeface="Arial" panose="020B0604020202020204" pitchFamily="34" charset="0"/>
              <a:buNone/>
            </a:pP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 </a:t>
            </a:r>
          </a:p>
          <a:p>
            <a:pPr defTabSz="914400">
              <a:spcBef>
                <a:spcPct val="0"/>
              </a:spcBef>
              <a:buClr>
                <a:prstClr val="black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Limit information considered</a:t>
            </a: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; e.g., avoid considering arrests; dismissed, expunged, or sealed convictions; infractions; or irrelevant convictions. </a:t>
            </a:r>
          </a:p>
          <a:p>
            <a:pPr marL="0" indent="0" defTabSz="914400">
              <a:spcBef>
                <a:spcPct val="0"/>
              </a:spcBef>
              <a:buClr>
                <a:prstClr val="black"/>
              </a:buClr>
              <a:buSzPct val="65000"/>
              <a:buFont typeface="Arial" panose="020B0604020202020204" pitchFamily="34" charset="0"/>
              <a:buNone/>
            </a:pPr>
            <a:endParaRPr lang="en-US" altLang="en-US" sz="2400" b="1" dirty="0" smtClean="0">
              <a:solidFill>
                <a:prstClr val="black"/>
              </a:solidFill>
              <a:cs typeface="+mn-cs"/>
            </a:endParaRPr>
          </a:p>
          <a:p>
            <a:pPr defTabSz="914400">
              <a:spcBef>
                <a:spcPct val="0"/>
              </a:spcBef>
              <a:buClr>
                <a:prstClr val="black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Delay conviction inquiries until conditional offer. </a:t>
            </a: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Also, refrain from asking candidates to self-disclose conviction records. 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2366946" y="5621518"/>
            <a:ext cx="5254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prstClr val="black"/>
                </a:solidFill>
                <a:cs typeface="+mn-cs"/>
              </a:rPr>
              <a:t>SOURCE: NELP, “Best Practices and Model Policies” (2015), available at www.nelp.org</a:t>
            </a:r>
            <a:endParaRPr lang="en-US" altLang="en-US" sz="1200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73138" y="304800"/>
            <a:ext cx="7713662" cy="70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83786F"/>
                </a:solidFill>
                <a:latin typeface="Cambria" panose="02040503050406030204" pitchFamily="18" charset="0"/>
                <a:cs typeface="+mn-cs"/>
              </a:rPr>
              <a:t>Fair Chance Hiring</a:t>
            </a:r>
            <a:r>
              <a:rPr lang="en-US" altLang="en-US" sz="2400" b="1" dirty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/>
            </a:r>
            <a:br>
              <a:rPr lang="en-US" altLang="en-US" sz="2400" b="1" dirty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</a:br>
            <a:endParaRPr lang="en-US" altLang="en-US" sz="2400" b="1" dirty="0">
              <a:solidFill>
                <a:prstClr val="black"/>
              </a:solidFill>
              <a:latin typeface="Cambria" panose="02040503050406030204" pitchFamily="18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7B0E-64E5-4AA5-9C8C-1280956B9DA2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64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V="1">
            <a:off x="0" y="-12700"/>
            <a:ext cx="9144000" cy="6858000"/>
          </a:xfrm>
          <a:prstGeom prst="rect">
            <a:avLst/>
          </a:prstGeom>
          <a:solidFill>
            <a:srgbClr val="36749D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6475"/>
            <a:ext cx="7772400" cy="3336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b="1" dirty="0" smtClean="0">
                <a:solidFill>
                  <a:schemeClr val="bg1"/>
                </a:solidFill>
                <a:latin typeface="Cambria"/>
                <a:cs typeface="Cambria"/>
              </a:rPr>
              <a:t>Resources</a:t>
            </a:r>
            <a:endParaRPr lang="en-US" sz="7200" b="1" dirty="0" smtClean="0">
              <a:solidFill>
                <a:schemeClr val="bg1"/>
              </a:solidFill>
              <a:latin typeface="Cambria"/>
              <a:ea typeface="+mj-ea"/>
              <a:cs typeface="Cambria"/>
            </a:endParaRPr>
          </a:p>
        </p:txBody>
      </p:sp>
      <p:pic>
        <p:nvPicPr>
          <p:cNvPr id="5125" name="Picture 4" descr="NELP_Logo_RGBRed+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962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8353582" y="6297652"/>
            <a:ext cx="3417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fld id="{332F44E6-F73D-4067-8A19-93344F4C27DB}" type="slidenum">
              <a:rPr lang="en-US" altLang="en-US" sz="1200" smtClean="0">
                <a:solidFill>
                  <a:srgbClr val="898989"/>
                </a:solidFill>
                <a:latin typeface="Calibri" panose="020F0502020204030204" pitchFamily="34" charset="0"/>
              </a:rPr>
              <a:t>13</a:t>
            </a:fld>
            <a:endParaRPr lang="en-US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1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NELP_Logo_RGBRed+Bl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962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Content Placeholder 2"/>
          <p:cNvSpPr txBox="1">
            <a:spLocks/>
          </p:cNvSpPr>
          <p:nvPr/>
        </p:nvSpPr>
        <p:spPr bwMode="auto">
          <a:xfrm>
            <a:off x="754742" y="886407"/>
            <a:ext cx="7932058" cy="4828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286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defTabSz="914400">
              <a:spcBef>
                <a:spcPts val="0"/>
              </a:spcBef>
              <a:buClr>
                <a:prstClr val="black"/>
              </a:buClr>
              <a:buSzPct val="75000"/>
              <a:buNone/>
            </a:pPr>
            <a:r>
              <a:rPr lang="en-US" altLang="en-US" b="1" dirty="0" smtClean="0">
                <a:solidFill>
                  <a:prstClr val="black"/>
                </a:solidFill>
                <a:cs typeface="+mn-cs"/>
              </a:rPr>
              <a:t>Learn more from our campaign website, which includes guides, factsheets, model policies and more:</a:t>
            </a:r>
          </a:p>
          <a:p>
            <a:pPr marL="0" indent="0" defTabSz="914400">
              <a:spcBef>
                <a:spcPts val="0"/>
              </a:spcBef>
              <a:buClr>
                <a:prstClr val="black"/>
              </a:buClr>
              <a:buSzPct val="65000"/>
              <a:buNone/>
            </a:pPr>
            <a:r>
              <a:rPr lang="en-US" altLang="en-US" sz="2800" dirty="0" smtClean="0">
                <a:solidFill>
                  <a:srgbClr val="36749D"/>
                </a:solidFill>
                <a:cs typeface="+mn-cs"/>
              </a:rPr>
              <a:t> </a:t>
            </a:r>
            <a:r>
              <a:rPr lang="en-US" altLang="en-US" sz="2000" dirty="0" smtClean="0">
                <a:solidFill>
                  <a:srgbClr val="36749D"/>
                </a:solidFill>
                <a:cs typeface="+mn-cs"/>
              </a:rPr>
              <a:t>www.nelp.org/campaign/ensuring-fair-chance-to-work</a:t>
            </a:r>
            <a:r>
              <a:rPr lang="en-US" altLang="en-US" sz="2000" dirty="0" smtClean="0">
                <a:solidFill>
                  <a:srgbClr val="36749D"/>
                </a:solidFill>
                <a:cs typeface="+mn-cs"/>
              </a:rPr>
              <a:t>/</a:t>
            </a:r>
          </a:p>
          <a:p>
            <a:pPr marL="0" indent="0" defTabSz="914400">
              <a:spcBef>
                <a:spcPts val="1200"/>
              </a:spcBef>
              <a:buClr>
                <a:prstClr val="black"/>
              </a:buClr>
              <a:buSzPct val="65000"/>
              <a:buNone/>
            </a:pPr>
            <a:r>
              <a:rPr lang="en-US" altLang="en-US" sz="2400" b="1" dirty="0" smtClean="0">
                <a:cs typeface="+mn-cs"/>
              </a:rPr>
              <a:t>Additional resource on intersection of background checks and the “on-demand” economy:  “Ensuring </a:t>
            </a:r>
            <a:r>
              <a:rPr lang="en-US" altLang="en-US" sz="2400" b="1" dirty="0" smtClean="0">
                <a:cs typeface="+mn-cs"/>
              </a:rPr>
              <a:t>Fairness in Background Checks for On-Demand Work” (June 2016, Rights on Demand Series)</a:t>
            </a:r>
          </a:p>
          <a:p>
            <a:pPr marL="0" indent="0" defTabSz="914400">
              <a:spcBef>
                <a:spcPts val="0"/>
              </a:spcBef>
              <a:buClr>
                <a:prstClr val="black"/>
              </a:buClr>
              <a:buSzPct val="65000"/>
              <a:buNone/>
            </a:pPr>
            <a:r>
              <a:rPr lang="en-US" altLang="en-US" sz="2400" dirty="0" smtClean="0">
                <a:solidFill>
                  <a:srgbClr val="36749D"/>
                </a:solidFill>
                <a:cs typeface="+mn-cs"/>
              </a:rPr>
              <a:t> </a:t>
            </a:r>
            <a:r>
              <a:rPr lang="en-US" altLang="en-US" sz="2000" dirty="0" smtClean="0">
                <a:solidFill>
                  <a:srgbClr val="36749D"/>
                </a:solidFill>
                <a:cs typeface="+mn-cs"/>
              </a:rPr>
              <a:t>www.nelp.org/publication/ensuring-fairness-in-background-checks-for-on-demand-work</a:t>
            </a:r>
            <a:r>
              <a:rPr lang="en-US" altLang="en-US" sz="2000" dirty="0" smtClean="0">
                <a:solidFill>
                  <a:srgbClr val="36749D"/>
                </a:solidFill>
                <a:cs typeface="+mn-cs"/>
              </a:rPr>
              <a:t>/</a:t>
            </a:r>
            <a:endParaRPr lang="en-US" altLang="en-US" sz="2000" dirty="0">
              <a:solidFill>
                <a:srgbClr val="36749D"/>
              </a:solidFill>
              <a:cs typeface="+mn-cs"/>
            </a:endParaRPr>
          </a:p>
          <a:p>
            <a:pPr marL="0" indent="0" defTabSz="914400">
              <a:spcBef>
                <a:spcPct val="0"/>
              </a:spcBef>
              <a:buClr>
                <a:prstClr val="black"/>
              </a:buClr>
              <a:buSzPct val="65000"/>
              <a:buNone/>
            </a:pPr>
            <a:endParaRPr lang="en-US" altLang="en-US" sz="2800" dirty="0" smtClean="0">
              <a:solidFill>
                <a:srgbClr val="36749D"/>
              </a:solidFill>
              <a:cs typeface="+mn-cs"/>
            </a:endParaRPr>
          </a:p>
          <a:p>
            <a:pPr marL="0" indent="0" defTabSz="914400">
              <a:spcBef>
                <a:spcPct val="0"/>
              </a:spcBef>
              <a:buClr>
                <a:prstClr val="black"/>
              </a:buClr>
              <a:buSzPct val="65000"/>
              <a:buFont typeface="Arial" panose="020B0604020202020204" pitchFamily="34" charset="0"/>
              <a:buNone/>
            </a:pPr>
            <a:endParaRPr lang="en-US" altLang="en-US" sz="2800" dirty="0" smtClean="0">
              <a:solidFill>
                <a:srgbClr val="36749D"/>
              </a:solidFill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7B0E-64E5-4AA5-9C8C-1280956B9DA2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067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0" y="0"/>
            <a:ext cx="9144000" cy="5638800"/>
          </a:xfrm>
          <a:prstGeom prst="rect">
            <a:avLst/>
          </a:prstGeom>
          <a:solidFill>
            <a:srgbClr val="83786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7411" name="Picture 4" descr="NELP_Logo_RGBRed+Bl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962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2"/>
          <p:cNvSpPr txBox="1">
            <a:spLocks/>
          </p:cNvSpPr>
          <p:nvPr/>
        </p:nvSpPr>
        <p:spPr bwMode="auto">
          <a:xfrm>
            <a:off x="974725" y="1588"/>
            <a:ext cx="72644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>
              <a:spcBef>
                <a:spcPct val="0"/>
              </a:spcBef>
              <a:buClr>
                <a:prstClr val="black"/>
              </a:buClr>
              <a:buSzPct val="65000"/>
              <a:buFontTx/>
              <a:buNone/>
            </a:pPr>
            <a:r>
              <a:rPr lang="en-US" altLang="en-US" b="1" dirty="0">
                <a:solidFill>
                  <a:prstClr val="white"/>
                </a:solidFill>
                <a:latin typeface="Cambria" panose="02040503050406030204" pitchFamily="18" charset="0"/>
                <a:cs typeface="+mn-cs"/>
              </a:rPr>
              <a:t>National Employment Law Project</a:t>
            </a:r>
          </a:p>
          <a:p>
            <a:pPr algn="ctr" defTabSz="914400">
              <a:spcBef>
                <a:spcPct val="0"/>
              </a:spcBef>
              <a:buClr>
                <a:prstClr val="black"/>
              </a:buClr>
              <a:buSzPct val="65000"/>
              <a:buFontTx/>
              <a:buNone/>
            </a:pPr>
            <a:r>
              <a:rPr lang="en-US" altLang="en-US" sz="2400" dirty="0">
                <a:solidFill>
                  <a:prstClr val="white"/>
                </a:solidFill>
                <a:cs typeface="+mn-cs"/>
              </a:rPr>
              <a:t>75 Maiden Lane, Suite 601</a:t>
            </a:r>
          </a:p>
          <a:p>
            <a:pPr algn="ctr" defTabSz="914400">
              <a:spcBef>
                <a:spcPct val="0"/>
              </a:spcBef>
              <a:buClr>
                <a:prstClr val="black"/>
              </a:buClr>
              <a:buSzPct val="65000"/>
              <a:buFontTx/>
              <a:buNone/>
            </a:pPr>
            <a:r>
              <a:rPr lang="en-US" altLang="en-US" sz="2400" dirty="0">
                <a:solidFill>
                  <a:prstClr val="white"/>
                </a:solidFill>
                <a:cs typeface="+mn-cs"/>
              </a:rPr>
              <a:t>New York, NY </a:t>
            </a:r>
            <a:r>
              <a:rPr lang="en-US" altLang="en-US" sz="2400" dirty="0" smtClean="0">
                <a:solidFill>
                  <a:prstClr val="white"/>
                </a:solidFill>
                <a:cs typeface="+mn-cs"/>
              </a:rPr>
              <a:t>10038</a:t>
            </a:r>
            <a:endParaRPr lang="en-US" altLang="en-US" sz="2400" dirty="0">
              <a:solidFill>
                <a:prstClr val="white"/>
              </a:solidFill>
              <a:cs typeface="+mn-cs"/>
            </a:endParaRPr>
          </a:p>
          <a:p>
            <a:pPr algn="ctr" defTabSz="914400">
              <a:spcBef>
                <a:spcPct val="0"/>
              </a:spcBef>
              <a:buClr>
                <a:prstClr val="black"/>
              </a:buClr>
              <a:buSzPct val="65000"/>
              <a:buFontTx/>
              <a:buNone/>
            </a:pPr>
            <a:endParaRPr lang="en-US" altLang="en-US" sz="2400" dirty="0" smtClean="0">
              <a:solidFill>
                <a:prstClr val="white"/>
              </a:solidFill>
              <a:cs typeface="+mn-cs"/>
            </a:endParaRPr>
          </a:p>
          <a:p>
            <a:pPr algn="ctr" defTabSz="914400">
              <a:spcBef>
                <a:spcPct val="0"/>
              </a:spcBef>
              <a:buClr>
                <a:prstClr val="black"/>
              </a:buClr>
              <a:buSzPct val="65000"/>
              <a:buFontTx/>
              <a:buNone/>
            </a:pPr>
            <a:r>
              <a:rPr lang="en-US" altLang="en-US" sz="2400" dirty="0" smtClean="0">
                <a:solidFill>
                  <a:prstClr val="white"/>
                </a:solidFill>
                <a:cs typeface="+mn-cs"/>
              </a:rPr>
              <a:t>2030 Addison Street, Suite 310</a:t>
            </a:r>
          </a:p>
          <a:p>
            <a:pPr algn="ctr" defTabSz="914400">
              <a:spcBef>
                <a:spcPct val="0"/>
              </a:spcBef>
              <a:buClr>
                <a:prstClr val="black"/>
              </a:buClr>
              <a:buSzPct val="65000"/>
              <a:buFontTx/>
              <a:buNone/>
            </a:pPr>
            <a:r>
              <a:rPr lang="en-US" altLang="en-US" sz="2400" dirty="0" smtClean="0">
                <a:solidFill>
                  <a:prstClr val="white"/>
                </a:solidFill>
                <a:cs typeface="+mn-cs"/>
              </a:rPr>
              <a:t>Berkeley, CA 94704</a:t>
            </a:r>
            <a:endParaRPr lang="en-US" altLang="en-US" sz="2400" dirty="0">
              <a:solidFill>
                <a:prstClr val="white"/>
              </a:solidFill>
              <a:cs typeface="+mn-cs"/>
            </a:endParaRPr>
          </a:p>
          <a:p>
            <a:pPr algn="ctr" defTabSz="914400">
              <a:spcBef>
                <a:spcPct val="0"/>
              </a:spcBef>
              <a:buClr>
                <a:prstClr val="black"/>
              </a:buClr>
              <a:buSzPct val="65000"/>
              <a:buFontTx/>
              <a:buNone/>
            </a:pPr>
            <a:endParaRPr lang="en-US" altLang="en-US" sz="2400" dirty="0" smtClean="0">
              <a:solidFill>
                <a:prstClr val="white"/>
              </a:solidFill>
              <a:cs typeface="+mn-cs"/>
            </a:endParaRPr>
          </a:p>
          <a:p>
            <a:pPr algn="ctr" defTabSz="914400">
              <a:spcBef>
                <a:spcPct val="0"/>
              </a:spcBef>
              <a:buClr>
                <a:prstClr val="black"/>
              </a:buClr>
              <a:buSzPct val="65000"/>
              <a:buFontTx/>
              <a:buNone/>
            </a:pPr>
            <a:r>
              <a:rPr lang="en-US" altLang="en-US" sz="2400" dirty="0" smtClean="0">
                <a:solidFill>
                  <a:prstClr val="white"/>
                </a:solidFill>
                <a:cs typeface="+mn-cs"/>
              </a:rPr>
              <a:t>Nayantara Mehta</a:t>
            </a:r>
          </a:p>
          <a:p>
            <a:pPr algn="ctr" defTabSz="914400">
              <a:spcBef>
                <a:spcPct val="0"/>
              </a:spcBef>
              <a:buClr>
                <a:prstClr val="black"/>
              </a:buClr>
              <a:buSzPct val="65000"/>
              <a:buFontTx/>
              <a:buNone/>
            </a:pPr>
            <a:r>
              <a:rPr lang="en-US" altLang="en-US" sz="2400" dirty="0" smtClean="0">
                <a:solidFill>
                  <a:prstClr val="white"/>
                </a:solidFill>
                <a:cs typeface="+mn-cs"/>
              </a:rPr>
              <a:t>nmehta@nelp.org</a:t>
            </a:r>
          </a:p>
          <a:p>
            <a:pPr algn="ctr" defTabSz="914400">
              <a:spcBef>
                <a:spcPct val="0"/>
              </a:spcBef>
              <a:buClr>
                <a:prstClr val="black"/>
              </a:buClr>
              <a:buSzPct val="65000"/>
              <a:buFontTx/>
              <a:buNone/>
            </a:pPr>
            <a:endParaRPr lang="en-US" altLang="en-US" sz="2400" dirty="0">
              <a:solidFill>
                <a:prstClr val="white"/>
              </a:solidFill>
              <a:cs typeface="+mn-cs"/>
            </a:endParaRPr>
          </a:p>
          <a:p>
            <a:pPr algn="ctr" defTabSz="914400">
              <a:spcBef>
                <a:spcPct val="0"/>
              </a:spcBef>
              <a:buClr>
                <a:prstClr val="black"/>
              </a:buClr>
              <a:buSzPct val="65000"/>
              <a:buFontTx/>
              <a:buNone/>
            </a:pPr>
            <a:r>
              <a:rPr lang="en-US" altLang="en-US" sz="2400" b="1" dirty="0">
                <a:solidFill>
                  <a:prstClr val="white"/>
                </a:solidFill>
                <a:cs typeface="+mn-cs"/>
              </a:rPr>
              <a:t>www.nelp.org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3444875" y="5638800"/>
            <a:ext cx="5254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prstClr val="black"/>
                </a:solidFill>
                <a:cs typeface="+mn-cs"/>
              </a:rPr>
              <a:t>©</a:t>
            </a:r>
            <a:r>
              <a:rPr lang="en-US" altLang="en-US" sz="1200" dirty="0" smtClean="0">
                <a:solidFill>
                  <a:prstClr val="black"/>
                </a:solidFill>
                <a:cs typeface="+mn-cs"/>
              </a:rPr>
              <a:t>2016 </a:t>
            </a:r>
            <a:r>
              <a:rPr lang="en-US" altLang="en-US" sz="1200" dirty="0">
                <a:solidFill>
                  <a:prstClr val="black"/>
                </a:solidFill>
                <a:cs typeface="+mn-cs"/>
              </a:rPr>
              <a:t>National Employment Law Project. This presentation is covered by the Creative Commons “Attribution-</a:t>
            </a:r>
            <a:r>
              <a:rPr lang="en-US" altLang="en-US" sz="1200" dirty="0" err="1">
                <a:solidFill>
                  <a:prstClr val="black"/>
                </a:solidFill>
                <a:cs typeface="+mn-cs"/>
              </a:rPr>
              <a:t>NonCommercial</a:t>
            </a:r>
            <a:r>
              <a:rPr lang="en-US" altLang="en-US" sz="1200" dirty="0">
                <a:solidFill>
                  <a:prstClr val="black"/>
                </a:solidFill>
                <a:cs typeface="+mn-cs"/>
              </a:rPr>
              <a:t>-</a:t>
            </a:r>
            <a:r>
              <a:rPr lang="en-US" altLang="en-US" sz="1200" dirty="0" err="1">
                <a:solidFill>
                  <a:prstClr val="black"/>
                </a:solidFill>
                <a:cs typeface="+mn-cs"/>
              </a:rPr>
              <a:t>NoDerivatives</a:t>
            </a:r>
            <a:r>
              <a:rPr lang="en-US" altLang="en-US" sz="1200" dirty="0">
                <a:solidFill>
                  <a:prstClr val="black"/>
                </a:solidFill>
                <a:cs typeface="+mn-cs"/>
              </a:rPr>
              <a:t>” license fee.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7B0E-64E5-4AA5-9C8C-1280956B9DA2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V="1">
            <a:off x="0" y="-12700"/>
            <a:ext cx="9144000" cy="6858000"/>
          </a:xfrm>
          <a:prstGeom prst="rect">
            <a:avLst/>
          </a:prstGeom>
          <a:solidFill>
            <a:srgbClr val="36749D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6475"/>
            <a:ext cx="7772400" cy="3336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  <a:t>Background and National Landscape</a:t>
            </a:r>
            <a:endParaRPr lang="en-US" sz="3600" b="1" dirty="0" smtClean="0">
              <a:solidFill>
                <a:schemeClr val="bg1"/>
              </a:solidFill>
              <a:latin typeface="Cambria"/>
              <a:ea typeface="+mj-ea"/>
              <a:cs typeface="Cambria"/>
            </a:endParaRPr>
          </a:p>
        </p:txBody>
      </p:sp>
      <p:pic>
        <p:nvPicPr>
          <p:cNvPr id="5125" name="Picture 4" descr="NELP_Logo_RGBRed+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962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980062C-6215-470E-A54B-FA93BD65041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223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NELP_Logo_RGBRed+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962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09530" y="646043"/>
            <a:ext cx="5983357" cy="3570357"/>
          </a:xfrm>
          <a:prstGeom prst="roundRect">
            <a:avLst/>
          </a:prstGeom>
          <a:solidFill>
            <a:srgbClr val="83786F"/>
          </a:solidFill>
          <a:ln w="25400" cap="flat" cmpd="sng" algn="ctr">
            <a:noFill/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457200" tIns="457200" rIns="457200" bIns="457200" numCol="1" anchor="ctr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prstClr val="white"/>
                </a:solidFill>
              </a:rPr>
              <a:t>With an estimated 70 million adults in U.S. with a record, or nearly 1 in 3 adults, anyone can have a record. </a:t>
            </a:r>
          </a:p>
          <a:p>
            <a:pPr algn="l"/>
            <a:endParaRPr lang="en-US" sz="2400" dirty="0">
              <a:solidFill>
                <a:prstClr val="white"/>
              </a:solidFill>
            </a:endParaRPr>
          </a:p>
          <a:p>
            <a:pPr algn="l"/>
            <a:r>
              <a:rPr lang="en-US" sz="2400" dirty="0" smtClean="0">
                <a:solidFill>
                  <a:prstClr val="white"/>
                </a:solidFill>
              </a:rPr>
              <a:t>In 2015 poll of prime working age unemployed men, 1 in 3 had a conviction record.</a:t>
            </a:r>
            <a:endParaRPr lang="en-US" sz="2400" dirty="0">
              <a:solidFill>
                <a:prstClr val="white"/>
              </a:solidFill>
            </a:endParaRP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4427538"/>
            <a:ext cx="64135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63" y="4422775"/>
            <a:ext cx="6397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475" y="4422775"/>
            <a:ext cx="6413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366946" y="5621518"/>
            <a:ext cx="5254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prstClr val="black"/>
                </a:solidFill>
                <a:cs typeface="+mn-cs"/>
              </a:rPr>
              <a:t>SOURCE: NELP</a:t>
            </a:r>
            <a:r>
              <a:rPr lang="en-US" altLang="en-US" sz="1200" smtClean="0">
                <a:solidFill>
                  <a:prstClr val="black"/>
                </a:solidFill>
                <a:cs typeface="+mn-cs"/>
              </a:rPr>
              <a:t>, “Research Summary” </a:t>
            </a:r>
            <a:r>
              <a:rPr lang="en-US" altLang="en-US" sz="1200" dirty="0" smtClean="0">
                <a:solidFill>
                  <a:prstClr val="black"/>
                </a:solidFill>
                <a:cs typeface="+mn-cs"/>
              </a:rPr>
              <a:t>(2016), available at www.nelp.org</a:t>
            </a:r>
            <a:endParaRPr lang="en-US" altLang="en-US" sz="1200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7B0E-64E5-4AA5-9C8C-1280956B9DA2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94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NELP_Logo_RGBRed+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962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999264" y="43540"/>
            <a:ext cx="7713662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83786F"/>
                </a:solidFill>
                <a:latin typeface="Cambria" panose="02040503050406030204" pitchFamily="18" charset="0"/>
                <a:cs typeface="+mn-cs"/>
              </a:rPr>
              <a:t>People of Color </a:t>
            </a:r>
            <a:r>
              <a:rPr lang="en-US" altLang="en-US" sz="3600" b="1" dirty="0" smtClean="0">
                <a:solidFill>
                  <a:srgbClr val="83786F"/>
                </a:solidFill>
                <a:latin typeface="Cambria" panose="02040503050406030204" pitchFamily="18" charset="0"/>
                <a:cs typeface="+mn-cs"/>
              </a:rPr>
              <a:t>Disproportionately </a:t>
            </a:r>
            <a:r>
              <a:rPr lang="en-US" altLang="en-US" sz="3600" b="1" dirty="0">
                <a:solidFill>
                  <a:srgbClr val="83786F"/>
                </a:solidFill>
                <a:latin typeface="Cambria" panose="02040503050406030204" pitchFamily="18" charset="0"/>
                <a:cs typeface="+mn-cs"/>
              </a:rPr>
              <a:t>Impacted by </a:t>
            </a:r>
            <a:r>
              <a:rPr lang="en-US" altLang="en-US" sz="3600" b="1" dirty="0" smtClean="0">
                <a:solidFill>
                  <a:srgbClr val="83786F"/>
                </a:solidFill>
                <a:latin typeface="Cambria" panose="02040503050406030204" pitchFamily="18" charset="0"/>
                <a:cs typeface="+mn-cs"/>
              </a:rPr>
              <a:t>Criminal </a:t>
            </a:r>
            <a:r>
              <a:rPr lang="en-US" altLang="en-US" sz="3600" b="1" dirty="0">
                <a:solidFill>
                  <a:srgbClr val="83786F"/>
                </a:solidFill>
                <a:latin typeface="Cambria" panose="02040503050406030204" pitchFamily="18" charset="0"/>
                <a:cs typeface="+mn-cs"/>
              </a:rPr>
              <a:t>Justice System</a:t>
            </a:r>
            <a:r>
              <a:rPr lang="en-US" altLang="en-US" sz="2400" b="1" dirty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/>
            </a:r>
            <a:br>
              <a:rPr lang="en-US" altLang="en-US" sz="2400" b="1" dirty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</a:br>
            <a:endParaRPr lang="en-US" altLang="en-US" sz="2400" b="1" dirty="0">
              <a:solidFill>
                <a:prstClr val="black"/>
              </a:solidFill>
              <a:latin typeface="Cambria" panose="02040503050406030204" pitchFamily="18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7B0E-64E5-4AA5-9C8C-1280956B9DA2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8" name="Picture 2" descr="graph showing Incarceration rates in Californ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592" y="1247820"/>
            <a:ext cx="6736715" cy="442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NELP_Logo_RGBRed+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962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973138" y="56604"/>
            <a:ext cx="7713662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83786F"/>
                </a:solidFill>
                <a:latin typeface="Cambria" panose="02040503050406030204" pitchFamily="18" charset="0"/>
                <a:cs typeface="+mn-cs"/>
              </a:rPr>
              <a:t>African Americans in California </a:t>
            </a:r>
            <a:br>
              <a:rPr lang="en-US" altLang="en-US" sz="3600" b="1" dirty="0">
                <a:solidFill>
                  <a:srgbClr val="83786F"/>
                </a:solidFill>
                <a:latin typeface="Cambria" panose="02040503050406030204" pitchFamily="18" charset="0"/>
                <a:cs typeface="+mn-cs"/>
              </a:rPr>
            </a:br>
            <a:r>
              <a:rPr lang="en-US" altLang="en-US" sz="3600" b="1" dirty="0" smtClean="0">
                <a:solidFill>
                  <a:srgbClr val="83786F"/>
                </a:solidFill>
                <a:latin typeface="Cambria" panose="02040503050406030204" pitchFamily="18" charset="0"/>
                <a:cs typeface="+mn-cs"/>
              </a:rPr>
              <a:t>Most </a:t>
            </a:r>
            <a:r>
              <a:rPr lang="en-US" altLang="en-US" sz="3600" b="1" dirty="0">
                <a:solidFill>
                  <a:srgbClr val="83786F"/>
                </a:solidFill>
                <a:latin typeface="Cambria" panose="02040503050406030204" pitchFamily="18" charset="0"/>
                <a:cs typeface="+mn-cs"/>
              </a:rPr>
              <a:t>Severely Overrepresented</a:t>
            </a:r>
            <a:r>
              <a:rPr lang="en-US" altLang="en-US" sz="2400" b="1" dirty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/>
            </a:r>
            <a:br>
              <a:rPr lang="en-US" altLang="en-US" sz="2400" b="1" dirty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</a:br>
            <a:endParaRPr lang="en-US" altLang="en-US" sz="2400" b="1" dirty="0">
              <a:solidFill>
                <a:prstClr val="black"/>
              </a:solidFill>
              <a:latin typeface="Cambria" panose="02040503050406030204" pitchFamily="18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7B0E-64E5-4AA5-9C8C-1280956B9DA2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807" y="1260563"/>
            <a:ext cx="6937068" cy="43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880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NELP_Logo_RGBRed+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962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973138" y="304800"/>
            <a:ext cx="7713662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83786F"/>
                </a:solidFill>
                <a:latin typeface="Cambria" panose="02040503050406030204" pitchFamily="18" charset="0"/>
                <a:cs typeface="+mn-cs"/>
              </a:rPr>
              <a:t>The Devastating Consequences of a Record on Employment</a:t>
            </a:r>
            <a:r>
              <a:rPr lang="en-US" altLang="en-US" sz="2400" b="1" dirty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/>
            </a:r>
            <a:br>
              <a:rPr lang="en-US" altLang="en-US" sz="2400" b="1" dirty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</a:br>
            <a:endParaRPr lang="en-US" altLang="en-US" sz="2400" b="1" dirty="0">
              <a:solidFill>
                <a:prstClr val="black"/>
              </a:solidFill>
              <a:latin typeface="Cambria" panose="02040503050406030204" pitchFamily="18" charset="0"/>
              <a:cs typeface="+mn-cs"/>
            </a:endParaRPr>
          </a:p>
        </p:txBody>
      </p:sp>
      <p:graphicFrame>
        <p:nvGraphicFramePr>
          <p:cNvPr id="7" name="Content Placeholder 27"/>
          <p:cNvGraphicFramePr>
            <a:graphicFrameLocks/>
          </p:cNvGraphicFramePr>
          <p:nvPr>
            <p:extLst/>
          </p:nvPr>
        </p:nvGraphicFramePr>
        <p:xfrm>
          <a:off x="457200" y="1600201"/>
          <a:ext cx="8356862" cy="4169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7B0E-64E5-4AA5-9C8C-1280956B9DA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7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NELP_Logo_RGBRed+Bl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962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09538" y="304800"/>
            <a:ext cx="8993187" cy="9779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0" bIns="0"/>
          <a:lstStyle/>
          <a:p>
            <a:pPr algn="ctr" defTabSz="914400">
              <a:defRPr/>
            </a:pPr>
            <a:r>
              <a:rPr lang="en-US" sz="3600" b="1" kern="0" dirty="0">
                <a:solidFill>
                  <a:srgbClr val="83786F"/>
                </a:solidFill>
                <a:latin typeface="Cambria"/>
                <a:ea typeface="ＭＳ Ｐゴシック" pitchFamily="-112" charset="-128"/>
                <a:cs typeface="Cambria"/>
              </a:rPr>
              <a:t>27,254 Licensing Restrictions</a:t>
            </a:r>
          </a:p>
          <a:p>
            <a:pPr algn="ctr" defTabSz="914400">
              <a:defRPr/>
            </a:pPr>
            <a:r>
              <a:rPr lang="en-US" kern="0" dirty="0">
                <a:latin typeface="Calibri"/>
                <a:ea typeface="ＭＳ Ｐゴシック" pitchFamily="-112" charset="-128"/>
                <a:cs typeface="Calibri"/>
              </a:rPr>
              <a:t>Many for </a:t>
            </a:r>
            <a:r>
              <a:rPr lang="en-US" i="1" kern="0" dirty="0">
                <a:latin typeface="Calibri"/>
                <a:ea typeface="ＭＳ Ｐゴシック" pitchFamily="-112" charset="-128"/>
                <a:cs typeface="Calibri"/>
              </a:rPr>
              <a:t>any</a:t>
            </a:r>
            <a:r>
              <a:rPr lang="en-US" kern="0" dirty="0">
                <a:latin typeface="Calibri"/>
                <a:ea typeface="ＭＳ Ｐゴシック" pitchFamily="-112" charset="-128"/>
                <a:cs typeface="Calibri"/>
              </a:rPr>
              <a:t> offense. Many </a:t>
            </a:r>
            <a:r>
              <a:rPr lang="en-US" i="1" kern="0" dirty="0">
                <a:latin typeface="Calibri"/>
                <a:ea typeface="ＭＳ Ｐゴシック" pitchFamily="-112" charset="-128"/>
                <a:cs typeface="Calibri"/>
              </a:rPr>
              <a:t>permanent.</a:t>
            </a:r>
            <a:r>
              <a:rPr lang="en-US" kern="0" dirty="0">
                <a:latin typeface="Calibri"/>
                <a:ea typeface="ＭＳ Ｐゴシック" pitchFamily="-112" charset="-128"/>
                <a:cs typeface="Calibri"/>
              </a:rPr>
              <a:t> Many </a:t>
            </a:r>
            <a:r>
              <a:rPr lang="en-US" i="1" kern="0" dirty="0">
                <a:latin typeface="Calibri"/>
                <a:ea typeface="ＭＳ Ｐゴシック" pitchFamily="-112" charset="-128"/>
                <a:cs typeface="Calibri"/>
              </a:rPr>
              <a:t>mandatory</a:t>
            </a:r>
            <a:r>
              <a:rPr lang="en-US" kern="0" dirty="0">
                <a:latin typeface="Calibri"/>
                <a:ea typeface="ＭＳ Ｐゴシック" pitchFamily="-112" charset="-128"/>
                <a:cs typeface="Calibri"/>
              </a:rPr>
              <a:t>.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2071688" y="5638800"/>
            <a:ext cx="6274353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200" dirty="0" smtClean="0"/>
              <a:t>SOURCE: NELP, “Unlicensed &amp; Untapped” (2016), available at www.nelp.org (citing the ABA National Inventory of Collateral Consequences, </a:t>
            </a:r>
            <a:r>
              <a:rPr lang="en-US" altLang="en-US" sz="1200" i="1" dirty="0" smtClean="0"/>
              <a:t>available at  </a:t>
            </a:r>
            <a:r>
              <a:rPr lang="en-US" altLang="en-US" sz="1200" dirty="0" smtClean="0"/>
              <a:t>www.abacollateralconsequences.org/</a:t>
            </a:r>
            <a:r>
              <a:rPr lang="en-US" altLang="en-US" sz="1200" dirty="0"/>
              <a:t>)</a:t>
            </a:r>
          </a:p>
        </p:txBody>
      </p:sp>
      <p:pic>
        <p:nvPicPr>
          <p:cNvPr id="1434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91" y="1464582"/>
            <a:ext cx="8194414" cy="399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53582" y="6297652"/>
            <a:ext cx="3417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fld id="{11B4AD12-5BBF-4A95-81F4-A4BF03600773}" type="slidenum">
              <a:rPr lang="en-US" altLang="en-US" sz="1200" smtClean="0">
                <a:solidFill>
                  <a:srgbClr val="898989"/>
                </a:solidFill>
                <a:latin typeface="Calibri" panose="020F0502020204030204" pitchFamily="34" charset="0"/>
              </a:rPr>
              <a:t>7</a:t>
            </a:fld>
            <a:endParaRPr lang="en-US" altLang="en-US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32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V="1">
            <a:off x="0" y="-12700"/>
            <a:ext cx="9144000" cy="6858000"/>
          </a:xfrm>
          <a:prstGeom prst="rect">
            <a:avLst/>
          </a:prstGeom>
          <a:solidFill>
            <a:srgbClr val="36749D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6652"/>
            <a:ext cx="7772400" cy="417358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  <a:t>How to address this?</a:t>
            </a:r>
            <a:b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3600" b="1" dirty="0">
                <a:solidFill>
                  <a:schemeClr val="bg1"/>
                </a:solidFill>
                <a:latin typeface="Cambria"/>
                <a:cs typeface="Cambria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  <a:t>	1. EEOC Guidance on </a:t>
            </a:r>
            <a: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  <a:t>Title VII and 	Disparate </a:t>
            </a:r>
            <a: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  <a:t>Impact</a:t>
            </a:r>
            <a:b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3600" b="1" dirty="0">
                <a:solidFill>
                  <a:schemeClr val="bg1"/>
                </a:solidFill>
                <a:latin typeface="Cambria"/>
                <a:cs typeface="Cambria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  <a:t>	2. </a:t>
            </a:r>
            <a: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  <a:t>New </a:t>
            </a:r>
            <a:r>
              <a:rPr lang="en-US" sz="3600" b="1" dirty="0">
                <a:solidFill>
                  <a:schemeClr val="bg1"/>
                </a:solidFill>
                <a:latin typeface="Cambria"/>
                <a:cs typeface="Cambria"/>
              </a:rPr>
              <a:t>California </a:t>
            </a:r>
            <a: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  <a:t>Regulations from 	DFEH</a:t>
            </a:r>
            <a:r>
              <a:rPr lang="en-US" sz="3600" b="1" dirty="0">
                <a:solidFill>
                  <a:schemeClr val="bg1"/>
                </a:solidFill>
                <a:latin typeface="Cambria"/>
                <a:ea typeface="+mj-ea"/>
                <a:cs typeface="Cambria"/>
              </a:rPr>
              <a:t/>
            </a:r>
            <a:br>
              <a:rPr lang="en-US" sz="3600" b="1" dirty="0">
                <a:solidFill>
                  <a:schemeClr val="bg1"/>
                </a:solidFill>
                <a:latin typeface="Cambria"/>
                <a:ea typeface="+mj-ea"/>
                <a:cs typeface="Cambria"/>
              </a:rPr>
            </a:br>
            <a:r>
              <a:rPr lang="en-US" sz="3600" b="1" dirty="0" smtClean="0">
                <a:solidFill>
                  <a:schemeClr val="bg1"/>
                </a:solidFill>
                <a:latin typeface="Cambria"/>
                <a:ea typeface="+mj-ea"/>
                <a:cs typeface="Cambria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Cambria"/>
                <a:ea typeface="+mj-ea"/>
                <a:cs typeface="Cambria"/>
              </a:rPr>
            </a:br>
            <a:r>
              <a:rPr lang="en-US" sz="3600" b="1" dirty="0" smtClean="0">
                <a:solidFill>
                  <a:schemeClr val="bg1"/>
                </a:solidFill>
                <a:latin typeface="Cambria"/>
                <a:ea typeface="+mj-ea"/>
                <a:cs typeface="Cambria"/>
              </a:rPr>
              <a:t>	3. </a:t>
            </a:r>
            <a: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  <a:t>Fair </a:t>
            </a:r>
            <a: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  <a:t>Chance Hiring: Federal, State </a:t>
            </a:r>
            <a: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  <a:t> 	and Local</a:t>
            </a:r>
            <a: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Cambria"/>
                <a:cs typeface="Cambria"/>
              </a:rPr>
            </a:br>
            <a:endParaRPr lang="en-US" sz="3600" b="1" dirty="0" smtClean="0">
              <a:solidFill>
                <a:schemeClr val="bg1"/>
              </a:solidFill>
              <a:latin typeface="Cambria"/>
              <a:ea typeface="+mj-ea"/>
              <a:cs typeface="Cambria"/>
            </a:endParaRPr>
          </a:p>
        </p:txBody>
      </p:sp>
      <p:pic>
        <p:nvPicPr>
          <p:cNvPr id="5125" name="Picture 4" descr="NELP_Logo_RGBRed+Blac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962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980062C-6215-470E-A54B-FA93BD650415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56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NELP_Logo_RGBRed+Blac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96215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Content Placeholder 2"/>
          <p:cNvSpPr txBox="1">
            <a:spLocks/>
          </p:cNvSpPr>
          <p:nvPr/>
        </p:nvSpPr>
        <p:spPr bwMode="auto">
          <a:xfrm>
            <a:off x="769938" y="1610519"/>
            <a:ext cx="7713662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286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spcBef>
                <a:spcPct val="0"/>
              </a:spcBef>
              <a:buClr>
                <a:prstClr val="black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Do not ask about convictions on job applications.</a:t>
            </a:r>
          </a:p>
          <a:p>
            <a:pPr marL="0" indent="0" defTabSz="914400">
              <a:spcBef>
                <a:spcPct val="0"/>
              </a:spcBef>
              <a:buClr>
                <a:prstClr val="black"/>
              </a:buClr>
              <a:buSzPct val="65000"/>
              <a:buFont typeface="Arial" panose="020B0604020202020204" pitchFamily="34" charset="0"/>
              <a:buNone/>
            </a:pPr>
            <a:endParaRPr lang="en-US" altLang="en-US" sz="2400" b="1" dirty="0" smtClean="0">
              <a:solidFill>
                <a:prstClr val="black"/>
              </a:solidFill>
              <a:cs typeface="+mn-cs"/>
            </a:endParaRPr>
          </a:p>
          <a:p>
            <a:pPr defTabSz="914400">
              <a:spcBef>
                <a:spcPct val="0"/>
              </a:spcBef>
              <a:buClr>
                <a:prstClr val="black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Do not </a:t>
            </a: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consider arrests </a:t>
            </a: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not leading to convictions.</a:t>
            </a:r>
          </a:p>
          <a:p>
            <a:pPr defTabSz="914400">
              <a:spcBef>
                <a:spcPct val="0"/>
              </a:spcBef>
              <a:buClr>
                <a:prstClr val="black"/>
              </a:buClr>
              <a:buSzPct val="65000"/>
              <a:buFont typeface="Wingdings" panose="05000000000000000000" pitchFamily="2" charset="2"/>
              <a:buChar char="§"/>
            </a:pPr>
            <a:endParaRPr lang="en-US" altLang="en-US" sz="2400" b="1" dirty="0" smtClean="0">
              <a:solidFill>
                <a:prstClr val="black"/>
              </a:solidFill>
              <a:cs typeface="+mn-cs"/>
            </a:endParaRPr>
          </a:p>
          <a:p>
            <a:pPr defTabSz="914400">
              <a:spcBef>
                <a:spcPct val="0"/>
              </a:spcBef>
              <a:buClr>
                <a:prstClr val="black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Do not have blanket bans!</a:t>
            </a:r>
          </a:p>
          <a:p>
            <a:pPr marL="0" indent="0" defTabSz="914400">
              <a:spcBef>
                <a:spcPct val="0"/>
              </a:spcBef>
              <a:buClr>
                <a:prstClr val="black"/>
              </a:buClr>
              <a:buSzPct val="65000"/>
              <a:buFont typeface="Arial" panose="020B0604020202020204" pitchFamily="34" charset="0"/>
              <a:buNone/>
            </a:pPr>
            <a:endParaRPr lang="en-US" altLang="en-US" sz="2400" dirty="0" smtClean="0">
              <a:solidFill>
                <a:prstClr val="black"/>
              </a:solidFill>
              <a:cs typeface="+mn-cs"/>
            </a:endParaRPr>
          </a:p>
          <a:p>
            <a:pPr defTabSz="914400">
              <a:spcBef>
                <a:spcPct val="0"/>
              </a:spcBef>
              <a:buClr>
                <a:prstClr val="black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3 factors: </a:t>
            </a:r>
            <a:br>
              <a:rPr lang="en-US" altLang="en-US" sz="2400" b="1" dirty="0" smtClean="0">
                <a:solidFill>
                  <a:prstClr val="black"/>
                </a:solidFill>
                <a:cs typeface="+mn-cs"/>
              </a:rPr>
            </a:b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Consider nature of conviction and job and time passed.</a:t>
            </a:r>
          </a:p>
          <a:p>
            <a:pPr marL="0" indent="0" defTabSz="914400">
              <a:spcBef>
                <a:spcPct val="0"/>
              </a:spcBef>
              <a:buClr>
                <a:prstClr val="black"/>
              </a:buClr>
              <a:buSzPct val="65000"/>
              <a:buFont typeface="Arial" panose="020B0604020202020204" pitchFamily="34" charset="0"/>
              <a:buNone/>
            </a:pP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 </a:t>
            </a:r>
          </a:p>
          <a:p>
            <a:pPr defTabSz="914400">
              <a:spcBef>
                <a:spcPct val="0"/>
              </a:spcBef>
              <a:buClr>
                <a:prstClr val="black"/>
              </a:buClr>
              <a:buSzPct val="65000"/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solidFill>
                  <a:prstClr val="black"/>
                </a:solidFill>
                <a:cs typeface="+mn-cs"/>
              </a:rPr>
              <a:t>Provide an individualized assessment: </a:t>
            </a:r>
            <a:br>
              <a:rPr lang="en-US" altLang="en-US" sz="2400" b="1" dirty="0" smtClean="0">
                <a:solidFill>
                  <a:prstClr val="black"/>
                </a:solidFill>
                <a:cs typeface="+mn-cs"/>
              </a:rPr>
            </a:br>
            <a:r>
              <a:rPr lang="en-US" altLang="en-US" sz="2400" dirty="0">
                <a:solidFill>
                  <a:prstClr val="black"/>
                </a:solidFill>
                <a:cs typeface="+mn-cs"/>
              </a:rPr>
              <a:t>O</a:t>
            </a:r>
            <a:r>
              <a:rPr lang="en-US" altLang="en-US" sz="2400" dirty="0" smtClean="0">
                <a:solidFill>
                  <a:prstClr val="black"/>
                </a:solidFill>
                <a:cs typeface="+mn-cs"/>
              </a:rPr>
              <a:t>pportunity to explain inaccuracies and circumstances.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2366946" y="5621518"/>
            <a:ext cx="5254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prstClr val="black"/>
                </a:solidFill>
                <a:cs typeface="+mn-cs"/>
              </a:rPr>
              <a:t>Enforcement Guidance on the Consideration of Arrest and Conviction Records in Employment Decisions Under Title VII of the Civil Rights Act of 1964, as amended, 42 U.S.C. § 2000e et seq.</a:t>
            </a:r>
            <a:endParaRPr lang="en-US" altLang="en-US" sz="1200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73138" y="304800"/>
            <a:ext cx="7713662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83786F"/>
                </a:solidFill>
                <a:latin typeface="Cambria" panose="02040503050406030204" pitchFamily="18" charset="0"/>
                <a:cs typeface="+mn-cs"/>
              </a:rPr>
              <a:t>EEOC Guidance on Use of </a:t>
            </a: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rgbClr val="83786F"/>
                </a:solidFill>
                <a:latin typeface="Cambria" panose="02040503050406030204" pitchFamily="18" charset="0"/>
                <a:cs typeface="+mn-cs"/>
              </a:rPr>
              <a:t>Arrest and Conviction Records </a:t>
            </a:r>
            <a:r>
              <a:rPr lang="en-US" altLang="en-US" sz="1600" b="1" dirty="0" smtClean="0">
                <a:solidFill>
                  <a:srgbClr val="83786F"/>
                </a:solidFill>
                <a:latin typeface="Cambria" panose="02040503050406030204" pitchFamily="18" charset="0"/>
                <a:cs typeface="+mn-cs"/>
              </a:rPr>
              <a:t>(2012)</a:t>
            </a:r>
          </a:p>
          <a:p>
            <a:pPr defTabSz="914400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  <a:t/>
            </a:r>
            <a:br>
              <a:rPr lang="en-US" altLang="en-US" sz="2400" b="1" dirty="0">
                <a:solidFill>
                  <a:prstClr val="black"/>
                </a:solidFill>
                <a:latin typeface="Cambria" panose="02040503050406030204" pitchFamily="18" charset="0"/>
                <a:cs typeface="+mn-cs"/>
              </a:rPr>
            </a:br>
            <a:endParaRPr lang="en-US" altLang="en-US" sz="2400" b="1" dirty="0">
              <a:solidFill>
                <a:prstClr val="black"/>
              </a:solidFill>
              <a:latin typeface="Cambria" panose="02040503050406030204" pitchFamily="18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7B0E-64E5-4AA5-9C8C-1280956B9DA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0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ustice Center Template">
  <a:themeElements>
    <a:clrScheme name="Custom 31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0505FF"/>
      </a:hlink>
      <a:folHlink>
        <a:srgbClr val="1E3054"/>
      </a:folHlink>
    </a:clrScheme>
    <a:fontScheme name="Custom 8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13460</TotalTime>
  <Words>592</Words>
  <Application>Microsoft Office PowerPoint</Application>
  <PresentationFormat>On-screen Show (4:3)</PresentationFormat>
  <Paragraphs>97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ＭＳ Ｐゴシック</vt:lpstr>
      <vt:lpstr>Arial</vt:lpstr>
      <vt:lpstr>Bookman Old Style</vt:lpstr>
      <vt:lpstr>Calibri</vt:lpstr>
      <vt:lpstr>Cambria</vt:lpstr>
      <vt:lpstr>Corbel</vt:lpstr>
      <vt:lpstr>Gill Sans MT</vt:lpstr>
      <vt:lpstr>Wingdings</vt:lpstr>
      <vt:lpstr>Wingdings 3</vt:lpstr>
      <vt:lpstr>ヒラギノ角ゴ Pro W3</vt:lpstr>
      <vt:lpstr>Justice Center Template</vt:lpstr>
      <vt:lpstr>Office Theme</vt:lpstr>
      <vt:lpstr>1_Office Theme</vt:lpstr>
      <vt:lpstr>Fair-Chance Employment :  The Disparate Impact of Background Checks</vt:lpstr>
      <vt:lpstr>Background and National Landscape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address this?   1. EEOC Guidance on Title VII and  Disparate Impact   2. New California Regulations from  DFEH   3. Fair Chance Hiring: Federal, State   and Local  </vt:lpstr>
      <vt:lpstr>PowerPoint Presentation</vt:lpstr>
      <vt:lpstr>PowerPoint Presentation</vt:lpstr>
      <vt:lpstr>PowerPoint Presentation</vt:lpstr>
      <vt:lpstr>PowerPoint Presentation</vt:lpstr>
      <vt:lpstr>Resources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Natividad Rodriguez</dc:creator>
  <cp:lastModifiedBy>Nayantara Mehta</cp:lastModifiedBy>
  <cp:revision>225</cp:revision>
  <cp:lastPrinted>2016-09-06T23:33:53Z</cp:lastPrinted>
  <dcterms:created xsi:type="dcterms:W3CDTF">2014-06-05T18:19:41Z</dcterms:created>
  <dcterms:modified xsi:type="dcterms:W3CDTF">2016-09-06T23:35:08Z</dcterms:modified>
</cp:coreProperties>
</file>