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45"/>
  </p:notesMasterIdLst>
  <p:sldIdLst>
    <p:sldId id="256" r:id="rId2"/>
    <p:sldId id="274" r:id="rId3"/>
    <p:sldId id="275" r:id="rId4"/>
    <p:sldId id="259" r:id="rId5"/>
    <p:sldId id="267" r:id="rId6"/>
    <p:sldId id="268" r:id="rId7"/>
    <p:sldId id="257" r:id="rId8"/>
    <p:sldId id="261" r:id="rId9"/>
    <p:sldId id="281" r:id="rId10"/>
    <p:sldId id="285" r:id="rId11"/>
    <p:sldId id="269" r:id="rId12"/>
    <p:sldId id="270" r:id="rId13"/>
    <p:sldId id="272" r:id="rId14"/>
    <p:sldId id="295" r:id="rId15"/>
    <p:sldId id="296" r:id="rId16"/>
    <p:sldId id="271" r:id="rId17"/>
    <p:sldId id="279" r:id="rId18"/>
    <p:sldId id="277" r:id="rId19"/>
    <p:sldId id="280" r:id="rId20"/>
    <p:sldId id="297" r:id="rId21"/>
    <p:sldId id="298" r:id="rId22"/>
    <p:sldId id="301" r:id="rId23"/>
    <p:sldId id="266" r:id="rId24"/>
    <p:sldId id="258" r:id="rId25"/>
    <p:sldId id="260" r:id="rId26"/>
    <p:sldId id="264" r:id="rId27"/>
    <p:sldId id="265" r:id="rId28"/>
    <p:sldId id="262" r:id="rId29"/>
    <p:sldId id="302" r:id="rId30"/>
    <p:sldId id="303" r:id="rId31"/>
    <p:sldId id="304" r:id="rId32"/>
    <p:sldId id="263" r:id="rId33"/>
    <p:sldId id="284" r:id="rId34"/>
    <p:sldId id="305" r:id="rId35"/>
    <p:sldId id="286" r:id="rId36"/>
    <p:sldId id="287" r:id="rId37"/>
    <p:sldId id="288" r:id="rId38"/>
    <p:sldId id="289" r:id="rId39"/>
    <p:sldId id="290" r:id="rId40"/>
    <p:sldId id="300" r:id="rId41"/>
    <p:sldId id="299" r:id="rId42"/>
    <p:sldId id="291" r:id="rId43"/>
    <p:sldId id="283" r:id="rId44"/>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57" autoAdjust="0"/>
    <p:restoredTop sz="72460" autoAdjust="0"/>
  </p:normalViewPr>
  <p:slideViewPr>
    <p:cSldViewPr>
      <p:cViewPr varScale="1">
        <p:scale>
          <a:sx n="82" d="100"/>
          <a:sy n="82" d="100"/>
        </p:scale>
        <p:origin x="1278" y="84"/>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2010"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8291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defTabSz="923925" eaLnBrk="1" hangingPunct="1">
              <a:defRPr sz="1200"/>
            </a:lvl1pPr>
          </a:lstStyle>
          <a:p>
            <a:endParaRPr lang="en-US"/>
          </a:p>
        </p:txBody>
      </p:sp>
      <p:sp>
        <p:nvSpPr>
          <p:cNvPr id="28675" name="Rectangle 3"/>
          <p:cNvSpPr>
            <a:spLocks noGrp="1" noChangeArrowheads="1"/>
          </p:cNvSpPr>
          <p:nvPr>
            <p:ph type="dt" idx="1"/>
          </p:nvPr>
        </p:nvSpPr>
        <p:spPr bwMode="auto">
          <a:xfrm>
            <a:off x="3897313" y="0"/>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lvl1pPr algn="r" defTabSz="923925" eaLnBrk="1" hangingPunct="1">
              <a:defRPr sz="1200"/>
            </a:lvl1pPr>
          </a:lstStyle>
          <a:p>
            <a:endParaRPr lang="en-US"/>
          </a:p>
        </p:txBody>
      </p:sp>
      <p:sp>
        <p:nvSpPr>
          <p:cNvPr id="3174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8975" y="4416425"/>
            <a:ext cx="5505450" cy="418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829675"/>
            <a:ext cx="2982913"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defTabSz="923925" eaLnBrk="1" hangingPunct="1">
              <a:defRPr sz="1200"/>
            </a:lvl1pPr>
          </a:lstStyle>
          <a:p>
            <a:endParaRPr lang="en-US"/>
          </a:p>
        </p:txBody>
      </p:sp>
      <p:sp>
        <p:nvSpPr>
          <p:cNvPr id="28679" name="Rectangle 7"/>
          <p:cNvSpPr>
            <a:spLocks noGrp="1" noChangeArrowheads="1"/>
          </p:cNvSpPr>
          <p:nvPr>
            <p:ph type="sldNum" sz="quarter" idx="5"/>
          </p:nvPr>
        </p:nvSpPr>
        <p:spPr bwMode="auto">
          <a:xfrm>
            <a:off x="3897313" y="8829675"/>
            <a:ext cx="2982912"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446" tIns="46223" rIns="92446" bIns="46223" numCol="1" anchor="b" anchorCtr="0" compatLnSpc="1">
            <a:prstTxWarp prst="textNoShape">
              <a:avLst/>
            </a:prstTxWarp>
          </a:bodyPr>
          <a:lstStyle>
            <a:lvl1pPr algn="r" defTabSz="923925" eaLnBrk="1" hangingPunct="1">
              <a:defRPr sz="1200"/>
            </a:lvl1pPr>
          </a:lstStyle>
          <a:p>
            <a:fld id="{76A0221F-12F8-4267-8BEC-2055FEA859FA}" type="slidenum">
              <a:rPr lang="en-US"/>
              <a:pPr/>
              <a:t>‹#›</a:t>
            </a:fld>
            <a:endParaRPr lang="en-US"/>
          </a:p>
        </p:txBody>
      </p:sp>
    </p:spTree>
    <p:extLst>
      <p:ext uri="{BB962C8B-B14F-4D97-AF65-F5344CB8AC3E}">
        <p14:creationId xmlns:p14="http://schemas.microsoft.com/office/powerpoint/2010/main" val="3873181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6C38985F-BD87-41F7-9BFC-2989478167A4}" type="slidenum">
              <a:rPr lang="en-US"/>
              <a:pPr/>
              <a:t>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p:txBody>
          <a:bodyPr/>
          <a:lstStyle/>
          <a:p>
            <a:pPr eaLnBrk="1" hangingPunct="1"/>
            <a:endParaRPr lang="en-US" smtClean="0"/>
          </a:p>
        </p:txBody>
      </p:sp>
    </p:spTree>
    <p:extLst>
      <p:ext uri="{BB962C8B-B14F-4D97-AF65-F5344CB8AC3E}">
        <p14:creationId xmlns:p14="http://schemas.microsoft.com/office/powerpoint/2010/main" val="2533599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Disabled by Pregnancy An employee may also be considered to be disabled by pregnancy if, in the opinion of her doctor, she is suffering from severe morning sickness or needs to take time off for: prenatal or postnatal care, bed rest, gestational diabetes, pregnancy-induced hypertension, preeclampsia, post-partum depression, childbirth</a:t>
            </a:r>
            <a:r>
              <a:rPr lang="en-US" b="1" u="sng" baseline="0" dirty="0" smtClean="0"/>
              <a:t>, loss or end of pregnancy</a:t>
            </a:r>
            <a:r>
              <a:rPr lang="en-US" baseline="0" dirty="0" smtClean="0"/>
              <a:t>, or recovery from childbirth, loss or end of pregnancy. These are just a few examples. (Cal. Code </a:t>
            </a:r>
            <a:r>
              <a:rPr lang="en-US" baseline="0" dirty="0" err="1" smtClean="0"/>
              <a:t>Regs</a:t>
            </a:r>
            <a:r>
              <a:rPr lang="en-US" baseline="0" dirty="0" smtClean="0"/>
              <a:t>. Tit. 2, </a:t>
            </a:r>
            <a:r>
              <a:rPr lang="en-US" sz="1200" dirty="0" smtClean="0">
                <a:solidFill>
                  <a:schemeClr val="tx1"/>
                </a:solidFill>
                <a:latin typeface="Corbel" pitchFamily="34" charset="0"/>
              </a:rPr>
              <a:t>§ </a:t>
            </a:r>
            <a:r>
              <a:rPr lang="en-US" sz="1200" dirty="0" smtClean="0">
                <a:latin typeface="Corbel" pitchFamily="34" charset="0"/>
              </a:rPr>
              <a:t>11035</a:t>
            </a:r>
            <a:r>
              <a:rPr lang="en-US" sz="1200" dirty="0" smtClean="0">
                <a:solidFill>
                  <a:schemeClr val="tx1"/>
                </a:solidFill>
                <a:latin typeface="Corbel" pitchFamily="34" charset="0"/>
              </a:rPr>
              <a:t>, </a:t>
            </a:r>
            <a:r>
              <a:rPr lang="en-US" sz="1200" dirty="0" err="1" smtClean="0">
                <a:solidFill>
                  <a:schemeClr val="tx1"/>
                </a:solidFill>
                <a:latin typeface="Corbel" pitchFamily="34" charset="0"/>
              </a:rPr>
              <a:t>subd</a:t>
            </a:r>
            <a:r>
              <a:rPr lang="en-US" sz="1200" dirty="0" smtClean="0">
                <a:solidFill>
                  <a:schemeClr val="tx1"/>
                </a:solidFill>
                <a:latin typeface="Corbel" pitchFamily="34" charset="0"/>
              </a:rPr>
              <a:t>. (f).)</a:t>
            </a:r>
            <a:endParaRPr lang="en-US" dirty="0" smtClean="0"/>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10</a:t>
            </a:fld>
            <a:endParaRPr lang="en-US"/>
          </a:p>
        </p:txBody>
      </p:sp>
    </p:spTree>
    <p:extLst>
      <p:ext uri="{BB962C8B-B14F-4D97-AF65-F5344CB8AC3E}">
        <p14:creationId xmlns:p14="http://schemas.microsoft.com/office/powerpoint/2010/main" val="3259289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A153719A-78D8-42FA-BBBC-97123E618A28}" type="slidenum">
              <a:rPr lang="en-US"/>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p:txBody>
          <a:bodyPr/>
          <a:lstStyle/>
          <a:p>
            <a:pPr eaLnBrk="1" hangingPunct="1"/>
            <a:r>
              <a:rPr lang="en-US" dirty="0">
                <a:latin typeface="Corbel" pitchFamily="34" charset="0"/>
              </a:rPr>
              <a:t>Gov. Code § 12945, </a:t>
            </a:r>
            <a:r>
              <a:rPr lang="en-US" dirty="0" err="1">
                <a:latin typeface="Corbel" pitchFamily="34" charset="0"/>
              </a:rPr>
              <a:t>subd</a:t>
            </a:r>
            <a:r>
              <a:rPr lang="en-US" dirty="0">
                <a:latin typeface="Corbel" pitchFamily="34" charset="0"/>
              </a:rPr>
              <a:t>. (a)(1); Cal. Code </a:t>
            </a:r>
            <a:r>
              <a:rPr lang="en-US" dirty="0" err="1">
                <a:latin typeface="Corbel" pitchFamily="34" charset="0"/>
              </a:rPr>
              <a:t>Regs</a:t>
            </a:r>
            <a:r>
              <a:rPr lang="en-US" dirty="0">
                <a:latin typeface="Corbel" pitchFamily="34" charset="0"/>
              </a:rPr>
              <a:t>., tit. 2, </a:t>
            </a:r>
            <a:r>
              <a:rPr lang="en-US" dirty="0" smtClean="0">
                <a:latin typeface="Corbel" pitchFamily="34" charset="0"/>
              </a:rPr>
              <a:t>§</a:t>
            </a:r>
            <a:r>
              <a:rPr lang="en-US" baseline="0" dirty="0" smtClean="0">
                <a:latin typeface="Corbel" pitchFamily="34" charset="0"/>
              </a:rPr>
              <a:t> 11042</a:t>
            </a:r>
            <a:r>
              <a:rPr lang="en-US" dirty="0" smtClean="0">
                <a:latin typeface="Corbel" pitchFamily="34" charset="0"/>
              </a:rPr>
              <a:t>, </a:t>
            </a:r>
            <a:r>
              <a:rPr lang="en-US" dirty="0" err="1">
                <a:latin typeface="Corbel" pitchFamily="34" charset="0"/>
              </a:rPr>
              <a:t>subd</a:t>
            </a:r>
            <a:r>
              <a:rPr lang="en-US" dirty="0">
                <a:latin typeface="Corbel" pitchFamily="34" charset="0"/>
              </a:rPr>
              <a:t>. (a</a:t>
            </a:r>
            <a:r>
              <a:rPr lang="en-US" dirty="0" smtClean="0">
                <a:latin typeface="Corbel" pitchFamily="34" charset="0"/>
              </a:rPr>
              <a:t>)(1).</a:t>
            </a:r>
            <a:endParaRPr lang="en-US" dirty="0">
              <a:latin typeface="Corbel" pitchFamily="34" charset="0"/>
            </a:endParaRPr>
          </a:p>
          <a:p>
            <a:pPr eaLnBrk="1" hangingPunct="1"/>
            <a:endParaRPr lang="en-US" dirty="0" smtClean="0"/>
          </a:p>
          <a:p>
            <a:pPr marL="0" lvl="1" eaLnBrk="1" hangingPunct="1"/>
            <a:r>
              <a:rPr lang="en-US" dirty="0" smtClean="0"/>
              <a:t>Meaning of four months:  </a:t>
            </a:r>
            <a:r>
              <a:rPr lang="en-US" dirty="0"/>
              <a:t>Cal. Code </a:t>
            </a:r>
            <a:r>
              <a:rPr lang="en-US" dirty="0" err="1"/>
              <a:t>Regs</a:t>
            </a:r>
            <a:r>
              <a:rPr lang="en-US" dirty="0"/>
              <a:t>., tit. 2, </a:t>
            </a:r>
            <a:r>
              <a:rPr lang="en-US" dirty="0" smtClean="0"/>
              <a:t>§ 11042, </a:t>
            </a:r>
            <a:r>
              <a:rPr lang="en-US" dirty="0" err="1"/>
              <a:t>subd</a:t>
            </a:r>
            <a:r>
              <a:rPr lang="en-US" dirty="0"/>
              <a:t>. (a)(1</a:t>
            </a:r>
            <a:r>
              <a:rPr lang="en-US" dirty="0" smtClean="0"/>
              <a:t>)-(2).</a:t>
            </a:r>
            <a:endParaRPr lang="en-US" dirty="0"/>
          </a:p>
          <a:p>
            <a:endParaRPr lang="en-US" dirty="0" smtClean="0"/>
          </a:p>
          <a:p>
            <a:r>
              <a:rPr lang="en-US" dirty="0" smtClean="0"/>
              <a:t>Example</a:t>
            </a:r>
            <a:r>
              <a:rPr lang="en-US" baseline="0" dirty="0" smtClean="0"/>
              <a:t> 1: </a:t>
            </a:r>
            <a:r>
              <a:rPr lang="en-US" dirty="0" smtClean="0"/>
              <a:t>For </a:t>
            </a:r>
            <a:r>
              <a:rPr lang="en-US" dirty="0"/>
              <a:t>a full time employee who works five eight-hour days per week, “four months</a:t>
            </a:r>
            <a:r>
              <a:rPr lang="en-US" dirty="0" smtClean="0"/>
              <a:t>” (4 months =</a:t>
            </a:r>
            <a:r>
              <a:rPr lang="en-US" baseline="0" dirty="0" smtClean="0"/>
              <a:t> 17 1/3 weeks)</a:t>
            </a:r>
            <a:r>
              <a:rPr lang="en-US" dirty="0" smtClean="0"/>
              <a:t> means</a:t>
            </a:r>
            <a:r>
              <a:rPr lang="en-US" baseline="0" dirty="0" smtClean="0"/>
              <a:t> 693 hours of leave entitlement, based on 40 hours per week times 17 1/3 weeks</a:t>
            </a:r>
            <a:r>
              <a:rPr lang="en-US" dirty="0" smtClean="0"/>
              <a:t>.  </a:t>
            </a:r>
            <a:r>
              <a:rPr lang="en-US" dirty="0"/>
              <a:t>(Cal. Code </a:t>
            </a:r>
            <a:r>
              <a:rPr lang="en-US" dirty="0" err="1"/>
              <a:t>Regs</a:t>
            </a:r>
            <a:r>
              <a:rPr lang="en-US" dirty="0"/>
              <a:t>., tit. 2, § </a:t>
            </a:r>
            <a:r>
              <a:rPr lang="en-US" dirty="0" smtClean="0"/>
              <a:t>11042, </a:t>
            </a:r>
            <a:r>
              <a:rPr lang="en-US" dirty="0" err="1"/>
              <a:t>subd</a:t>
            </a:r>
            <a:r>
              <a:rPr lang="en-US" dirty="0"/>
              <a:t>. (a)(1).)</a:t>
            </a:r>
          </a:p>
          <a:p>
            <a:endParaRPr lang="en-US" dirty="0" smtClean="0"/>
          </a:p>
          <a:p>
            <a:r>
              <a:rPr lang="en-US" dirty="0" smtClean="0"/>
              <a:t>Example 2: For </a:t>
            </a:r>
            <a:r>
              <a:rPr lang="en-US" dirty="0"/>
              <a:t>employees who work more or less than five days a week, or who work on alternative work schedules, the number of working days which constitutes “four months” is calculated on a pro rata or proportional basis.  (Cal. Code </a:t>
            </a:r>
            <a:r>
              <a:rPr lang="en-US" dirty="0" err="1"/>
              <a:t>Regs</a:t>
            </a:r>
            <a:r>
              <a:rPr lang="en-US" dirty="0"/>
              <a:t>., tit. 2, § </a:t>
            </a:r>
            <a:r>
              <a:rPr lang="en-US" dirty="0" smtClean="0"/>
              <a:t>11042, </a:t>
            </a:r>
            <a:r>
              <a:rPr lang="en-US" dirty="0" err="1"/>
              <a:t>subd</a:t>
            </a:r>
            <a:r>
              <a:rPr lang="en-US" dirty="0"/>
              <a:t>. (a)(2).)</a:t>
            </a:r>
          </a:p>
          <a:p>
            <a:pPr marL="0" lvl="1" eaLnBrk="1" hangingPunct="1"/>
            <a:endParaRPr lang="en-US" dirty="0"/>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3</a:t>
            </a:r>
            <a:r>
              <a:rPr lang="en-US" baseline="30000" dirty="0" smtClean="0"/>
              <a:t>rd</a:t>
            </a:r>
            <a:r>
              <a:rPr lang="en-US" baseline="0" dirty="0" smtClean="0"/>
              <a:t> Bullet Point: </a:t>
            </a:r>
            <a:r>
              <a:rPr lang="en-US" sz="1200" dirty="0" smtClean="0">
                <a:latin typeface="Corbel" pitchFamily="34" charset="0"/>
              </a:rPr>
              <a:t>(Cal. Code </a:t>
            </a:r>
            <a:r>
              <a:rPr lang="en-US" sz="1200" dirty="0" err="1" smtClean="0">
                <a:latin typeface="Corbel" pitchFamily="34" charset="0"/>
              </a:rPr>
              <a:t>Regs</a:t>
            </a:r>
            <a:r>
              <a:rPr lang="en-US" sz="1200" dirty="0" smtClean="0">
                <a:latin typeface="Corbel" pitchFamily="34" charset="0"/>
              </a:rPr>
              <a:t>., tit. 2, § 11042, </a:t>
            </a:r>
            <a:r>
              <a:rPr lang="en-US" sz="1200" dirty="0" err="1" smtClean="0">
                <a:latin typeface="Corbel" pitchFamily="34" charset="0"/>
              </a:rPr>
              <a:t>subd</a:t>
            </a:r>
            <a:r>
              <a:rPr lang="en-US" sz="1200" dirty="0" smtClean="0">
                <a:latin typeface="Corbel" pitchFamily="34" charset="0"/>
              </a:rPr>
              <a:t>. (b).)</a:t>
            </a:r>
          </a:p>
          <a:p>
            <a:pPr eaLnBrk="1" hangingPunct="1"/>
            <a:endParaRPr lang="en-US" dirty="0" smtClean="0"/>
          </a:p>
        </p:txBody>
      </p:sp>
    </p:spTree>
    <p:extLst>
      <p:ext uri="{BB962C8B-B14F-4D97-AF65-F5344CB8AC3E}">
        <p14:creationId xmlns:p14="http://schemas.microsoft.com/office/powerpoint/2010/main" val="1630231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4FE0AA57-FB9C-4E41-8BCD-18D161C8A065}" type="slidenum">
              <a:rPr lang="en-US"/>
              <a:pPr/>
              <a:t>12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p:txBody>
          <a:bodyPr/>
          <a:lstStyle/>
          <a:p>
            <a:pPr eaLnBrk="1" hangingPunct="1"/>
            <a:r>
              <a:rPr lang="en-US" dirty="0" smtClean="0"/>
              <a:t>Non continuous is ok:</a:t>
            </a:r>
          </a:p>
          <a:p>
            <a:pPr eaLnBrk="1" hangingPunct="1"/>
            <a:r>
              <a:rPr lang="en-US" dirty="0" smtClean="0">
                <a:latin typeface="Corbel" pitchFamily="34" charset="0"/>
              </a:rPr>
              <a:t>Cal</a:t>
            </a:r>
            <a:r>
              <a:rPr lang="en-US" dirty="0">
                <a:latin typeface="Corbel" pitchFamily="34" charset="0"/>
              </a:rPr>
              <a:t>. Code </a:t>
            </a:r>
            <a:r>
              <a:rPr lang="en-US" dirty="0" err="1">
                <a:latin typeface="Corbel" pitchFamily="34" charset="0"/>
              </a:rPr>
              <a:t>Regs</a:t>
            </a:r>
            <a:r>
              <a:rPr lang="en-US" dirty="0">
                <a:latin typeface="Corbel" pitchFamily="34" charset="0"/>
              </a:rPr>
              <a:t>., tit. 2, § </a:t>
            </a:r>
            <a:r>
              <a:rPr lang="en-US" dirty="0" smtClean="0">
                <a:latin typeface="Corbel" pitchFamily="34" charset="0"/>
              </a:rPr>
              <a:t>11042, </a:t>
            </a:r>
            <a:r>
              <a:rPr lang="en-US" dirty="0" err="1">
                <a:latin typeface="Corbel" pitchFamily="34" charset="0"/>
              </a:rPr>
              <a:t>subd</a:t>
            </a:r>
            <a:r>
              <a:rPr lang="en-US" dirty="0">
                <a:latin typeface="Corbel" pitchFamily="34" charset="0"/>
              </a:rPr>
              <a:t>. </a:t>
            </a:r>
            <a:r>
              <a:rPr lang="en-US" dirty="0" smtClean="0">
                <a:latin typeface="Corbel" pitchFamily="34" charset="0"/>
              </a:rPr>
              <a:t>(a)(4).</a:t>
            </a:r>
          </a:p>
          <a:p>
            <a:pPr eaLnBrk="1" hangingPunct="1"/>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For example, a full time employee,</a:t>
            </a:r>
            <a:r>
              <a:rPr lang="en-US" baseline="0" dirty="0" smtClean="0">
                <a:latin typeface="Corbel" pitchFamily="34" charset="0"/>
              </a:rPr>
              <a:t> who normally works a 40 hour work week is entitled to 693 working hours of leave. If that employee takes 180 hours of intermittent leave throughout her pregnancy, she would still be entitled to take 513 hours, or approximately 3 months leading up to and after her childbirth.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11042, </a:t>
            </a:r>
            <a:r>
              <a:rPr lang="en-US" dirty="0" err="1" smtClean="0">
                <a:latin typeface="Corbel" pitchFamily="34" charset="0"/>
              </a:rPr>
              <a:t>subd</a:t>
            </a:r>
            <a:r>
              <a:rPr lang="en-US" dirty="0" smtClean="0">
                <a:latin typeface="Corbel" pitchFamily="34" charset="0"/>
              </a:rPr>
              <a:t>. (a)(3)(A).</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Example</a:t>
            </a:r>
            <a:r>
              <a:rPr lang="en-US" baseline="0" dirty="0" smtClean="0">
                <a:latin typeface="Corbel" pitchFamily="34" charset="0"/>
              </a:rPr>
              <a:t> 2 – Part Time Employee: In contrast, a part-time employee who normally works 20 hours per week, would be entitled to 346.5 hours of leave. If that employee takes intermittent leave of 180 hours throughout her pregnancy, she would be entitled to only 166.5 more hours of leave, approximately two months of leave, leading up to and after her childbirth.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11042, </a:t>
            </a:r>
            <a:r>
              <a:rPr lang="en-US" dirty="0" err="1" smtClean="0">
                <a:latin typeface="Corbel" pitchFamily="34" charset="0"/>
              </a:rPr>
              <a:t>subd</a:t>
            </a:r>
            <a:r>
              <a:rPr lang="en-US" dirty="0" smtClean="0">
                <a:latin typeface="Corbel" pitchFamily="34" charset="0"/>
              </a:rPr>
              <a:t>. (a)(3)(B).</a:t>
            </a:r>
          </a:p>
          <a:p>
            <a:pPr eaLnBrk="1" hangingPunct="1"/>
            <a:endParaRPr lang="en-US" dirty="0">
              <a:latin typeface="Corbel" pitchFamily="34" charset="0"/>
            </a:endParaRPr>
          </a:p>
          <a:p>
            <a:pPr eaLnBrk="1" hangingPunct="1"/>
            <a:endParaRPr lang="en-US" dirty="0" smtClean="0"/>
          </a:p>
        </p:txBody>
      </p:sp>
    </p:spTree>
    <p:extLst>
      <p:ext uri="{BB962C8B-B14F-4D97-AF65-F5344CB8AC3E}">
        <p14:creationId xmlns:p14="http://schemas.microsoft.com/office/powerpoint/2010/main" val="3780872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DB1BDE97-B4F4-478C-BC1E-7BAF79234571}" type="slidenum">
              <a:rPr lang="en-US"/>
              <a:pPr/>
              <a:t>13</a:t>
            </a:fld>
            <a:endParaRPr lang="en-US"/>
          </a:p>
        </p:txBody>
      </p:sp>
      <p:sp>
        <p:nvSpPr>
          <p:cNvPr id="43011" name="Rectangle 2"/>
          <p:cNvSpPr>
            <a:spLocks noGrp="1" noRot="1" noChangeAspect="1" noChangeArrowheads="1" noTextEdit="1"/>
          </p:cNvSpPr>
          <p:nvPr>
            <p:ph type="sldImg"/>
          </p:nvPr>
        </p:nvSpPr>
        <p:spPr>
          <a:xfrm>
            <a:off x="1077913" y="696913"/>
            <a:ext cx="4648200" cy="3486150"/>
          </a:xfrm>
          <a:ln/>
        </p:spPr>
      </p:sp>
      <p:sp>
        <p:nvSpPr>
          <p:cNvPr id="43012"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Source</a:t>
            </a:r>
            <a:r>
              <a:rPr lang="en-US" baseline="0" dirty="0" smtClean="0"/>
              <a: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11043, </a:t>
            </a:r>
            <a:r>
              <a:rPr lang="en-US" dirty="0" err="1" smtClean="0">
                <a:latin typeface="Corbel" pitchFamily="34" charset="0"/>
              </a:rPr>
              <a:t>subd</a:t>
            </a:r>
            <a:r>
              <a:rPr lang="en-US" dirty="0" smtClean="0">
                <a:latin typeface="Corbel" pitchFamily="34" charset="0"/>
              </a:rPr>
              <a:t>. (a).</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2</a:t>
            </a:r>
            <a:r>
              <a:rPr lang="en-US" baseline="30000" dirty="0" smtClean="0">
                <a:latin typeface="Corbel" pitchFamily="34" charset="0"/>
              </a:rPr>
              <a:t>nd</a:t>
            </a:r>
            <a:r>
              <a:rPr lang="en-US" baseline="0" dirty="0" smtClean="0">
                <a:latin typeface="Corbel" pitchFamily="34" charset="0"/>
              </a:rPr>
              <a:t> </a:t>
            </a:r>
            <a:r>
              <a:rPr lang="en-US" baseline="0" dirty="0" err="1" smtClean="0">
                <a:latin typeface="Corbel" pitchFamily="34" charset="0"/>
              </a:rPr>
              <a:t>Bulletpoint</a:t>
            </a:r>
            <a:r>
              <a:rPr lang="en-US" baseline="0" dirty="0" smtClean="0">
                <a:latin typeface="Corbel" pitchFamily="34" charset="0"/>
              </a:rPr>
              <a:t> – reinstatement within 2 business days: If reinstatement within two business days is not feasible, reinstatement shall be made as soon as it is possible for the employer to expedite the employee’s return, after the employee notifies the employer of her readiness to return to work.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latin typeface="Corbel" pitchFamily="34" charset="0"/>
            </a:endParaRPr>
          </a:p>
        </p:txBody>
      </p:sp>
    </p:spTree>
    <p:extLst>
      <p:ext uri="{BB962C8B-B14F-4D97-AF65-F5344CB8AC3E}">
        <p14:creationId xmlns:p14="http://schemas.microsoft.com/office/powerpoint/2010/main" val="173186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2 hours.  The employer may only charge 2 hours against that employee’s pregnancy disability leave entitlement.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15</a:t>
            </a:fld>
            <a:endParaRPr lang="en-US"/>
          </a:p>
        </p:txBody>
      </p:sp>
    </p:spTree>
    <p:extLst>
      <p:ext uri="{BB962C8B-B14F-4D97-AF65-F5344CB8AC3E}">
        <p14:creationId xmlns:p14="http://schemas.microsoft.com/office/powerpoint/2010/main" val="3445373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242BE5A4-B58E-4E93-823C-3257B7504F6D}" type="slidenum">
              <a:rPr lang="en-US"/>
              <a:pPr/>
              <a:t>16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p:txBody>
          <a:bodyPr/>
          <a:lstStyle/>
          <a:p>
            <a:pPr eaLnBrk="1" hangingPunct="1"/>
            <a:r>
              <a:rPr lang="en-US" dirty="0" smtClean="0"/>
              <a:t>Notice:</a:t>
            </a:r>
          </a:p>
          <a:p>
            <a:pPr eaLnBrk="1" hangingPunct="1"/>
            <a:r>
              <a:rPr lang="en-US" dirty="0" smtClean="0">
                <a:latin typeface="Corbel" pitchFamily="34" charset="0"/>
              </a:rPr>
              <a:t>Gov</a:t>
            </a:r>
            <a:r>
              <a:rPr lang="en-US" dirty="0">
                <a:latin typeface="Corbel" pitchFamily="34" charset="0"/>
              </a:rPr>
              <a:t>. Code § 12945, </a:t>
            </a:r>
            <a:r>
              <a:rPr lang="en-US" dirty="0" err="1">
                <a:latin typeface="Corbel" pitchFamily="34" charset="0"/>
              </a:rPr>
              <a:t>subd</a:t>
            </a:r>
            <a:r>
              <a:rPr lang="en-US" dirty="0">
                <a:latin typeface="Corbel" pitchFamily="34" charset="0"/>
              </a:rPr>
              <a:t>. (a); Cal. Code </a:t>
            </a:r>
            <a:r>
              <a:rPr lang="en-US" dirty="0" err="1">
                <a:latin typeface="Corbel" pitchFamily="34" charset="0"/>
              </a:rPr>
              <a:t>Regs</a:t>
            </a:r>
            <a:r>
              <a:rPr lang="en-US" dirty="0">
                <a:latin typeface="Corbel" pitchFamily="34" charset="0"/>
              </a:rPr>
              <a:t>., tit. 2, § </a:t>
            </a:r>
            <a:r>
              <a:rPr lang="en-US" dirty="0" smtClean="0">
                <a:latin typeface="Corbel" pitchFamily="34" charset="0"/>
              </a:rPr>
              <a:t>11050, </a:t>
            </a:r>
            <a:r>
              <a:rPr lang="en-US" dirty="0" err="1">
                <a:latin typeface="Corbel" pitchFamily="34" charset="0"/>
              </a:rPr>
              <a:t>subd</a:t>
            </a:r>
            <a:r>
              <a:rPr lang="en-US" dirty="0">
                <a:latin typeface="Corbel" pitchFamily="34" charset="0"/>
              </a:rPr>
              <a:t>. (a)(</a:t>
            </a:r>
            <a:r>
              <a:rPr lang="en-US" dirty="0" smtClean="0">
                <a:latin typeface="Corbel" pitchFamily="34" charset="0"/>
              </a:rPr>
              <a:t>2).</a:t>
            </a:r>
          </a:p>
          <a:p>
            <a:pPr eaLnBrk="1" hangingPunct="1"/>
            <a:endParaRPr lang="en-US" dirty="0">
              <a:latin typeface="Corbel" pitchFamily="34" charset="0"/>
            </a:endParaRPr>
          </a:p>
          <a:p>
            <a:pPr eaLnBrk="1" hangingPunct="1"/>
            <a:r>
              <a:rPr lang="en-US" dirty="0" smtClean="0">
                <a:latin typeface="Corbel" pitchFamily="34" charset="0"/>
              </a:rPr>
              <a:t>Verbal Notice ok:</a:t>
            </a:r>
          </a:p>
          <a:p>
            <a:pPr eaLnBrk="1" hangingPunct="1"/>
            <a:r>
              <a:rPr lang="en-US" dirty="0" smtClean="0">
                <a:latin typeface="Corbel" pitchFamily="34" charset="0"/>
              </a:rPr>
              <a:t>Cal</a:t>
            </a:r>
            <a:r>
              <a:rPr lang="en-US" dirty="0">
                <a:latin typeface="Corbel" pitchFamily="34" charset="0"/>
              </a:rPr>
              <a:t>. Code </a:t>
            </a:r>
            <a:r>
              <a:rPr lang="en-US" dirty="0" err="1">
                <a:latin typeface="Corbel" pitchFamily="34" charset="0"/>
              </a:rPr>
              <a:t>Regs</a:t>
            </a:r>
            <a:r>
              <a:rPr lang="en-US" dirty="0">
                <a:latin typeface="Corbel" pitchFamily="34" charset="0"/>
              </a:rPr>
              <a:t>., tit. 2, § </a:t>
            </a:r>
            <a:r>
              <a:rPr lang="en-US" dirty="0" smtClean="0">
                <a:latin typeface="Corbel" pitchFamily="34" charset="0"/>
              </a:rPr>
              <a:t>11050, </a:t>
            </a:r>
            <a:r>
              <a:rPr lang="en-US" dirty="0" err="1">
                <a:latin typeface="Corbel" pitchFamily="34" charset="0"/>
              </a:rPr>
              <a:t>subd</a:t>
            </a:r>
            <a:r>
              <a:rPr lang="en-US" dirty="0">
                <a:latin typeface="Corbel" pitchFamily="34" charset="0"/>
              </a:rPr>
              <a:t>. (a)(1</a:t>
            </a:r>
            <a:r>
              <a:rPr lang="en-US" dirty="0" smtClean="0">
                <a:latin typeface="Corbel" pitchFamily="34" charset="0"/>
              </a:rPr>
              <a:t>)</a:t>
            </a:r>
            <a:endParaRPr lang="en-US" dirty="0">
              <a:latin typeface="Corbel" pitchFamily="34" charset="0"/>
            </a:endParaRPr>
          </a:p>
          <a:p>
            <a:pPr eaLnBrk="1" hangingPunct="1"/>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Employer Response to Reasonable Accommodation:</a:t>
            </a:r>
            <a:r>
              <a:rPr lang="en-US" baseline="0" dirty="0" smtClean="0">
                <a:latin typeface="Corbel" pitchFamily="34" charset="0"/>
              </a:rPr>
              <a:t> The employer shall respond to the reasonable accommodation request, transfer or pregnancy disability leave request as soon as practicable, but no later than 10 calendar days after receiving the request. The employer must attempt to respond to the leave request before the date the leave is due to begin.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11050, </a:t>
            </a:r>
            <a:r>
              <a:rPr lang="en-US" dirty="0" err="1" smtClean="0">
                <a:latin typeface="Corbel" pitchFamily="34" charset="0"/>
              </a:rPr>
              <a:t>subd</a:t>
            </a:r>
            <a:r>
              <a:rPr lang="en-US" dirty="0" smtClean="0">
                <a:latin typeface="Corbel" pitchFamily="34" charset="0"/>
              </a:rPr>
              <a:t>. (a)(5).)</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Consequences</a:t>
            </a:r>
            <a:r>
              <a:rPr lang="en-US" baseline="0" dirty="0" smtClean="0">
                <a:latin typeface="Corbel" pitchFamily="34" charset="0"/>
              </a:rPr>
              <a:t> for Employee Who Fails to Give ER Adequate Advance Notice of Need for R/A or Transfer: If an EE fails to give timely notice when the need for reasonable accommodation or transfer IS foreseeable, the employer may delay the reasonable accommodation transfer until 30 days after the date the EE provides notice to the ER. HOWEVER, under no circumstances may the ER delay the granting of an EE’s R/A  or transfer if to do so would endanger the EE’s health.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11050, </a:t>
            </a:r>
            <a:r>
              <a:rPr lang="en-US" dirty="0" err="1" smtClean="0">
                <a:latin typeface="Corbel" pitchFamily="34" charset="0"/>
              </a:rPr>
              <a:t>subd</a:t>
            </a:r>
            <a:r>
              <a:rPr lang="en-US" dirty="0" smtClean="0">
                <a:latin typeface="Corbel" pitchFamily="34" charset="0"/>
              </a:rPr>
              <a:t>. (a)(6).)</a:t>
            </a:r>
          </a:p>
          <a:p>
            <a:pPr eaLnBrk="1" hangingPunct="1"/>
            <a:endParaRPr lang="en-US" dirty="0">
              <a:latin typeface="Corbel" pitchFamily="34" charset="0"/>
            </a:endParaRPr>
          </a:p>
          <a:p>
            <a:pPr eaLnBrk="1" hangingPunct="1"/>
            <a:endParaRPr lang="en-US" dirty="0" smtClean="0"/>
          </a:p>
        </p:txBody>
      </p:sp>
    </p:spTree>
    <p:extLst>
      <p:ext uri="{BB962C8B-B14F-4D97-AF65-F5344CB8AC3E}">
        <p14:creationId xmlns:p14="http://schemas.microsoft.com/office/powerpoint/2010/main" val="2796469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4CE83307-D285-4B11-A624-F7E0412EB919}" type="slidenum">
              <a:rPr lang="en-US"/>
              <a:pPr/>
              <a:t>17</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p:txBody>
          <a:bodyPr/>
          <a:lstStyle/>
          <a:p>
            <a:pPr eaLnBrk="1" hangingPunct="1"/>
            <a:r>
              <a:rPr lang="en-US" dirty="0" smtClean="0"/>
              <a:t>Medical Certification for</a:t>
            </a:r>
            <a:r>
              <a:rPr lang="en-US" baseline="0" dirty="0" smtClean="0"/>
              <a:t> Leave</a:t>
            </a:r>
            <a:r>
              <a:rPr lang="en-US" dirty="0" smtClean="0"/>
              <a:t>:</a:t>
            </a:r>
            <a:r>
              <a:rPr lang="en-US" baseline="0" dirty="0" smtClean="0"/>
              <a:t> </a:t>
            </a:r>
            <a:r>
              <a:rPr lang="en-US" dirty="0" smtClean="0">
                <a:latin typeface="Corbel" pitchFamily="34" charset="0"/>
              </a:rPr>
              <a:t>(</a:t>
            </a:r>
            <a:r>
              <a:rPr lang="en-US" dirty="0">
                <a:latin typeface="Corbel" pitchFamily="34" charset="0"/>
              </a:rPr>
              <a:t>Cal. Code </a:t>
            </a:r>
            <a:r>
              <a:rPr lang="en-US" dirty="0" err="1">
                <a:latin typeface="Corbel" pitchFamily="34" charset="0"/>
              </a:rPr>
              <a:t>Regs</a:t>
            </a:r>
            <a:r>
              <a:rPr lang="en-US" dirty="0">
                <a:latin typeface="Corbel" pitchFamily="34" charset="0"/>
              </a:rPr>
              <a:t>., tit. 2, </a:t>
            </a:r>
            <a:r>
              <a:rPr lang="en-US" dirty="0" smtClean="0">
                <a:latin typeface="Corbel" pitchFamily="34" charset="0"/>
              </a:rPr>
              <a:t>§ 11050, </a:t>
            </a:r>
            <a:r>
              <a:rPr lang="en-US" dirty="0" err="1">
                <a:latin typeface="Corbel" pitchFamily="34" charset="0"/>
              </a:rPr>
              <a:t>subd</a:t>
            </a:r>
            <a:r>
              <a:rPr lang="en-US" dirty="0">
                <a:latin typeface="Corbel" pitchFamily="34" charset="0"/>
              </a:rPr>
              <a:t>. </a:t>
            </a:r>
            <a:r>
              <a:rPr lang="en-US" dirty="0" smtClean="0">
                <a:latin typeface="Corbel" pitchFamily="34" charset="0"/>
              </a:rPr>
              <a:t>(b)(7).)</a:t>
            </a:r>
          </a:p>
          <a:p>
            <a:pPr eaLnBrk="1" hangingPunct="1"/>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Medical Certification for Reasonable</a:t>
            </a:r>
            <a:r>
              <a:rPr lang="en-US" baseline="0" dirty="0" smtClean="0">
                <a:latin typeface="Corbel" pitchFamily="34" charset="0"/>
              </a:rPr>
              <a:t> Accommodation: Please keep in mind that if you are not requesting leave, but rather a reasonable accommodation, in addition to the three prongs your medical certification should contain the specific accommodation needed.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11050, </a:t>
            </a:r>
            <a:r>
              <a:rPr lang="en-US" dirty="0" err="1" smtClean="0">
                <a:latin typeface="Corbel" pitchFamily="34" charset="0"/>
              </a:rPr>
              <a:t>subd</a:t>
            </a:r>
            <a:r>
              <a:rPr lang="en-US" dirty="0" smtClean="0">
                <a:latin typeface="Corbel" pitchFamily="34" charset="0"/>
              </a:rPr>
              <a:t>. (b)(6).)</a:t>
            </a:r>
          </a:p>
          <a:p>
            <a:pPr eaLnBrk="1" hangingPunct="1"/>
            <a:endParaRPr lang="en-US" dirty="0">
              <a:latin typeface="Corbel" pitchFamily="34" charset="0"/>
            </a:endParaRPr>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541982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37BE1731-3A3B-4FCE-8956-64A2EDC83ABE}" type="slidenum">
              <a:rPr lang="en-US"/>
              <a:pPr/>
              <a:t>18</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Unpaid Time Off:</a:t>
            </a:r>
            <a:r>
              <a:rPr lang="en-US" baseline="0" dirty="0" smtClean="0"/>
              <a:t> PDL is unpaid time off. However, an employee may be entitled to receive state disability insurance for a period of disability because of pregnancy; to obtain such disability benefits the employee should contact the California Employment Development Department (EDD) for more information.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11044, </a:t>
            </a:r>
            <a:r>
              <a:rPr lang="en-US" dirty="0" err="1" smtClean="0">
                <a:latin typeface="Corbel" pitchFamily="34" charset="0"/>
              </a:rPr>
              <a:t>subd</a:t>
            </a:r>
            <a:r>
              <a:rPr lang="en-US" dirty="0" smtClean="0">
                <a:latin typeface="Corbel" pitchFamily="34" charset="0"/>
              </a:rPr>
              <a:t>. (a).)</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Accrued</a:t>
            </a:r>
            <a:r>
              <a:rPr lang="en-US" baseline="0" dirty="0" smtClean="0">
                <a:latin typeface="Corbel" pitchFamily="34" charset="0"/>
              </a:rPr>
              <a:t> Time Off: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11044, </a:t>
            </a:r>
            <a:r>
              <a:rPr lang="en-US" dirty="0" err="1" smtClean="0">
                <a:latin typeface="Corbel" pitchFamily="34" charset="0"/>
              </a:rPr>
              <a:t>subd</a:t>
            </a:r>
            <a:r>
              <a:rPr lang="en-US" dirty="0" smtClean="0">
                <a:latin typeface="Corbel" pitchFamily="34" charset="0"/>
              </a:rPr>
              <a:t>. (b)(1)-(2).)</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Continuation of Group Health Coverage: If the employer wants to pay for</a:t>
            </a:r>
            <a:r>
              <a:rPr lang="en-US" baseline="0" dirty="0" smtClean="0">
                <a:latin typeface="Corbel" pitchFamily="34" charset="0"/>
              </a:rPr>
              <a:t> health coverage beyond the 4 months, the certainly can do so. Also, keep in mind that this obligation to maintain the health coverage is </a:t>
            </a:r>
            <a:r>
              <a:rPr lang="en-US" u="sng" baseline="0" dirty="0" smtClean="0">
                <a:latin typeface="Corbel" pitchFamily="34" charset="0"/>
              </a:rPr>
              <a:t>separate and distinc</a:t>
            </a:r>
            <a:r>
              <a:rPr lang="en-US" baseline="0" dirty="0" smtClean="0">
                <a:latin typeface="Corbel" pitchFamily="34" charset="0"/>
              </a:rPr>
              <a:t>t from the employer’s obligations to pay for 12 weeks of group health coverage during leave taken under the California Family Rights Act (CFRA).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11044, </a:t>
            </a:r>
            <a:r>
              <a:rPr lang="en-US" dirty="0" err="1" smtClean="0">
                <a:latin typeface="Corbel" pitchFamily="34" charset="0"/>
              </a:rPr>
              <a:t>subd</a:t>
            </a:r>
            <a:r>
              <a:rPr lang="en-US" dirty="0" smtClean="0">
                <a:latin typeface="Corbel" pitchFamily="34" charset="0"/>
              </a:rPr>
              <a:t>. (c)(1)-(2).)</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p:txBody>
      </p:sp>
    </p:spTree>
    <p:extLst>
      <p:ext uri="{BB962C8B-B14F-4D97-AF65-F5344CB8AC3E}">
        <p14:creationId xmlns:p14="http://schemas.microsoft.com/office/powerpoint/2010/main" val="2130502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D090D6E9-3949-4E02-8981-3449DBB4122F}" type="slidenum">
              <a:rPr lang="en-US"/>
              <a:pPr/>
              <a:t>19</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Guarantee</a:t>
            </a:r>
            <a:r>
              <a:rPr lang="en-US" baseline="0" dirty="0" smtClean="0">
                <a:latin typeface="Corbel" pitchFamily="34" charset="0"/>
              </a:rPr>
              <a:t> of Reinstatement: The law provides that generally an employee who exercises her right to take pregnancy disability leave is guaranteed the right to return to the same position. HOWEVER, if the employer can prove (by a preponderance of the evidence) that the employee would not otherwise have been employed in her same position at the time of reinstatement is requested for legitimate business reasons unrelated to the employee taking pregnancy disability leave or transfer. What does this mean? For instance, if the employer can show that they laid off everyone in the position that the employee held, then the employer can raise this as a defense.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latin typeface="Corbel" pitchFamily="34" charset="0"/>
              </a:rPr>
              <a:t>Right to Reinstatement to a Comparable Position: An employee has no greater right to reinstatement to a comparable position than an employee who has been </a:t>
            </a:r>
            <a:r>
              <a:rPr lang="en-US" baseline="0" dirty="0" err="1" smtClean="0">
                <a:latin typeface="Corbel" pitchFamily="34" charset="0"/>
              </a:rPr>
              <a:t>continuosly</a:t>
            </a:r>
            <a:r>
              <a:rPr lang="en-US" baseline="0" dirty="0" smtClean="0">
                <a:latin typeface="Corbel" pitchFamily="34" charset="0"/>
              </a:rPr>
              <a:t> employed in another position that is being eliminated. If the employer is excused from reinstating the employee to her same position, their refusal to reinstate the employee to a comparable position is justified if the employer proves (by a POE) either: (A) the ER would not have offered a comparable position to the employee if she would have been at work during the pregnancy leave period, or  (B) there is no comparable position available (within 60 days of reinstatement).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11043, </a:t>
            </a:r>
            <a:r>
              <a:rPr lang="en-US" dirty="0" err="1" smtClean="0">
                <a:latin typeface="Corbel" pitchFamily="34" charset="0"/>
              </a:rPr>
              <a:t>subd</a:t>
            </a:r>
            <a:r>
              <a:rPr lang="en-US" dirty="0" smtClean="0">
                <a:latin typeface="Corbel" pitchFamily="34" charset="0"/>
              </a:rPr>
              <a:t>. (c)(2)(A)-(B).) </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      *Example:</a:t>
            </a:r>
            <a:r>
              <a:rPr lang="en-US" baseline="0" dirty="0" smtClean="0">
                <a:latin typeface="Corbel" pitchFamily="34" charset="0"/>
              </a:rPr>
              <a:t> The position held by the employee is eliminated across the company, but other employees who held the same position are transferred to another position, the </a:t>
            </a:r>
            <a:r>
              <a:rPr lang="en-US" baseline="0" dirty="0" err="1" smtClean="0">
                <a:latin typeface="Corbel" pitchFamily="34" charset="0"/>
              </a:rPr>
              <a:t>employe</a:t>
            </a:r>
            <a:r>
              <a:rPr lang="en-US" baseline="0" dirty="0" smtClean="0">
                <a:latin typeface="Corbel" pitchFamily="34" charset="0"/>
              </a:rPr>
              <a:t> has a right to reinstatement to a comparable position. </a:t>
            </a:r>
            <a:endParaRPr lang="en-US" dirty="0" smtClean="0"/>
          </a:p>
        </p:txBody>
      </p:sp>
    </p:spTree>
    <p:extLst>
      <p:ext uri="{BB962C8B-B14F-4D97-AF65-F5344CB8AC3E}">
        <p14:creationId xmlns:p14="http://schemas.microsoft.com/office/powerpoint/2010/main" val="1855562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(b) No.  The PDL does not constitute a break in service for purposes of employee benefits plans, longevity of employment or seniority under any collective bargaining agreement.  When the employee returns from leave, benefits must be resumed in the same manner and the same level as were provided to her when the leave began.  The employer may not require an employee returning from PDL to undergo a physical or mental examination for the purpose of re-qualifying for her position.  Code of </a:t>
            </a:r>
            <a:r>
              <a:rPr lang="en-US" dirty="0" err="1" smtClean="0"/>
              <a:t>Regs</a:t>
            </a:r>
            <a:r>
              <a:rPr lang="en-US" dirty="0" smtClean="0"/>
              <a:t>., tit. 2, </a:t>
            </a:r>
            <a:r>
              <a:rPr lang="en-US" dirty="0" smtClean="0">
                <a:latin typeface="Corbel" pitchFamily="34" charset="0"/>
              </a:rPr>
              <a:t>§ 11044 </a:t>
            </a:r>
            <a:r>
              <a:rPr lang="en-US" dirty="0" smtClean="0"/>
              <a:t>(e).  </a:t>
            </a:r>
          </a:p>
          <a:p>
            <a:endParaRPr lang="en-US" dirty="0" smtClean="0"/>
          </a:p>
          <a:p>
            <a:endParaRPr lang="en-US" dirty="0" smtClean="0"/>
          </a:p>
          <a:p>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20</a:t>
            </a:fld>
            <a:endParaRPr lang="en-US"/>
          </a:p>
        </p:txBody>
      </p:sp>
    </p:spTree>
    <p:extLst>
      <p:ext uri="{BB962C8B-B14F-4D97-AF65-F5344CB8AC3E}">
        <p14:creationId xmlns:p14="http://schemas.microsoft.com/office/powerpoint/2010/main" val="153119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94AF9E0D-CE96-45D0-942D-83F9D70C3E4B}" type="slidenum">
              <a:rPr lang="en-US"/>
              <a:pPr/>
              <a:t>2</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p:txBody>
          <a:bodyPr/>
          <a:lstStyle/>
          <a:p>
            <a:pPr eaLnBrk="1" hangingPunct="1"/>
            <a:endParaRPr lang="en-US" smtClean="0"/>
          </a:p>
        </p:txBody>
      </p:sp>
    </p:spTree>
    <p:extLst>
      <p:ext uri="{BB962C8B-B14F-4D97-AF65-F5344CB8AC3E}">
        <p14:creationId xmlns:p14="http://schemas.microsoft.com/office/powerpoint/2010/main" val="4234598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(b) No.  </a:t>
            </a:r>
          </a:p>
          <a:p>
            <a:endParaRPr lang="en-US" dirty="0" smtClean="0"/>
          </a:p>
          <a:p>
            <a:r>
              <a:rPr lang="en-US" dirty="0" smtClean="0"/>
              <a:t>Employee Status:</a:t>
            </a:r>
            <a:r>
              <a:rPr lang="en-US" baseline="0" dirty="0" smtClean="0"/>
              <a:t> As in the previous hypothetical, t</a:t>
            </a:r>
            <a:r>
              <a:rPr lang="en-US" dirty="0" smtClean="0"/>
              <a:t>he employer </a:t>
            </a:r>
            <a:r>
              <a:rPr lang="en-US" b="1" dirty="0" smtClean="0"/>
              <a:t>may not </a:t>
            </a:r>
            <a:r>
              <a:rPr lang="en-US" dirty="0" smtClean="0"/>
              <a:t>require an employee returning from PDL to undergo a physical or mental examination for the purpose of re-qualifying for her position, </a:t>
            </a:r>
            <a:r>
              <a:rPr lang="en-US" b="1" dirty="0" smtClean="0"/>
              <a:t>subject her to new qualification or probationary period for the purpose of being eligible to receive benefits </a:t>
            </a:r>
            <a:r>
              <a:rPr lang="en-US" dirty="0" smtClean="0"/>
              <a:t>or impose similar restrictions or conditions.  (Code of </a:t>
            </a:r>
            <a:r>
              <a:rPr lang="en-US" dirty="0" err="1" smtClean="0"/>
              <a:t>Regs</a:t>
            </a:r>
            <a:r>
              <a:rPr lang="en-US" dirty="0" smtClean="0"/>
              <a:t>., tit. 2, </a:t>
            </a:r>
            <a:r>
              <a:rPr lang="en-US" dirty="0" smtClean="0">
                <a:latin typeface="Corbel" pitchFamily="34" charset="0"/>
              </a:rPr>
              <a:t>§ 11044 </a:t>
            </a:r>
            <a:r>
              <a:rPr lang="en-US" dirty="0" smtClean="0"/>
              <a:t>(e).) </a:t>
            </a:r>
          </a:p>
        </p:txBody>
      </p:sp>
      <p:sp>
        <p:nvSpPr>
          <p:cNvPr id="4" name="Slide Number Placeholder 3"/>
          <p:cNvSpPr>
            <a:spLocks noGrp="1"/>
          </p:cNvSpPr>
          <p:nvPr>
            <p:ph type="sldNum" sz="quarter" idx="10"/>
          </p:nvPr>
        </p:nvSpPr>
        <p:spPr/>
        <p:txBody>
          <a:bodyPr/>
          <a:lstStyle/>
          <a:p>
            <a:fld id="{76A0221F-12F8-4267-8BEC-2055FEA859FA}" type="slidenum">
              <a:rPr lang="en-US" smtClean="0"/>
              <a:pPr/>
              <a:t>21</a:t>
            </a:fld>
            <a:endParaRPr lang="en-US"/>
          </a:p>
        </p:txBody>
      </p:sp>
    </p:spTree>
    <p:extLst>
      <p:ext uri="{BB962C8B-B14F-4D97-AF65-F5344CB8AC3E}">
        <p14:creationId xmlns:p14="http://schemas.microsoft.com/office/powerpoint/2010/main" val="4166251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Code of </a:t>
            </a:r>
            <a:r>
              <a:rPr lang="en-US" dirty="0" err="1" smtClean="0"/>
              <a:t>Regs</a:t>
            </a:r>
            <a:r>
              <a:rPr lang="en-US" dirty="0" smtClean="0"/>
              <a:t>., tit. 2, </a:t>
            </a:r>
            <a:r>
              <a:rPr lang="en-US" dirty="0" smtClean="0">
                <a:latin typeface="Corbel" pitchFamily="34" charset="0"/>
              </a:rPr>
              <a:t>§ </a:t>
            </a:r>
            <a:r>
              <a:rPr lang="en-US" dirty="0" smtClean="0"/>
              <a:t>11050, </a:t>
            </a:r>
            <a:r>
              <a:rPr lang="en-US" dirty="0" err="1" smtClean="0"/>
              <a:t>subd</a:t>
            </a:r>
            <a:r>
              <a:rPr lang="en-US" dirty="0" smtClean="0"/>
              <a:t>(d).  </a:t>
            </a: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22</a:t>
            </a:fld>
            <a:endParaRPr lang="en-US"/>
          </a:p>
        </p:txBody>
      </p:sp>
    </p:spTree>
    <p:extLst>
      <p:ext uri="{BB962C8B-B14F-4D97-AF65-F5344CB8AC3E}">
        <p14:creationId xmlns:p14="http://schemas.microsoft.com/office/powerpoint/2010/main" val="2962704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357AD51E-C255-4815-AC57-B47B26AF3649}" type="slidenum">
              <a:rPr lang="en-US"/>
              <a:pPr/>
              <a:t>23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p:txBody>
          <a:bodyPr/>
          <a:lstStyle/>
          <a:p>
            <a:r>
              <a:rPr lang="en-US" dirty="0" smtClean="0"/>
              <a:t>Source:  Code of </a:t>
            </a:r>
            <a:r>
              <a:rPr lang="en-US" dirty="0" err="1" smtClean="0"/>
              <a:t>Regs</a:t>
            </a:r>
            <a:r>
              <a:rPr lang="en-US" dirty="0" smtClean="0"/>
              <a:t>., tit. 2, </a:t>
            </a:r>
            <a:r>
              <a:rPr lang="en-US" dirty="0" smtClean="0">
                <a:latin typeface="Corbel" pitchFamily="34" charset="0"/>
              </a:rPr>
              <a:t>§ 110443 </a:t>
            </a:r>
            <a:r>
              <a:rPr lang="en-US" dirty="0" smtClean="0"/>
              <a:t>(c)</a:t>
            </a:r>
          </a:p>
        </p:txBody>
      </p:sp>
    </p:spTree>
    <p:extLst>
      <p:ext uri="{BB962C8B-B14F-4D97-AF65-F5344CB8AC3E}">
        <p14:creationId xmlns:p14="http://schemas.microsoft.com/office/powerpoint/2010/main" val="38448839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8A4AA0B8-D1F3-48A6-A91E-8BBF22BCDAC1}" type="slidenum">
              <a:rPr lang="en-US"/>
              <a:pPr/>
              <a:t>24</a:t>
            </a:fld>
            <a:endParaRPr lang="en-US"/>
          </a:p>
        </p:txBody>
      </p:sp>
      <p:sp>
        <p:nvSpPr>
          <p:cNvPr id="51203" name="Rectangle 2"/>
          <p:cNvSpPr>
            <a:spLocks noGrp="1" noRot="1" noChangeAspect="1" noChangeArrowheads="1" noTextEdit="1"/>
          </p:cNvSpPr>
          <p:nvPr>
            <p:ph type="sldImg"/>
          </p:nvPr>
        </p:nvSpPr>
        <p:spPr>
          <a:xfrm>
            <a:off x="1077913" y="838200"/>
            <a:ext cx="4648200" cy="3486150"/>
          </a:xfrm>
          <a:ln/>
        </p:spPr>
      </p:sp>
      <p:sp>
        <p:nvSpPr>
          <p:cNvPr id="51204" name="Rectangle 3"/>
          <p:cNvSpPr>
            <a:spLocks noGrp="1" noChangeArrowheads="1"/>
          </p:cNvSpPr>
          <p:nvPr>
            <p:ph type="body" idx="1"/>
          </p:nvPr>
        </p:nvSpPr>
        <p:spPr/>
        <p:txBody>
          <a:bodyPr/>
          <a:lstStyle/>
          <a:p>
            <a:pPr eaLnBrk="1" hangingPunct="1"/>
            <a:r>
              <a:rPr lang="en-US" dirty="0" smtClean="0">
                <a:latin typeface="Corbel" pitchFamily="34" charset="0"/>
              </a:rPr>
              <a:t>Source:</a:t>
            </a:r>
            <a:r>
              <a:rPr lang="en-US" baseline="0" dirty="0" smtClean="0">
                <a:latin typeface="Corbel" pitchFamily="34" charset="0"/>
              </a:rPr>
              <a:t> </a:t>
            </a:r>
            <a:r>
              <a:rPr lang="en-US" dirty="0" smtClean="0">
                <a:latin typeface="Corbel" pitchFamily="34" charset="0"/>
              </a:rPr>
              <a:t>Gov</a:t>
            </a:r>
            <a:r>
              <a:rPr lang="en-US" dirty="0">
                <a:latin typeface="Corbel" pitchFamily="34" charset="0"/>
              </a:rPr>
              <a:t>. Code § 12945.2, </a:t>
            </a:r>
            <a:r>
              <a:rPr lang="en-US" dirty="0" err="1">
                <a:latin typeface="Corbel" pitchFamily="34" charset="0"/>
              </a:rPr>
              <a:t>subd</a:t>
            </a:r>
            <a:r>
              <a:rPr lang="en-US" dirty="0">
                <a:latin typeface="Corbel" pitchFamily="34" charset="0"/>
              </a:rPr>
              <a:t>. (a</a:t>
            </a:r>
            <a:r>
              <a:rPr lang="en-US" dirty="0" smtClean="0">
                <a:latin typeface="Corbel" pitchFamily="34" charset="0"/>
              </a:rPr>
              <a:t>) and (b);</a:t>
            </a:r>
            <a:r>
              <a:rPr lang="en-US" baseline="0" dirty="0" smtClean="0">
                <a:latin typeface="Corbel" pitchFamily="34" charset="0"/>
              </a:rPr>
              <a:t> </a:t>
            </a:r>
            <a:r>
              <a:rPr lang="en-US" dirty="0" smtClean="0"/>
              <a:t>Code of </a:t>
            </a:r>
            <a:r>
              <a:rPr lang="en-US" dirty="0" err="1" smtClean="0"/>
              <a:t>Regs</a:t>
            </a:r>
            <a:r>
              <a:rPr lang="en-US" dirty="0" smtClean="0"/>
              <a:t>., tit. 2, </a:t>
            </a:r>
            <a:r>
              <a:rPr lang="en-US" dirty="0" smtClean="0">
                <a:latin typeface="Corbel" pitchFamily="34" charset="0"/>
              </a:rPr>
              <a:t>§ 11087 </a:t>
            </a:r>
            <a:r>
              <a:rPr lang="en-US" dirty="0" smtClean="0"/>
              <a:t>(e).</a:t>
            </a:r>
            <a:endParaRPr lang="en-US" dirty="0" smtClean="0">
              <a:latin typeface="Corbel" pitchFamily="34" charset="0"/>
            </a:endParaRPr>
          </a:p>
          <a:p>
            <a:pPr eaLnBrk="1" hangingPunct="1"/>
            <a:endParaRPr lang="en-US" dirty="0" smtClean="0">
              <a:latin typeface="Corbel" pitchFamily="34" charset="0"/>
            </a:endParaRPr>
          </a:p>
          <a:p>
            <a:pPr eaLnBrk="1" hangingPunct="1"/>
            <a:r>
              <a:rPr lang="en-US" dirty="0" smtClean="0">
                <a:latin typeface="Corbel" pitchFamily="34" charset="0"/>
              </a:rPr>
              <a:t>The “CFRA-Qualifying event” is the birth of the employee’s child (</a:t>
            </a:r>
            <a:r>
              <a:rPr lang="en-US" i="1" dirty="0" smtClean="0">
                <a:latin typeface="Corbel" pitchFamily="34" charset="0"/>
              </a:rPr>
              <a:t>or</a:t>
            </a:r>
            <a:r>
              <a:rPr lang="en-US" i="1" baseline="0" dirty="0" smtClean="0">
                <a:latin typeface="Corbel" pitchFamily="34" charset="0"/>
              </a:rPr>
              <a:t> when the continuation of leave is medically necessary where the employee has utilized four months of pregnancy disability leave prior to the birth of the child</a:t>
            </a:r>
            <a:r>
              <a:rPr lang="en-US" baseline="0" dirty="0" smtClean="0">
                <a:latin typeface="Corbel" pitchFamily="34" charset="0"/>
              </a:rPr>
              <a:t>). (</a:t>
            </a:r>
            <a:r>
              <a:rPr lang="en-US" dirty="0" smtClean="0"/>
              <a:t>Code of </a:t>
            </a:r>
            <a:r>
              <a:rPr lang="en-US" dirty="0" err="1" smtClean="0"/>
              <a:t>Regs</a:t>
            </a:r>
            <a:r>
              <a:rPr lang="en-US" dirty="0" smtClean="0"/>
              <a:t>., tit. 2, </a:t>
            </a:r>
            <a:r>
              <a:rPr lang="en-US" dirty="0" smtClean="0">
                <a:latin typeface="Corbel" pitchFamily="34" charset="0"/>
              </a:rPr>
              <a:t>§ 11046 </a:t>
            </a:r>
            <a:r>
              <a:rPr lang="en-US" dirty="0" smtClean="0"/>
              <a:t>(c).) </a:t>
            </a:r>
            <a:endParaRPr lang="en-US" dirty="0" smtClean="0">
              <a:latin typeface="Corbel" pitchFamily="34" charset="0"/>
            </a:endParaRPr>
          </a:p>
          <a:p>
            <a:pPr eaLnBrk="1" hangingPunct="1"/>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3</a:t>
            </a:r>
            <a:r>
              <a:rPr lang="en-US" baseline="30000" dirty="0" smtClean="0">
                <a:latin typeface="Corbel" pitchFamily="34" charset="0"/>
              </a:rPr>
              <a:t>rd</a:t>
            </a:r>
            <a:r>
              <a:rPr lang="en-US" dirty="0" smtClean="0">
                <a:latin typeface="Corbel" pitchFamily="34" charset="0"/>
              </a:rPr>
              <a:t> Bullet</a:t>
            </a:r>
            <a:r>
              <a:rPr lang="en-US" baseline="0" dirty="0" smtClean="0">
                <a:latin typeface="Corbel" pitchFamily="34" charset="0"/>
              </a:rPr>
              <a:t> Point: The Employer must employ at least 50 part- or full-time employees within 75 miles of where the employee works as of the date the employee gives notice of the need for CFRA leave. (</a:t>
            </a:r>
            <a:r>
              <a:rPr lang="en-US" dirty="0" smtClean="0"/>
              <a:t>Code of </a:t>
            </a:r>
            <a:r>
              <a:rPr lang="en-US" dirty="0" err="1" smtClean="0"/>
              <a:t>Regs</a:t>
            </a:r>
            <a:r>
              <a:rPr lang="en-US" dirty="0" smtClean="0"/>
              <a:t>., tit. 2, </a:t>
            </a:r>
            <a:r>
              <a:rPr lang="en-US" dirty="0" smtClean="0">
                <a:latin typeface="Corbel" pitchFamily="34" charset="0"/>
              </a:rPr>
              <a:t>§ 11087 </a:t>
            </a:r>
            <a:r>
              <a:rPr lang="en-US" dirty="0" smtClean="0"/>
              <a:t>(e)(4).</a:t>
            </a:r>
          </a:p>
          <a:p>
            <a:pPr eaLnBrk="1" hangingPunct="1"/>
            <a:endParaRPr lang="en-US" dirty="0" smtClean="0">
              <a:latin typeface="Corbe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Arial" charset="0"/>
              </a:rPr>
              <a:t>4</a:t>
            </a:r>
            <a:r>
              <a:rPr lang="en-US" baseline="30000" dirty="0" smtClean="0">
                <a:latin typeface="Arial" charset="0"/>
              </a:rPr>
              <a:t>th</a:t>
            </a:r>
            <a:r>
              <a:rPr lang="en-US" baseline="0" dirty="0" smtClean="0">
                <a:latin typeface="Arial" charset="0"/>
              </a:rPr>
              <a:t> Bullet Point: </a:t>
            </a:r>
            <a:r>
              <a:rPr lang="en-US" dirty="0" smtClean="0"/>
              <a:t>Code of </a:t>
            </a:r>
            <a:r>
              <a:rPr lang="en-US" dirty="0" err="1" smtClean="0"/>
              <a:t>Regs</a:t>
            </a:r>
            <a:r>
              <a:rPr lang="en-US" dirty="0" smtClean="0"/>
              <a:t>., tit. 2, </a:t>
            </a:r>
            <a:r>
              <a:rPr lang="en-US" dirty="0" smtClean="0">
                <a:latin typeface="Corbel" pitchFamily="34" charset="0"/>
              </a:rPr>
              <a:t>§ 11087 </a:t>
            </a:r>
            <a:r>
              <a:rPr lang="en-US" dirty="0" smtClean="0"/>
              <a:t>(d)(1).</a:t>
            </a:r>
            <a:endParaRPr lang="en-US" dirty="0" smtClean="0">
              <a:latin typeface="Corbel" pitchFamily="34" charset="0"/>
            </a:endParaRPr>
          </a:p>
          <a:p>
            <a:pPr eaLnBrk="1" hangingPunct="1"/>
            <a:endParaRPr lang="en-US" dirty="0">
              <a:latin typeface="Corbel" pitchFamily="34" charset="0"/>
            </a:endParaRPr>
          </a:p>
        </p:txBody>
      </p:sp>
    </p:spTree>
    <p:extLst>
      <p:ext uri="{BB962C8B-B14F-4D97-AF65-F5344CB8AC3E}">
        <p14:creationId xmlns:p14="http://schemas.microsoft.com/office/powerpoint/2010/main" val="2841305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2E5DA713-EFC4-41F7-8134-449AA0357A6F}" type="slidenum">
              <a:rPr lang="en-US"/>
              <a:pPr/>
              <a:t>25</a:t>
            </a:fld>
            <a:endParaRPr lang="en-US"/>
          </a:p>
        </p:txBody>
      </p:sp>
      <p:sp>
        <p:nvSpPr>
          <p:cNvPr id="52227" name="Rectangle 2"/>
          <p:cNvSpPr>
            <a:spLocks noGrp="1" noRot="1" noChangeAspect="1" noChangeArrowheads="1" noTextEdit="1"/>
          </p:cNvSpPr>
          <p:nvPr>
            <p:ph type="sldImg"/>
          </p:nvPr>
        </p:nvSpPr>
        <p:spPr>
          <a:xfrm>
            <a:off x="1154113" y="696913"/>
            <a:ext cx="4648200" cy="3486150"/>
          </a:xfrm>
          <a:ln/>
        </p:spPr>
      </p:sp>
      <p:sp>
        <p:nvSpPr>
          <p:cNvPr id="52228" name="Rectangle 3"/>
          <p:cNvSpPr>
            <a:spLocks noGrp="1" noChangeArrowheads="1"/>
          </p:cNvSpPr>
          <p:nvPr>
            <p:ph type="body" idx="1"/>
          </p:nvPr>
        </p:nvSpPr>
        <p:spPr/>
        <p:txBody>
          <a:bodyPr/>
          <a:lstStyle/>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1</a:t>
            </a:r>
            <a:r>
              <a:rPr lang="en-US" baseline="30000" dirty="0" smtClean="0">
                <a:latin typeface="Corbel" pitchFamily="34" charset="0"/>
              </a:rPr>
              <a:t>st</a:t>
            </a:r>
            <a:r>
              <a:rPr lang="en-US" dirty="0" smtClean="0">
                <a:latin typeface="Corbel" pitchFamily="34" charset="0"/>
              </a:rPr>
              <a:t> Bullet Point:</a:t>
            </a:r>
            <a:r>
              <a:rPr lang="en-US" baseline="0" dirty="0" smtClean="0">
                <a:latin typeface="Corbel" pitchFamily="34" charset="0"/>
              </a:rPr>
              <a:t> Please note that the 12 workweeks the employee is entitled to under CFRA runs concurrently with FMLA leave. You don’t get 12 weeks of FMLA in addition to 12 weeks of CFRA. (</a:t>
            </a:r>
            <a:r>
              <a:rPr lang="en-US" dirty="0" smtClean="0"/>
              <a:t>Code of </a:t>
            </a:r>
            <a:r>
              <a:rPr lang="en-US" dirty="0" err="1" smtClean="0"/>
              <a:t>Regs</a:t>
            </a:r>
            <a:r>
              <a:rPr lang="en-US" dirty="0" smtClean="0"/>
              <a:t>., tit. 2, </a:t>
            </a:r>
            <a:r>
              <a:rPr lang="en-US" dirty="0" smtClean="0">
                <a:latin typeface="Corbel" pitchFamily="34" charset="0"/>
              </a:rPr>
              <a:t>§ 11090</a:t>
            </a:r>
            <a:r>
              <a:rPr lang="en-US" baseline="0" dirty="0" smtClean="0">
                <a:latin typeface="Corbel" pitchFamily="34" charset="0"/>
              </a:rPr>
              <a:t> </a:t>
            </a:r>
            <a:r>
              <a:rPr lang="en-US" dirty="0" smtClean="0"/>
              <a:t>(b).)</a:t>
            </a:r>
            <a:endParaRPr lang="en-US" dirty="0" smtClean="0">
              <a:latin typeface="Corbel"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Also, If </a:t>
            </a:r>
            <a:r>
              <a:rPr lang="en-US" dirty="0">
                <a:latin typeface="Corbel" pitchFamily="34" charset="0"/>
              </a:rPr>
              <a:t>both parents work for the same employer, their combined CFRA leave cannot exceed 12 </a:t>
            </a:r>
            <a:r>
              <a:rPr lang="en-US" dirty="0" smtClean="0">
                <a:latin typeface="Corbel" pitchFamily="34" charset="0"/>
              </a:rPr>
              <a:t>weeks,</a:t>
            </a:r>
            <a:r>
              <a:rPr lang="en-US" baseline="0" dirty="0" smtClean="0">
                <a:latin typeface="Corbel" pitchFamily="34" charset="0"/>
              </a:rPr>
              <a:t> if the CFRA qualifying event is for the birth of the child. The ER may not limit their entitlement for CFRA leave for any other qualifying purpose (i.e. child has a serious health condition)</a:t>
            </a:r>
            <a:r>
              <a:rPr lang="en-US" dirty="0" smtClean="0">
                <a:latin typeface="Corbel" pitchFamily="34" charset="0"/>
              </a:rPr>
              <a:t>. </a:t>
            </a:r>
            <a:r>
              <a:rPr lang="en-US" dirty="0" smtClean="0"/>
              <a:t>Code of </a:t>
            </a:r>
            <a:r>
              <a:rPr lang="en-US" dirty="0" err="1" smtClean="0"/>
              <a:t>Regs</a:t>
            </a:r>
            <a:r>
              <a:rPr lang="en-US" dirty="0" smtClean="0"/>
              <a:t>., tit. 2, </a:t>
            </a:r>
            <a:r>
              <a:rPr lang="en-US" dirty="0" smtClean="0">
                <a:latin typeface="Corbel" pitchFamily="34" charset="0"/>
              </a:rPr>
              <a:t>§ 11088 </a:t>
            </a:r>
            <a:r>
              <a:rPr lang="en-US" dirty="0" smtClean="0"/>
              <a:t>(c).</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2</a:t>
            </a:r>
            <a:r>
              <a:rPr lang="en-US" baseline="30000" dirty="0" smtClean="0">
                <a:latin typeface="Corbel" pitchFamily="34" charset="0"/>
              </a:rPr>
              <a:t>nd</a:t>
            </a:r>
            <a:r>
              <a:rPr lang="en-US" dirty="0" smtClean="0">
                <a:latin typeface="Corbel" pitchFamily="34" charset="0"/>
              </a:rPr>
              <a:t> Bullet</a:t>
            </a:r>
            <a:r>
              <a:rPr lang="en-US" baseline="0" dirty="0" smtClean="0">
                <a:latin typeface="Corbel" pitchFamily="34" charset="0"/>
              </a:rPr>
              <a:t> Point: Although the basic minimum duration is 2 weeks. An employer must grant a request for CFRA leave of less than 2 weeks duration on any two occasions, and</a:t>
            </a:r>
            <a:r>
              <a:rPr lang="en-US" b="1" u="none" baseline="0" dirty="0" smtClean="0">
                <a:latin typeface="Corbel" pitchFamily="34" charset="0"/>
              </a:rPr>
              <a:t> </a:t>
            </a:r>
            <a:r>
              <a:rPr lang="en-US" b="1" u="sng" baseline="0" dirty="0" smtClean="0">
                <a:latin typeface="Corbel" pitchFamily="34" charset="0"/>
              </a:rPr>
              <a:t>may</a:t>
            </a:r>
            <a:r>
              <a:rPr lang="en-US" b="1" u="none" baseline="0" dirty="0" smtClean="0">
                <a:latin typeface="Corbel" pitchFamily="34" charset="0"/>
              </a:rPr>
              <a:t> </a:t>
            </a:r>
            <a:r>
              <a:rPr lang="en-US" baseline="0" dirty="0" smtClean="0">
                <a:latin typeface="Corbel" pitchFamily="34" charset="0"/>
              </a:rPr>
              <a:t>grant requests for additional occasions of leave lasting less than 2 weeks. (</a:t>
            </a:r>
            <a:r>
              <a:rPr lang="en-US" dirty="0" smtClean="0"/>
              <a:t>Code of </a:t>
            </a:r>
            <a:r>
              <a:rPr lang="en-US" dirty="0" err="1" smtClean="0"/>
              <a:t>Regs</a:t>
            </a:r>
            <a:r>
              <a:rPr lang="en-US" dirty="0" smtClean="0"/>
              <a:t>., tit. 2, </a:t>
            </a:r>
            <a:r>
              <a:rPr lang="en-US" dirty="0" smtClean="0">
                <a:latin typeface="Corbel" pitchFamily="34" charset="0"/>
              </a:rPr>
              <a:t>§ 11090</a:t>
            </a:r>
            <a:r>
              <a:rPr lang="en-US" baseline="0" dirty="0" smtClean="0">
                <a:latin typeface="Corbel" pitchFamily="34" charset="0"/>
              </a:rPr>
              <a:t> </a:t>
            </a:r>
            <a:r>
              <a:rPr lang="en-US" dirty="0" smtClean="0"/>
              <a:t>(d).)</a:t>
            </a:r>
            <a:endParaRPr lang="en-US" dirty="0" smtClean="0">
              <a:latin typeface="Corbel"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latin typeface="Corbel"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3</a:t>
            </a:r>
            <a:r>
              <a:rPr lang="en-US" baseline="30000" dirty="0" smtClean="0">
                <a:latin typeface="Corbel" pitchFamily="34" charset="0"/>
              </a:rPr>
              <a:t>rd</a:t>
            </a:r>
            <a:r>
              <a:rPr lang="en-US" dirty="0" smtClean="0">
                <a:latin typeface="Corbel" pitchFamily="34" charset="0"/>
              </a:rPr>
              <a:t> Bullet Point: </a:t>
            </a:r>
            <a:r>
              <a:rPr lang="en-US" dirty="0" smtClean="0"/>
              <a:t>Code of </a:t>
            </a:r>
            <a:r>
              <a:rPr lang="en-US" dirty="0" err="1" smtClean="0"/>
              <a:t>Regs</a:t>
            </a:r>
            <a:r>
              <a:rPr lang="en-US" dirty="0" smtClean="0"/>
              <a:t>., tit. 2, </a:t>
            </a:r>
            <a:r>
              <a:rPr lang="en-US" dirty="0" smtClean="0">
                <a:latin typeface="Corbel" pitchFamily="34" charset="0"/>
              </a:rPr>
              <a:t>§ 11090</a:t>
            </a:r>
            <a:r>
              <a:rPr lang="en-US" baseline="0" dirty="0" smtClean="0">
                <a:latin typeface="Corbel" pitchFamily="34" charset="0"/>
              </a:rPr>
              <a:t> </a:t>
            </a:r>
            <a:r>
              <a:rPr lang="en-US" dirty="0" smtClean="0"/>
              <a:t>(d).</a:t>
            </a:r>
            <a:endParaRPr lang="en-US" dirty="0" smtClean="0">
              <a:latin typeface="Corbel" pitchFamily="34" charset="0"/>
            </a:endParaRPr>
          </a:p>
          <a:p>
            <a:pPr marL="0" lvl="1" eaLnBrk="1" hangingPunct="1"/>
            <a:endParaRPr lang="en-US" dirty="0">
              <a:latin typeface="Corbel" pitchFamily="34" charset="0"/>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latin typeface="Corbel" pitchFamily="34" charset="0"/>
              </a:rPr>
              <a:t>Other</a:t>
            </a:r>
            <a:r>
              <a:rPr lang="en-US" baseline="0" dirty="0" smtClean="0">
                <a:latin typeface="Corbel" pitchFamily="34" charset="0"/>
              </a:rPr>
              <a:t> Points – Minimum duration for CFRA leaves taken intermittently or on a reduced schedule for the serious health condition of employee, child (spouse, parent): </a:t>
            </a:r>
            <a:r>
              <a:rPr lang="en-US" dirty="0" smtClean="0">
                <a:latin typeface="Corbel" pitchFamily="34" charset="0"/>
              </a:rPr>
              <a:t>Employer </a:t>
            </a:r>
            <a:r>
              <a:rPr lang="en-US" dirty="0">
                <a:latin typeface="Corbel" pitchFamily="34" charset="0"/>
              </a:rPr>
              <a:t>may transfer employee to available equivalent alternative position that better accommodates intermittent leave for duration of intermittent leave.  </a:t>
            </a:r>
            <a:r>
              <a:rPr lang="en-US" dirty="0" smtClean="0">
                <a:latin typeface="Corbel" pitchFamily="34" charset="0"/>
              </a:rPr>
              <a:t>This</a:t>
            </a:r>
            <a:r>
              <a:rPr lang="en-US" baseline="0" dirty="0" smtClean="0">
                <a:latin typeface="Corbel" pitchFamily="34" charset="0"/>
              </a:rPr>
              <a:t> alternative position must have the equivalent rate of pay and benefits. The e</a:t>
            </a:r>
            <a:r>
              <a:rPr lang="en-US" dirty="0" smtClean="0">
                <a:latin typeface="Corbel" pitchFamily="34" charset="0"/>
              </a:rPr>
              <a:t>mployee </a:t>
            </a:r>
            <a:r>
              <a:rPr lang="en-US" dirty="0">
                <a:latin typeface="Corbel" pitchFamily="34" charset="0"/>
              </a:rPr>
              <a:t>must be able to perform the essential functions of position while at work</a:t>
            </a:r>
            <a:r>
              <a:rPr lang="en-US" dirty="0" smtClean="0">
                <a:latin typeface="Corbel" pitchFamily="34" charset="0"/>
              </a:rPr>
              <a:t>. </a:t>
            </a:r>
            <a:r>
              <a:rPr lang="en-US" baseline="0" dirty="0" smtClean="0">
                <a:latin typeface="Corbel" pitchFamily="34" charset="0"/>
              </a:rPr>
              <a:t>(</a:t>
            </a:r>
            <a:r>
              <a:rPr lang="en-US" dirty="0" smtClean="0"/>
              <a:t>Code of </a:t>
            </a:r>
            <a:r>
              <a:rPr lang="en-US" dirty="0" err="1" smtClean="0"/>
              <a:t>Regs</a:t>
            </a:r>
            <a:r>
              <a:rPr lang="en-US" dirty="0" smtClean="0"/>
              <a:t>., tit. 2, </a:t>
            </a:r>
            <a:r>
              <a:rPr lang="en-US" dirty="0" smtClean="0">
                <a:latin typeface="Corbel" pitchFamily="34" charset="0"/>
              </a:rPr>
              <a:t>§ 11090</a:t>
            </a:r>
            <a:r>
              <a:rPr lang="en-US" baseline="0" dirty="0" smtClean="0">
                <a:latin typeface="Corbel" pitchFamily="34" charset="0"/>
              </a:rPr>
              <a:t> </a:t>
            </a:r>
            <a:r>
              <a:rPr lang="en-US" dirty="0" smtClean="0"/>
              <a:t>(e)(1).)</a:t>
            </a:r>
            <a:endParaRPr lang="en-US" dirty="0" smtClean="0">
              <a:latin typeface="Corbel" pitchFamily="34" charset="0"/>
            </a:endParaRPr>
          </a:p>
          <a:p>
            <a:pPr marL="0" lvl="1" eaLnBrk="1" hangingPunct="1"/>
            <a:endParaRPr lang="en-US" dirty="0"/>
          </a:p>
          <a:p>
            <a:pPr marL="0" lvl="1" eaLnBrk="1" hangingPunct="1"/>
            <a:endParaRPr lang="en-US" dirty="0">
              <a:latin typeface="Corbel" pitchFamily="34" charset="0"/>
            </a:endParaRPr>
          </a:p>
          <a:p>
            <a:pPr eaLnBrk="1" hangingPunct="1"/>
            <a:endParaRPr lang="en-US" dirty="0" smtClean="0"/>
          </a:p>
        </p:txBody>
      </p:sp>
    </p:spTree>
    <p:extLst>
      <p:ext uri="{BB962C8B-B14F-4D97-AF65-F5344CB8AC3E}">
        <p14:creationId xmlns:p14="http://schemas.microsoft.com/office/powerpoint/2010/main" val="12838083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96FA9D94-CEBF-4A17-9631-74B94634EC64}" type="slidenum">
              <a:rPr lang="en-US"/>
              <a:pPr/>
              <a:t>26</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p:txBody>
          <a:bodyPr/>
          <a:lstStyle/>
          <a:p>
            <a:pPr>
              <a:lnSpc>
                <a:spcPct val="90000"/>
              </a:lnSpc>
              <a:spcAft>
                <a:spcPct val="25000"/>
              </a:spcAft>
            </a:pPr>
            <a:r>
              <a:rPr lang="en-US" dirty="0">
                <a:latin typeface="Corbel" pitchFamily="34" charset="0"/>
              </a:rPr>
              <a:t>(Gov. Code § 12945.2, </a:t>
            </a:r>
            <a:r>
              <a:rPr lang="en-US" dirty="0" err="1">
                <a:latin typeface="Corbel" pitchFamily="34" charset="0"/>
              </a:rPr>
              <a:t>subd</a:t>
            </a:r>
            <a:r>
              <a:rPr lang="en-US" dirty="0">
                <a:latin typeface="Corbel" pitchFamily="34" charset="0"/>
              </a:rPr>
              <a:t>. (s</a:t>
            </a:r>
            <a:r>
              <a:rPr lang="en-US" dirty="0" smtClean="0">
                <a:latin typeface="Corbel" pitchFamily="34" charset="0"/>
              </a:rPr>
              <a:t>).)</a:t>
            </a:r>
          </a:p>
          <a:p>
            <a:pPr>
              <a:lnSpc>
                <a:spcPct val="90000"/>
              </a:lnSpc>
              <a:spcAft>
                <a:spcPct val="25000"/>
              </a:spcAft>
            </a:pPr>
            <a:endParaRPr lang="en-US" dirty="0" smtClean="0">
              <a:latin typeface="Corbel" pitchFamily="34" charset="0"/>
            </a:endParaRPr>
          </a:p>
          <a:p>
            <a:pPr>
              <a:lnSpc>
                <a:spcPct val="90000"/>
              </a:lnSpc>
              <a:spcAft>
                <a:spcPct val="25000"/>
              </a:spcAft>
            </a:pPr>
            <a:endParaRPr lang="en-US" dirty="0">
              <a:latin typeface="Corbel" pitchFamily="34" charset="0"/>
            </a:endParaRPr>
          </a:p>
        </p:txBody>
      </p:sp>
    </p:spTree>
    <p:extLst>
      <p:ext uri="{BB962C8B-B14F-4D97-AF65-F5344CB8AC3E}">
        <p14:creationId xmlns:p14="http://schemas.microsoft.com/office/powerpoint/2010/main" val="1660431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51BFF72A-A15E-4BF9-8B8F-AA55C29B544B}" type="slidenum">
              <a:rPr lang="en-US"/>
              <a:pPr/>
              <a:t>27</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latin typeface="Corbel" pitchFamily="34" charset="0"/>
              </a:rPr>
              <a:t>Source: </a:t>
            </a:r>
            <a:r>
              <a:rPr lang="en-US" dirty="0" smtClean="0"/>
              <a:t>Code of </a:t>
            </a:r>
            <a:r>
              <a:rPr lang="en-US" dirty="0" err="1" smtClean="0"/>
              <a:t>Regs</a:t>
            </a:r>
            <a:r>
              <a:rPr lang="en-US" dirty="0" smtClean="0"/>
              <a:t>., tit. 2, </a:t>
            </a:r>
            <a:r>
              <a:rPr lang="en-US" dirty="0" smtClean="0">
                <a:latin typeface="Corbel" pitchFamily="34" charset="0"/>
              </a:rPr>
              <a:t>§ 11091.</a:t>
            </a:r>
          </a:p>
          <a:p>
            <a:pPr eaLnBrk="1" hangingPunct="1"/>
            <a:endParaRPr lang="en-US" dirty="0" smtClean="0"/>
          </a:p>
        </p:txBody>
      </p:sp>
    </p:spTree>
    <p:extLst>
      <p:ext uri="{BB962C8B-B14F-4D97-AF65-F5344CB8AC3E}">
        <p14:creationId xmlns:p14="http://schemas.microsoft.com/office/powerpoint/2010/main" val="41418812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56A99A49-06BB-45B1-8828-7BCE4EDE5F1E}" type="slidenum">
              <a:rPr lang="en-US"/>
              <a:pPr/>
              <a:t>28</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p:txBody>
          <a:bodyPr/>
          <a:lstStyle/>
          <a:p>
            <a:pPr eaLnBrk="1" hangingPunct="1"/>
            <a:r>
              <a:rPr lang="en-US" dirty="0">
                <a:latin typeface="Corbel" pitchFamily="34" charset="0"/>
              </a:rPr>
              <a:t>Employer may only require use of sick time for employee’s </a:t>
            </a:r>
            <a:r>
              <a:rPr lang="en-US" u="sng" dirty="0">
                <a:latin typeface="Corbel" pitchFamily="34" charset="0"/>
              </a:rPr>
              <a:t>own</a:t>
            </a:r>
            <a:r>
              <a:rPr lang="en-US" dirty="0">
                <a:latin typeface="Corbel" pitchFamily="34" charset="0"/>
              </a:rPr>
              <a:t> serious health condition.</a:t>
            </a:r>
          </a:p>
          <a:p>
            <a:pPr eaLnBrk="1" hangingPunct="1"/>
            <a:endParaRPr lang="en-US" dirty="0" smtClean="0"/>
          </a:p>
        </p:txBody>
      </p:sp>
    </p:spTree>
    <p:extLst>
      <p:ext uri="{BB962C8B-B14F-4D97-AF65-F5344CB8AC3E}">
        <p14:creationId xmlns:p14="http://schemas.microsoft.com/office/powerpoint/2010/main" val="15074132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Yes, Mary may stay out on CFRA bonding leave.  She may stay out on bonding leave for up to 12 work weeks.  </a:t>
            </a:r>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29</a:t>
            </a:fld>
            <a:endParaRPr lang="en-US"/>
          </a:p>
        </p:txBody>
      </p:sp>
    </p:spTree>
    <p:extLst>
      <p:ext uri="{BB962C8B-B14F-4D97-AF65-F5344CB8AC3E}">
        <p14:creationId xmlns:p14="http://schemas.microsoft.com/office/powerpoint/2010/main" val="22105840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(c)  12 work weeks.</a:t>
            </a:r>
          </a:p>
          <a:p>
            <a:r>
              <a:rPr lang="en-US" dirty="0" smtClean="0"/>
              <a:t>12 workweeks is the equivalent of 12 of the employee’s normally scheduled workweeks.  </a:t>
            </a:r>
          </a:p>
          <a:p>
            <a:r>
              <a:rPr lang="en-US" dirty="0" smtClean="0"/>
              <a:t>An employee who works full time (40 hours per week) is entitled to 12, 40-hour workweeks or a total of 480 hours.  </a:t>
            </a:r>
          </a:p>
          <a:p>
            <a:r>
              <a:rPr lang="en-US" dirty="0" smtClean="0"/>
              <a:t>An employee who works 30 hours per week is entitled to 12, 30-hour workweeks or a total of 360 hours.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30</a:t>
            </a:fld>
            <a:endParaRPr lang="en-US"/>
          </a:p>
        </p:txBody>
      </p:sp>
    </p:spTree>
    <p:extLst>
      <p:ext uri="{BB962C8B-B14F-4D97-AF65-F5344CB8AC3E}">
        <p14:creationId xmlns:p14="http://schemas.microsoft.com/office/powerpoint/2010/main" val="255417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E4642DAC-040D-49B1-A723-FC06591C4595}" type="slidenum">
              <a:rPr lang="en-US"/>
              <a:pPr/>
              <a:t>3</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p:txBody>
          <a:bodyPr/>
          <a:lstStyle/>
          <a:p>
            <a:pPr eaLnBrk="1" hangingPunct="1"/>
            <a:endParaRPr lang="en-US" smtClean="0"/>
          </a:p>
        </p:txBody>
      </p:sp>
    </p:spTree>
    <p:extLst>
      <p:ext uri="{BB962C8B-B14F-4D97-AF65-F5344CB8AC3E}">
        <p14:creationId xmlns:p14="http://schemas.microsoft.com/office/powerpoint/2010/main" val="17572712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No. the leave may be taken all at once OR it may be taken intermittently.  Only the amount of leave taken by the employee may be counted to the 12 weeks of leave to which he/she is entitled</a:t>
            </a: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31</a:t>
            </a:fld>
            <a:endParaRPr lang="en-US"/>
          </a:p>
        </p:txBody>
      </p:sp>
    </p:spTree>
    <p:extLst>
      <p:ext uri="{BB962C8B-B14F-4D97-AF65-F5344CB8AC3E}">
        <p14:creationId xmlns:p14="http://schemas.microsoft.com/office/powerpoint/2010/main" val="658844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426F6515-96D7-4854-9647-618192107B2A}" type="slidenum">
              <a:rPr lang="en-US"/>
              <a:pPr/>
              <a:t>32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p:txBody>
          <a:bodyPr/>
          <a:lstStyle/>
          <a:p>
            <a:r>
              <a:rPr lang="en-US" dirty="0"/>
              <a:t>• virtually identical pay, benefits, and working conditions, including privileges, perquisites, and status;</a:t>
            </a:r>
          </a:p>
          <a:p>
            <a:r>
              <a:rPr lang="en-US" dirty="0"/>
              <a:t>• the same or similar duties and responsibilities, requiring substantially equivalent skill, effort, responsibility, and authority;</a:t>
            </a:r>
          </a:p>
          <a:p>
            <a:r>
              <a:rPr lang="en-US" dirty="0"/>
              <a:t>• the same or geographically proximate work site; and</a:t>
            </a:r>
          </a:p>
          <a:p>
            <a:r>
              <a:rPr lang="en-US" dirty="0"/>
              <a:t>• the same shift or the same or equivalent work schedule.</a:t>
            </a:r>
          </a:p>
          <a:p>
            <a:pPr eaLnBrk="1" hangingPunct="1"/>
            <a:endParaRPr lang="en-US" dirty="0" smtClean="0"/>
          </a:p>
        </p:txBody>
      </p:sp>
    </p:spTree>
    <p:extLst>
      <p:ext uri="{BB962C8B-B14F-4D97-AF65-F5344CB8AC3E}">
        <p14:creationId xmlns:p14="http://schemas.microsoft.com/office/powerpoint/2010/main" val="4249318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11089,</a:t>
            </a:r>
            <a:r>
              <a:rPr lang="en-US" baseline="0" dirty="0" smtClean="0">
                <a:latin typeface="Corbel" pitchFamily="34" charset="0"/>
              </a:rPr>
              <a:t> </a:t>
            </a:r>
            <a:r>
              <a:rPr lang="en-US" baseline="0" dirty="0" err="1" smtClean="0">
                <a:latin typeface="Corbel" pitchFamily="34" charset="0"/>
              </a:rPr>
              <a:t>subd</a:t>
            </a:r>
            <a:r>
              <a:rPr lang="en-US" baseline="0" dirty="0" smtClean="0">
                <a:latin typeface="Corbel" pitchFamily="34" charset="0"/>
              </a:rPr>
              <a:t>. (d)(1).</a:t>
            </a: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33</a:t>
            </a:fld>
            <a:endParaRPr lang="en-US"/>
          </a:p>
        </p:txBody>
      </p:sp>
    </p:spTree>
    <p:extLst>
      <p:ext uri="{BB962C8B-B14F-4D97-AF65-F5344CB8AC3E}">
        <p14:creationId xmlns:p14="http://schemas.microsoft.com/office/powerpoint/2010/main" val="2050040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11089,</a:t>
            </a:r>
            <a:r>
              <a:rPr lang="en-US" baseline="0" dirty="0" smtClean="0">
                <a:latin typeface="Corbel" pitchFamily="34" charset="0"/>
              </a:rPr>
              <a:t> </a:t>
            </a:r>
            <a:r>
              <a:rPr lang="en-US" baseline="0" dirty="0" err="1" smtClean="0">
                <a:latin typeface="Corbel" pitchFamily="34" charset="0"/>
              </a:rPr>
              <a:t>subd</a:t>
            </a:r>
            <a:r>
              <a:rPr lang="en-US" baseline="0" dirty="0" smtClean="0">
                <a:latin typeface="Corbel" pitchFamily="34" charset="0"/>
              </a:rPr>
              <a:t>. (d)(2).</a:t>
            </a:r>
          </a:p>
          <a:p>
            <a:endParaRPr lang="en-US" baseline="0" dirty="0" smtClean="0">
              <a:latin typeface="Corbe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Corbel" pitchFamily="34" charset="0"/>
              </a:rPr>
              <a:t>2</a:t>
            </a:r>
            <a:r>
              <a:rPr lang="en-US" baseline="30000" dirty="0" smtClean="0">
                <a:latin typeface="Corbel" pitchFamily="34" charset="0"/>
              </a:rPr>
              <a:t>nd</a:t>
            </a:r>
            <a:r>
              <a:rPr lang="en-US" baseline="0" dirty="0" smtClean="0">
                <a:latin typeface="Corbel" pitchFamily="34" charset="0"/>
              </a:rPr>
              <a:t> bullet point: A precise test is not set for the level of hardship or injury to the ER which must be sustained. Generally, if the reinstatement of a key employee threatens the economic viability of the firm, that would be enough to show “substantial and grievous economic injury”. A lesser injury that causes substantial long-term economic injury would also be sufficient.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11089,</a:t>
            </a:r>
            <a:r>
              <a:rPr lang="en-US" baseline="0" dirty="0" smtClean="0">
                <a:latin typeface="Corbel" pitchFamily="34" charset="0"/>
              </a:rPr>
              <a:t> </a:t>
            </a:r>
            <a:r>
              <a:rPr lang="en-US" baseline="0" dirty="0" err="1" smtClean="0">
                <a:latin typeface="Corbel" pitchFamily="34" charset="0"/>
              </a:rPr>
              <a:t>subd</a:t>
            </a:r>
            <a:r>
              <a:rPr lang="en-US" baseline="0" dirty="0" smtClean="0">
                <a:latin typeface="Corbel" pitchFamily="34" charset="0"/>
              </a:rPr>
              <a:t>. (d)(2)(C)).</a:t>
            </a:r>
          </a:p>
          <a:p>
            <a:endParaRPr lang="en-US" baseline="0" dirty="0" smtClean="0">
              <a:latin typeface="Corbe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Corbel" pitchFamily="34" charset="0"/>
              </a:rPr>
              <a:t>3</a:t>
            </a:r>
            <a:r>
              <a:rPr lang="en-US" baseline="30000" dirty="0" smtClean="0">
                <a:latin typeface="Corbel" pitchFamily="34" charset="0"/>
              </a:rPr>
              <a:t>rd</a:t>
            </a:r>
            <a:r>
              <a:rPr lang="en-US" baseline="0" dirty="0" smtClean="0">
                <a:latin typeface="Corbel" pitchFamily="34" charset="0"/>
              </a:rPr>
              <a:t> bullet point: The ER must also inform the EE of the potential consequences with respect to reinstatement and maintenance of health benefits if the ER should determine that reinstatement will result in substantial and grievous economic injury to its operations. Please note that an ER who fails to provide notice in compliance with this provision will lose its right to deny restoration EVEN IF substantial and grievous economic injury will result from reinstatement.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11089,</a:t>
            </a:r>
            <a:r>
              <a:rPr lang="en-US" baseline="0" dirty="0" smtClean="0">
                <a:latin typeface="Corbel" pitchFamily="34" charset="0"/>
              </a:rPr>
              <a:t> </a:t>
            </a:r>
            <a:r>
              <a:rPr lang="en-US" baseline="0" dirty="0" err="1" smtClean="0">
                <a:latin typeface="Corbel" pitchFamily="34" charset="0"/>
              </a:rPr>
              <a:t>subd</a:t>
            </a:r>
            <a:r>
              <a:rPr lang="en-US" baseline="0" dirty="0" smtClean="0">
                <a:latin typeface="Corbel" pitchFamily="34" charset="0"/>
              </a:rPr>
              <a:t>. (d)(2)(D)). </a:t>
            </a:r>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34</a:t>
            </a:fld>
            <a:endParaRPr lang="en-US"/>
          </a:p>
        </p:txBody>
      </p:sp>
    </p:spTree>
    <p:extLst>
      <p:ext uri="{BB962C8B-B14F-4D97-AF65-F5344CB8AC3E}">
        <p14:creationId xmlns:p14="http://schemas.microsoft.com/office/powerpoint/2010/main" val="4063500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orbel" pitchFamily="34" charset="0"/>
              </a:rPr>
              <a:t>(Gov. Code § 12945, </a:t>
            </a:r>
            <a:r>
              <a:rPr lang="en-US" dirty="0" err="1">
                <a:latin typeface="Corbel" pitchFamily="34" charset="0"/>
              </a:rPr>
              <a:t>subd</a:t>
            </a:r>
            <a:r>
              <a:rPr lang="en-US" dirty="0">
                <a:latin typeface="Corbel" pitchFamily="34" charset="0"/>
              </a:rPr>
              <a:t>. </a:t>
            </a:r>
            <a:r>
              <a:rPr lang="en-US" dirty="0" smtClean="0">
                <a:latin typeface="Corbel" pitchFamily="34" charset="0"/>
              </a:rPr>
              <a:t>(3)(</a:t>
            </a:r>
            <a:r>
              <a:rPr lang="en-US" dirty="0">
                <a:latin typeface="Corbel" pitchFamily="34" charset="0"/>
              </a:rPr>
              <a:t>A</a:t>
            </a:r>
            <a:r>
              <a:rPr lang="en-US" dirty="0" smtClean="0">
                <a:latin typeface="Corbel" pitchFamily="34" charset="0"/>
              </a:rPr>
              <a:t>)).</a:t>
            </a:r>
            <a:endParaRPr lang="en-US" dirty="0">
              <a:latin typeface="Corbel" pitchFamily="34" charset="0"/>
            </a:endParaRPr>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35</a:t>
            </a:fld>
            <a:endParaRPr lang="en-US"/>
          </a:p>
        </p:txBody>
      </p:sp>
    </p:spTree>
    <p:extLst>
      <p:ext uri="{BB962C8B-B14F-4D97-AF65-F5344CB8AC3E}">
        <p14:creationId xmlns:p14="http://schemas.microsoft.com/office/powerpoint/2010/main" val="8059424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Source:</a:t>
            </a:r>
            <a:r>
              <a:rPr lang="en-US" baseline="0" dirty="0" smtClean="0"/>
              <a: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11068,</a:t>
            </a:r>
            <a:r>
              <a:rPr lang="en-US" baseline="0" dirty="0" smtClean="0">
                <a:latin typeface="Corbel" pitchFamily="34" charset="0"/>
              </a:rPr>
              <a:t> </a:t>
            </a:r>
            <a:r>
              <a:rPr lang="en-US" baseline="0" dirty="0" err="1" smtClean="0">
                <a:latin typeface="Corbel" pitchFamily="34" charset="0"/>
              </a:rPr>
              <a:t>subd</a:t>
            </a:r>
            <a:r>
              <a:rPr lang="en-US" baseline="0" dirty="0" smtClean="0">
                <a:latin typeface="Corbel" pitchFamily="34" charset="0"/>
              </a:rPr>
              <a:t>. (a).</a:t>
            </a:r>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36</a:t>
            </a:fld>
            <a:endParaRPr lang="en-US"/>
          </a:p>
        </p:txBody>
      </p:sp>
    </p:spTree>
    <p:extLst>
      <p:ext uri="{BB962C8B-B14F-4D97-AF65-F5344CB8AC3E}">
        <p14:creationId xmlns:p14="http://schemas.microsoft.com/office/powerpoint/2010/main" val="19722260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smtClean="0"/>
              <a:t>This </a:t>
            </a:r>
            <a:r>
              <a:rPr lang="en-US" dirty="0"/>
              <a:t>includes the situation where working conditions pose a greater danger to the health, safety, or reproductive functions of applicants or employees of one sex than to individuals of the other sex working under the same conditions, the employer or other covered entity shall make reasonable accommodation . . .  transfer or alter the working conditions (Cal. Code </a:t>
            </a:r>
            <a:r>
              <a:rPr lang="en-US" dirty="0" err="1"/>
              <a:t>Regs</a:t>
            </a:r>
            <a:r>
              <a:rPr lang="en-US" dirty="0"/>
              <a:t>., tit. 2, § </a:t>
            </a:r>
            <a:r>
              <a:rPr lang="en-US" dirty="0" smtClean="0"/>
              <a:t>11034, </a:t>
            </a:r>
            <a:r>
              <a:rPr lang="en-US" dirty="0" err="1"/>
              <a:t>subd</a:t>
            </a:r>
            <a:r>
              <a:rPr lang="en-US" dirty="0"/>
              <a:t>. (d)(1</a:t>
            </a:r>
            <a:r>
              <a:rPr lang="en-US" dirty="0" smtClean="0"/>
              <a:t>).)</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**Please keep in mind that when a reasonable accommodation, such</a:t>
            </a:r>
            <a:r>
              <a:rPr lang="en-US" baseline="0" dirty="0" smtClean="0"/>
              <a:t> as a change in work duties or job restructuring, is granted, it does not affect the EEs right to take up to four months of pregnancy disability leave. If, however, the requested reasonable accommodation involves a reduction in hours worked such as a reduced work schedule or intermittent leave, the ER may consider this as a form of pregnancy disability leave and deduct the hours from the EEs four month leave entitlement. (</a:t>
            </a:r>
            <a:r>
              <a:rPr lang="en-US" dirty="0" smtClean="0"/>
              <a:t>(Cal. Code </a:t>
            </a:r>
            <a:r>
              <a:rPr lang="en-US" dirty="0" err="1" smtClean="0"/>
              <a:t>Regs</a:t>
            </a:r>
            <a:r>
              <a:rPr lang="en-US" dirty="0" smtClean="0"/>
              <a:t>., tit. 2, § 11040, </a:t>
            </a:r>
            <a:r>
              <a:rPr lang="en-US" dirty="0" err="1" smtClean="0"/>
              <a:t>subd</a:t>
            </a:r>
            <a:r>
              <a:rPr lang="en-US" dirty="0" smtClean="0"/>
              <a:t>. (b).</a:t>
            </a:r>
          </a:p>
          <a:p>
            <a:endParaRPr lang="en-US" dirty="0"/>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37</a:t>
            </a:fld>
            <a:endParaRPr lang="en-US"/>
          </a:p>
        </p:txBody>
      </p:sp>
    </p:spTree>
    <p:extLst>
      <p:ext uri="{BB962C8B-B14F-4D97-AF65-F5344CB8AC3E}">
        <p14:creationId xmlns:p14="http://schemas.microsoft.com/office/powerpoint/2010/main" val="21304385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orbel" pitchFamily="34" charset="0"/>
              </a:rPr>
              <a:t>Source: Gov</a:t>
            </a:r>
            <a:r>
              <a:rPr lang="en-US" dirty="0">
                <a:latin typeface="Corbel" pitchFamily="34" charset="0"/>
              </a:rPr>
              <a:t>. Code § 12945, </a:t>
            </a:r>
            <a:r>
              <a:rPr lang="en-US" dirty="0" err="1">
                <a:latin typeface="Corbel" pitchFamily="34" charset="0"/>
              </a:rPr>
              <a:t>subd</a:t>
            </a:r>
            <a:r>
              <a:rPr lang="en-US" dirty="0">
                <a:latin typeface="Corbel" pitchFamily="34" charset="0"/>
              </a:rPr>
              <a:t>. </a:t>
            </a:r>
            <a:r>
              <a:rPr lang="en-US" dirty="0" smtClean="0">
                <a:latin typeface="Corbel" pitchFamily="34" charset="0"/>
              </a:rPr>
              <a:t>(</a:t>
            </a:r>
            <a:r>
              <a:rPr lang="en-US" dirty="0">
                <a:latin typeface="Corbel" pitchFamily="34" charset="0"/>
              </a:rPr>
              <a:t>3</a:t>
            </a:r>
            <a:r>
              <a:rPr lang="en-US" dirty="0" smtClean="0">
                <a:latin typeface="Corbel" pitchFamily="34" charset="0"/>
              </a:rPr>
              <a:t>)(A)-(B); </a:t>
            </a:r>
            <a:r>
              <a:rPr lang="en-US" dirty="0">
                <a:latin typeface="Corbel" pitchFamily="34" charset="0"/>
              </a:rPr>
              <a:t>Cal. Code </a:t>
            </a:r>
            <a:r>
              <a:rPr lang="en-US" dirty="0" err="1">
                <a:latin typeface="Corbel" pitchFamily="34" charset="0"/>
              </a:rPr>
              <a:t>Regs</a:t>
            </a:r>
            <a:r>
              <a:rPr lang="en-US" dirty="0">
                <a:latin typeface="Corbel" pitchFamily="34" charset="0"/>
              </a:rPr>
              <a:t>., tit. 2, § </a:t>
            </a:r>
            <a:r>
              <a:rPr lang="en-US" dirty="0" smtClean="0">
                <a:latin typeface="Corbel" pitchFamily="34" charset="0"/>
              </a:rPr>
              <a:t>11041, </a:t>
            </a:r>
            <a:r>
              <a:rPr lang="en-US" dirty="0" err="1">
                <a:latin typeface="Corbel" pitchFamily="34" charset="0"/>
              </a:rPr>
              <a:t>subd</a:t>
            </a:r>
            <a:r>
              <a:rPr lang="en-US" dirty="0">
                <a:latin typeface="Corbel" pitchFamily="34" charset="0"/>
              </a:rPr>
              <a:t>. (a</a:t>
            </a:r>
            <a:r>
              <a:rPr lang="en-US" dirty="0" smtClean="0">
                <a:latin typeface="Corbel" pitchFamily="34" charset="0"/>
              </a:rPr>
              <a:t>).</a:t>
            </a:r>
            <a:endParaRPr lang="en-US" dirty="0">
              <a:latin typeface="Corbel" pitchFamily="34" charset="0"/>
            </a:endParaRPr>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38</a:t>
            </a:fld>
            <a:endParaRPr lang="en-US"/>
          </a:p>
        </p:txBody>
      </p:sp>
    </p:spTree>
    <p:extLst>
      <p:ext uri="{BB962C8B-B14F-4D97-AF65-F5344CB8AC3E}">
        <p14:creationId xmlns:p14="http://schemas.microsoft.com/office/powerpoint/2010/main" val="29734640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orbel" pitchFamily="34" charset="0"/>
              </a:rPr>
              <a:t>Source:</a:t>
            </a:r>
            <a:r>
              <a:rPr lang="en-US" baseline="0" dirty="0" smtClean="0">
                <a:latin typeface="Corbel" pitchFamily="34" charset="0"/>
              </a:rPr>
              <a:t>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11040, </a:t>
            </a:r>
            <a:r>
              <a:rPr lang="en-US" dirty="0" err="1" smtClean="0">
                <a:latin typeface="Corbel" pitchFamily="34" charset="0"/>
              </a:rPr>
              <a:t>subd</a:t>
            </a:r>
            <a:r>
              <a:rPr lang="en-US" dirty="0" smtClean="0">
                <a:latin typeface="Corbel" pitchFamily="34" charset="0"/>
              </a:rPr>
              <a:t>. (c); § 11040, </a:t>
            </a:r>
            <a:r>
              <a:rPr lang="en-US" dirty="0" err="1" smtClean="0">
                <a:latin typeface="Corbel" pitchFamily="34" charset="0"/>
              </a:rPr>
              <a:t>subd</a:t>
            </a:r>
            <a:r>
              <a:rPr lang="en-US" dirty="0" smtClean="0">
                <a:latin typeface="Corbel" pitchFamily="34" charset="0"/>
              </a:rPr>
              <a:t>. (b).</a:t>
            </a:r>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39</a:t>
            </a:fld>
            <a:endParaRPr lang="en-US"/>
          </a:p>
        </p:txBody>
      </p:sp>
    </p:spTree>
    <p:extLst>
      <p:ext uri="{BB962C8B-B14F-4D97-AF65-F5344CB8AC3E}">
        <p14:creationId xmlns:p14="http://schemas.microsoft.com/office/powerpoint/2010/main" val="117196185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Code of </a:t>
            </a:r>
            <a:r>
              <a:rPr lang="en-US" dirty="0" err="1" smtClean="0"/>
              <a:t>Regs</a:t>
            </a:r>
            <a:r>
              <a:rPr lang="en-US" dirty="0" smtClean="0"/>
              <a:t>., tit. 2, </a:t>
            </a:r>
            <a:r>
              <a:rPr lang="en-US" dirty="0" smtClean="0">
                <a:latin typeface="Corbel" pitchFamily="34" charset="0"/>
              </a:rPr>
              <a:t>§</a:t>
            </a:r>
            <a:r>
              <a:rPr lang="en-US" dirty="0" smtClean="0"/>
              <a:t> 11050,</a:t>
            </a:r>
            <a:r>
              <a:rPr lang="en-US" baseline="0" dirty="0" smtClean="0"/>
              <a:t> </a:t>
            </a:r>
            <a:r>
              <a:rPr lang="en-US" dirty="0" err="1" smtClean="0"/>
              <a:t>subd</a:t>
            </a:r>
            <a:r>
              <a:rPr lang="en-US" dirty="0" smtClean="0"/>
              <a:t>. (a)(5).  </a:t>
            </a:r>
          </a:p>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40</a:t>
            </a:fld>
            <a:endParaRPr lang="en-US"/>
          </a:p>
        </p:txBody>
      </p:sp>
    </p:spTree>
    <p:extLst>
      <p:ext uri="{BB962C8B-B14F-4D97-AF65-F5344CB8AC3E}">
        <p14:creationId xmlns:p14="http://schemas.microsoft.com/office/powerpoint/2010/main" val="3497112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78676413-5005-48A1-A48B-79A1F9B7C073}" type="slidenum">
              <a:rPr lang="en-US"/>
              <a:pPr/>
              <a:t>4</a:t>
            </a:fld>
            <a:endParaRPr lang="en-US"/>
          </a:p>
        </p:txBody>
      </p:sp>
      <p:sp>
        <p:nvSpPr>
          <p:cNvPr id="35843" name="Rectangle 2"/>
          <p:cNvSpPr>
            <a:spLocks noGrp="1" noRot="1" noChangeAspect="1" noChangeArrowheads="1" noTextEdit="1"/>
          </p:cNvSpPr>
          <p:nvPr>
            <p:ph type="sldImg"/>
          </p:nvPr>
        </p:nvSpPr>
        <p:spPr>
          <a:xfrm>
            <a:off x="1077913" y="685800"/>
            <a:ext cx="4648200" cy="3486150"/>
          </a:xfrm>
          <a:ln/>
        </p:spPr>
      </p:sp>
      <p:sp>
        <p:nvSpPr>
          <p:cNvPr id="35844" name="Rectangle 3"/>
          <p:cNvSpPr>
            <a:spLocks noGrp="1" noChangeArrowheads="1"/>
          </p:cNvSpPr>
          <p:nvPr>
            <p:ph type="body" idx="1"/>
          </p:nvPr>
        </p:nvSpPr>
        <p:spPr/>
        <p:txBody>
          <a:bodyPr/>
          <a:lstStyle/>
          <a:p>
            <a:pPr eaLnBrk="1" hangingPunct="1"/>
            <a:r>
              <a:rPr lang="en-US" dirty="0"/>
              <a:t>Gov. Code § 12926, </a:t>
            </a:r>
            <a:r>
              <a:rPr lang="en-US" dirty="0" err="1"/>
              <a:t>subd</a:t>
            </a:r>
            <a:r>
              <a:rPr lang="en-US" dirty="0"/>
              <a:t>. </a:t>
            </a:r>
            <a:r>
              <a:rPr lang="en-US" dirty="0" smtClean="0"/>
              <a:t>(r); </a:t>
            </a:r>
            <a:r>
              <a:rPr lang="en-US" dirty="0"/>
              <a:t>Cal. Code </a:t>
            </a:r>
            <a:r>
              <a:rPr lang="en-US" dirty="0" err="1"/>
              <a:t>Regs</a:t>
            </a:r>
            <a:r>
              <a:rPr lang="en-US" dirty="0"/>
              <a:t>., tit. 2, 	§ </a:t>
            </a:r>
            <a:r>
              <a:rPr lang="en-US" dirty="0" smtClean="0"/>
              <a:t>11035, </a:t>
            </a:r>
            <a:r>
              <a:rPr lang="en-US" dirty="0" err="1"/>
              <a:t>subd</a:t>
            </a:r>
            <a:r>
              <a:rPr lang="en-US" dirty="0"/>
              <a:t>. </a:t>
            </a:r>
            <a:r>
              <a:rPr lang="en-US" dirty="0" smtClean="0"/>
              <a:t>(d).</a:t>
            </a:r>
          </a:p>
          <a:p>
            <a:pPr eaLnBrk="1" hangingPunct="1"/>
            <a:endParaRPr lang="en-US" dirty="0" smtClean="0"/>
          </a:p>
          <a:p>
            <a:pPr eaLnBrk="1" hangingPunct="1"/>
            <a:r>
              <a:rPr lang="en-US" dirty="0" smtClean="0"/>
              <a:t>Also, please</a:t>
            </a:r>
            <a:r>
              <a:rPr lang="en-US" baseline="0" dirty="0" smtClean="0"/>
              <a:t> note that under the new California Amendments to FEHA that went into effect on April 1, 2016, it is unlawful employment practice to harass and employee or applicant because of pregnancy or perceived pregnancy, childbirth, breastfeeding, or any related medical condition. (Gov. Code Section 12935, </a:t>
            </a:r>
            <a:r>
              <a:rPr lang="en-US" baseline="0" dirty="0" err="1" smtClean="0"/>
              <a:t>subd</a:t>
            </a:r>
            <a:r>
              <a:rPr lang="en-US" baseline="0" dirty="0" smtClean="0"/>
              <a:t>. (a); Cal. Code </a:t>
            </a:r>
            <a:r>
              <a:rPr lang="en-US" baseline="0" dirty="0" err="1" smtClean="0"/>
              <a:t>Regs</a:t>
            </a:r>
            <a:r>
              <a:rPr lang="en-US" baseline="0" dirty="0" smtClean="0"/>
              <a:t>., tit. 2, </a:t>
            </a:r>
            <a:r>
              <a:rPr lang="en-US" dirty="0" smtClean="0"/>
              <a:t>§ 11036.</a:t>
            </a:r>
          </a:p>
        </p:txBody>
      </p:sp>
    </p:spTree>
    <p:extLst>
      <p:ext uri="{BB962C8B-B14F-4D97-AF65-F5344CB8AC3E}">
        <p14:creationId xmlns:p14="http://schemas.microsoft.com/office/powerpoint/2010/main" val="23127737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A0221F-12F8-4267-8BEC-2055FEA859FA}" type="slidenum">
              <a:rPr lang="en-US" smtClean="0"/>
              <a:pPr/>
              <a:t>41</a:t>
            </a:fld>
            <a:endParaRPr lang="en-US"/>
          </a:p>
        </p:txBody>
      </p:sp>
    </p:spTree>
    <p:extLst>
      <p:ext uri="{BB962C8B-B14F-4D97-AF65-F5344CB8AC3E}">
        <p14:creationId xmlns:p14="http://schemas.microsoft.com/office/powerpoint/2010/main" val="36658550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baseline="0" dirty="0" smtClean="0"/>
              <a:t> </a:t>
            </a:r>
            <a:r>
              <a:rPr lang="en-US" dirty="0" smtClean="0"/>
              <a:t>Code of </a:t>
            </a:r>
            <a:r>
              <a:rPr lang="en-US" dirty="0" err="1" smtClean="0"/>
              <a:t>Regs</a:t>
            </a:r>
            <a:r>
              <a:rPr lang="en-US" dirty="0" smtClean="0"/>
              <a:t>., tit 2, §11049.</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a:t>
            </a:r>
            <a:r>
              <a:rPr lang="en-US" baseline="0" dirty="0" smtClean="0"/>
              <a:t> employer must provide its employees with information about: an employees right to request reasonable accommodation, transfer, or pregnancy disability leave; employee’s obligations to provide adequate advance notice to the employer of the need for reasonable accommodation, transfer or pregnancy disability leave; and the employer’s requirement, if any, for the employee to provide medical certification in support of the specific request (</a:t>
            </a:r>
            <a:r>
              <a:rPr lang="en-US" dirty="0" smtClean="0"/>
              <a:t>Code of </a:t>
            </a:r>
            <a:r>
              <a:rPr lang="en-US" dirty="0" err="1" smtClean="0"/>
              <a:t>Regs</a:t>
            </a:r>
            <a:r>
              <a:rPr lang="en-US" dirty="0" smtClean="0"/>
              <a:t>., tit 2, §11049,</a:t>
            </a:r>
            <a:r>
              <a:rPr lang="en-US" baseline="0" dirty="0" smtClean="0"/>
              <a:t> </a:t>
            </a:r>
            <a:r>
              <a:rPr lang="en-US" baseline="0" dirty="0" err="1" smtClean="0"/>
              <a:t>subd</a:t>
            </a:r>
            <a:r>
              <a:rPr lang="en-US" baseline="0" dirty="0" smtClean="0"/>
              <a:t>. b).</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Posting of Notice in Conspicuous Place: Under the new amendments to the regulations, an employer must (read bullet point 3). Additionally, the notice must explain the FEHA’s provisions and provide the contact information for filing a complaint with the DFEH. (</a:t>
            </a:r>
            <a:r>
              <a:rPr lang="en-US" dirty="0" smtClean="0"/>
              <a:t>Code of </a:t>
            </a:r>
            <a:r>
              <a:rPr lang="en-US" dirty="0" err="1" smtClean="0"/>
              <a:t>Regs</a:t>
            </a:r>
            <a:r>
              <a:rPr lang="en-US" dirty="0" smtClean="0"/>
              <a:t>., tit 2, §11049,</a:t>
            </a:r>
            <a:r>
              <a:rPr lang="en-US" baseline="0" dirty="0" smtClean="0"/>
              <a:t> </a:t>
            </a:r>
            <a:r>
              <a:rPr lang="en-US" baseline="0" dirty="0" err="1" smtClean="0"/>
              <a:t>subd</a:t>
            </a:r>
            <a:r>
              <a:rPr lang="en-US" baseline="0" dirty="0" smtClean="0"/>
              <a:t>. 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Please note that if an employer fails to provide reasonable advance notice, this failure will preclude the employer from taking any adverse action against the employee (i.e. denying reasonable accommodation, transfer, pregnancy leave) for failing to furnish the employer with adequate advance notice of the need for reasonable accommodation, transfer or pregnancy leave. (</a:t>
            </a:r>
            <a:r>
              <a:rPr lang="en-US" dirty="0" smtClean="0"/>
              <a:t>Code of </a:t>
            </a:r>
            <a:r>
              <a:rPr lang="en-US" dirty="0" err="1" smtClean="0"/>
              <a:t>Regs</a:t>
            </a:r>
            <a:r>
              <a:rPr lang="en-US" dirty="0" smtClean="0"/>
              <a:t>., tit 2, §11049,</a:t>
            </a:r>
            <a:r>
              <a:rPr lang="en-US" baseline="0" dirty="0" smtClean="0"/>
              <a:t> </a:t>
            </a:r>
            <a:r>
              <a:rPr lang="en-US" baseline="0" dirty="0" err="1" smtClean="0"/>
              <a:t>subd</a:t>
            </a:r>
            <a:r>
              <a:rPr lang="en-US" baseline="0" dirty="0" smtClean="0"/>
              <a:t>. (c)(2)).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42</a:t>
            </a:fld>
            <a:endParaRPr lang="en-US"/>
          </a:p>
        </p:txBody>
      </p:sp>
    </p:spTree>
    <p:extLst>
      <p:ext uri="{BB962C8B-B14F-4D97-AF65-F5344CB8AC3E}">
        <p14:creationId xmlns:p14="http://schemas.microsoft.com/office/powerpoint/2010/main" val="19264917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43</a:t>
            </a:fld>
            <a:endParaRPr lang="en-US"/>
          </a:p>
        </p:txBody>
      </p:sp>
    </p:spTree>
    <p:extLst>
      <p:ext uri="{BB962C8B-B14F-4D97-AF65-F5344CB8AC3E}">
        <p14:creationId xmlns:p14="http://schemas.microsoft.com/office/powerpoint/2010/main" val="3482791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891001C6-C83F-4AEA-AB25-8D4B833FED52}" type="slidenum">
              <a:rPr lang="en-US"/>
              <a:pPr/>
              <a:t>5</a:t>
            </a:fld>
            <a:endParaRPr lang="en-US"/>
          </a:p>
        </p:txBody>
      </p:sp>
      <p:sp>
        <p:nvSpPr>
          <p:cNvPr id="36867" name="Rectangle 2"/>
          <p:cNvSpPr>
            <a:spLocks noGrp="1" noRot="1" noChangeAspect="1" noChangeArrowheads="1" noTextEdit="1"/>
          </p:cNvSpPr>
          <p:nvPr>
            <p:ph type="sldImg"/>
          </p:nvPr>
        </p:nvSpPr>
        <p:spPr>
          <a:xfrm>
            <a:off x="1001713" y="696913"/>
            <a:ext cx="4648200" cy="3486150"/>
          </a:xfrm>
          <a:ln/>
        </p:spPr>
      </p:sp>
      <p:sp>
        <p:nvSpPr>
          <p:cNvPr id="36868" name="Rectangle 3"/>
          <p:cNvSpPr>
            <a:spLocks noGrp="1" noChangeArrowheads="1"/>
          </p:cNvSpPr>
          <p:nvPr>
            <p:ph type="body" idx="1"/>
          </p:nvPr>
        </p:nvSpPr>
        <p:spPr/>
        <p:txBody>
          <a:bodyPr/>
          <a:lstStyle/>
          <a:p>
            <a:pPr eaLnBrk="1" hangingPunct="1"/>
            <a:endParaRPr lang="en-US" smtClean="0"/>
          </a:p>
        </p:txBody>
      </p:sp>
    </p:spTree>
    <p:extLst>
      <p:ext uri="{BB962C8B-B14F-4D97-AF65-F5344CB8AC3E}">
        <p14:creationId xmlns:p14="http://schemas.microsoft.com/office/powerpoint/2010/main" val="4101783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772ECA4F-EE17-45C8-8C55-27EC1ED9D33B}" type="slidenum">
              <a:rPr lang="en-US"/>
              <a:pPr/>
              <a:t>6</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p:txBody>
          <a:bodyPr/>
          <a:lstStyle/>
          <a:p>
            <a:pPr eaLnBrk="1" hangingPunct="1"/>
            <a:r>
              <a:rPr lang="en-US" dirty="0" smtClean="0"/>
              <a:t>Fair Employment and Housing Act (FEHA) is found in Government Code section 12900 et seq.  </a:t>
            </a:r>
          </a:p>
          <a:p>
            <a:pPr eaLnBrk="1" hangingPunct="1"/>
            <a:endParaRPr lang="en-US" dirty="0"/>
          </a:p>
          <a:p>
            <a:pPr eaLnBrk="1" hangingPunct="1"/>
            <a:r>
              <a:rPr lang="en-US" dirty="0" smtClean="0"/>
              <a:t>The California Family Rights Act (CFRA) is found in 12945.2</a:t>
            </a:r>
          </a:p>
        </p:txBody>
      </p:sp>
    </p:spTree>
    <p:extLst>
      <p:ext uri="{BB962C8B-B14F-4D97-AF65-F5344CB8AC3E}">
        <p14:creationId xmlns:p14="http://schemas.microsoft.com/office/powerpoint/2010/main" val="3455945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8A85671A-CC6D-4D16-80E0-8EE43AC18322}" type="slidenum">
              <a:rPr lang="en-US"/>
              <a:pPr/>
              <a:t>7</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p:txBody>
          <a:bodyPr/>
          <a:lstStyle/>
          <a:p>
            <a:pPr eaLnBrk="1" hangingPunct="1"/>
            <a:r>
              <a:rPr lang="en-US" dirty="0" smtClean="0"/>
              <a:t>FEHA: </a:t>
            </a:r>
          </a:p>
          <a:p>
            <a:r>
              <a:rPr lang="en-US" sz="1100" dirty="0" smtClean="0"/>
              <a:t>Gov</a:t>
            </a:r>
            <a:r>
              <a:rPr lang="en-US" sz="1100" dirty="0"/>
              <a:t>. Code § 12926, </a:t>
            </a:r>
            <a:r>
              <a:rPr lang="en-US" sz="1100" dirty="0" err="1"/>
              <a:t>subd</a:t>
            </a:r>
            <a:r>
              <a:rPr lang="en-US" sz="1100" dirty="0"/>
              <a:t>. (d); Cal. Code of 	</a:t>
            </a:r>
            <a:r>
              <a:rPr lang="en-US" sz="1100" dirty="0" err="1"/>
              <a:t>Regs</a:t>
            </a:r>
            <a:r>
              <a:rPr lang="en-US" sz="1100" dirty="0"/>
              <a:t>., tit. 2, § </a:t>
            </a:r>
            <a:r>
              <a:rPr lang="en-US" sz="1100" dirty="0" smtClean="0"/>
              <a:t>11008, </a:t>
            </a:r>
            <a:r>
              <a:rPr lang="en-US" sz="1100" dirty="0" err="1"/>
              <a:t>subd</a:t>
            </a:r>
            <a:r>
              <a:rPr lang="en-US" sz="1100" dirty="0"/>
              <a:t>. </a:t>
            </a:r>
            <a:r>
              <a:rPr lang="en-US" sz="1100" dirty="0" smtClean="0"/>
              <a:t>(d).  </a:t>
            </a:r>
            <a:endParaRPr lang="en-US" sz="1100" dirty="0"/>
          </a:p>
          <a:p>
            <a:endParaRPr lang="en-US" dirty="0"/>
          </a:p>
          <a:p>
            <a:r>
              <a:rPr lang="en-US" dirty="0" smtClean="0"/>
              <a:t>CFRA : </a:t>
            </a:r>
            <a:r>
              <a:rPr lang="en-US" sz="1100" dirty="0" smtClean="0"/>
              <a:t>Gov</a:t>
            </a:r>
            <a:r>
              <a:rPr lang="en-US" sz="1100" dirty="0"/>
              <a:t>. Code § 12945.2, </a:t>
            </a:r>
            <a:r>
              <a:rPr lang="en-US" sz="1100" dirty="0" err="1"/>
              <a:t>subd</a:t>
            </a:r>
            <a:r>
              <a:rPr lang="en-US" sz="1100" dirty="0"/>
              <a:t>. (b)  </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Employees: Employees</a:t>
            </a:r>
            <a:r>
              <a:rPr lang="en-US" baseline="0" dirty="0" smtClean="0"/>
              <a:t> located outside of California are counted in determining whether employers employ 5 or more employees, for coverage purposes (but they themselves are not covered by the Act), as well as any employees who are on paid or unpaid leave or disciplinary suspension  (Cal. Code. </a:t>
            </a:r>
            <a:r>
              <a:rPr lang="en-US" sz="1200" dirty="0" err="1" smtClean="0"/>
              <a:t>Regs</a:t>
            </a:r>
            <a:r>
              <a:rPr lang="en-US" sz="1200" dirty="0" smtClean="0"/>
              <a:t>., tit. 2, § 11008, </a:t>
            </a:r>
            <a:r>
              <a:rPr lang="en-US" sz="1200" dirty="0" err="1" smtClean="0"/>
              <a:t>subd</a:t>
            </a:r>
            <a:r>
              <a:rPr lang="en-US" sz="1200" dirty="0" smtClean="0"/>
              <a:t>. (d)).</a:t>
            </a:r>
          </a:p>
          <a:p>
            <a:pPr eaLnBrk="1" hangingPunct="1"/>
            <a:endParaRPr lang="en-US" dirty="0" smtClean="0"/>
          </a:p>
        </p:txBody>
      </p:sp>
    </p:spTree>
    <p:extLst>
      <p:ext uri="{BB962C8B-B14F-4D97-AF65-F5344CB8AC3E}">
        <p14:creationId xmlns:p14="http://schemas.microsoft.com/office/powerpoint/2010/main" val="1248536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lvl1pPr defTabSz="923925">
              <a:defRPr>
                <a:solidFill>
                  <a:schemeClr val="tx1"/>
                </a:solidFill>
                <a:latin typeface="Arial" charset="0"/>
              </a:defRPr>
            </a:lvl1pPr>
            <a:lvl2pPr marL="750888" indent="-288925" defTabSz="923925">
              <a:defRPr>
                <a:solidFill>
                  <a:schemeClr val="tx1"/>
                </a:solidFill>
                <a:latin typeface="Arial" charset="0"/>
              </a:defRPr>
            </a:lvl2pPr>
            <a:lvl3pPr marL="1155700" indent="-231775" defTabSz="923925">
              <a:defRPr>
                <a:solidFill>
                  <a:schemeClr val="tx1"/>
                </a:solidFill>
                <a:latin typeface="Arial" charset="0"/>
              </a:defRPr>
            </a:lvl3pPr>
            <a:lvl4pPr marL="1617663" indent="-230188" defTabSz="923925">
              <a:defRPr>
                <a:solidFill>
                  <a:schemeClr val="tx1"/>
                </a:solidFill>
                <a:latin typeface="Arial" charset="0"/>
              </a:defRPr>
            </a:lvl4pPr>
            <a:lvl5pPr marL="2079625" indent="-230188" defTabSz="923925">
              <a:defRPr>
                <a:solidFill>
                  <a:schemeClr val="tx1"/>
                </a:solidFill>
                <a:latin typeface="Arial" charset="0"/>
              </a:defRPr>
            </a:lvl5pPr>
            <a:lvl6pPr marL="2536825" indent="-230188" defTabSz="923925" eaLnBrk="0" fontAlgn="base" hangingPunct="0">
              <a:spcBef>
                <a:spcPct val="0"/>
              </a:spcBef>
              <a:spcAft>
                <a:spcPct val="0"/>
              </a:spcAft>
              <a:defRPr>
                <a:solidFill>
                  <a:schemeClr val="tx1"/>
                </a:solidFill>
                <a:latin typeface="Arial" charset="0"/>
              </a:defRPr>
            </a:lvl6pPr>
            <a:lvl7pPr marL="2994025" indent="-230188" defTabSz="923925" eaLnBrk="0" fontAlgn="base" hangingPunct="0">
              <a:spcBef>
                <a:spcPct val="0"/>
              </a:spcBef>
              <a:spcAft>
                <a:spcPct val="0"/>
              </a:spcAft>
              <a:defRPr>
                <a:solidFill>
                  <a:schemeClr val="tx1"/>
                </a:solidFill>
                <a:latin typeface="Arial" charset="0"/>
              </a:defRPr>
            </a:lvl7pPr>
            <a:lvl8pPr marL="3451225" indent="-230188" defTabSz="923925" eaLnBrk="0" fontAlgn="base" hangingPunct="0">
              <a:spcBef>
                <a:spcPct val="0"/>
              </a:spcBef>
              <a:spcAft>
                <a:spcPct val="0"/>
              </a:spcAft>
              <a:defRPr>
                <a:solidFill>
                  <a:schemeClr val="tx1"/>
                </a:solidFill>
                <a:latin typeface="Arial" charset="0"/>
              </a:defRPr>
            </a:lvl8pPr>
            <a:lvl9pPr marL="3908425" indent="-230188" defTabSz="923925" eaLnBrk="0" fontAlgn="base" hangingPunct="0">
              <a:spcBef>
                <a:spcPct val="0"/>
              </a:spcBef>
              <a:spcAft>
                <a:spcPct val="0"/>
              </a:spcAft>
              <a:defRPr>
                <a:solidFill>
                  <a:schemeClr val="tx1"/>
                </a:solidFill>
                <a:latin typeface="Arial" charset="0"/>
              </a:defRPr>
            </a:lvl9pPr>
          </a:lstStyle>
          <a:p>
            <a:fld id="{C138D4CA-DB34-428C-8DF7-3C1904C1AA93}" type="slidenum">
              <a:rPr lang="en-US"/>
              <a:pPr/>
              <a:t>8</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p:txBody>
          <a:bodyPr/>
          <a:lstStyle/>
          <a:p>
            <a:pPr eaLnBrk="1" hangingPunct="1"/>
            <a:r>
              <a:rPr lang="en-US" dirty="0"/>
              <a:t>Cal. Code of </a:t>
            </a:r>
            <a:r>
              <a:rPr lang="en-US" dirty="0" err="1"/>
              <a:t>Regs</a:t>
            </a:r>
            <a:r>
              <a:rPr lang="en-US" dirty="0"/>
              <a:t>., tit. 2, § </a:t>
            </a:r>
            <a:r>
              <a:rPr lang="en-US" dirty="0" smtClean="0"/>
              <a:t>11032, </a:t>
            </a:r>
            <a:r>
              <a:rPr lang="en-US" dirty="0" err="1"/>
              <a:t>subd</a:t>
            </a:r>
            <a:r>
              <a:rPr lang="en-US" dirty="0"/>
              <a:t>. (b)(3).     </a:t>
            </a:r>
          </a:p>
          <a:p>
            <a:pPr eaLnBrk="1" hangingPunct="1"/>
            <a:endParaRPr lang="en-US" dirty="0" smtClean="0"/>
          </a:p>
        </p:txBody>
      </p:sp>
    </p:spTree>
    <p:extLst>
      <p:ext uri="{BB962C8B-B14F-4D97-AF65-F5344CB8AC3E}">
        <p14:creationId xmlns:p14="http://schemas.microsoft.com/office/powerpoint/2010/main" val="574650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Period</a:t>
            </a:r>
            <a:r>
              <a:rPr lang="en-US" baseline="0" dirty="0" smtClean="0"/>
              <a:t> of Leave (1</a:t>
            </a:r>
            <a:r>
              <a:rPr lang="en-US" baseline="30000" dirty="0" smtClean="0"/>
              <a:t>st</a:t>
            </a:r>
            <a:r>
              <a:rPr lang="en-US" baseline="0" dirty="0" smtClean="0"/>
              <a:t> bullet point): an employee is entitled to take leave for a reasonable period of time not to exceed four months. However, at the end of the depletion of an EE’s pregnancy disability leave, the employee who has a physical or mental disability (which may or may not be due to pregnancy, childbirth, or related medical conditions) may also be entitled to reasonable accommodation (including additional leave) under Government Code Section 12940. </a:t>
            </a:r>
            <a:r>
              <a:rPr lang="en-US" dirty="0" smtClean="0">
                <a:latin typeface="Corbel" pitchFamily="34" charset="0"/>
              </a:rPr>
              <a:t>(Cal. Code </a:t>
            </a:r>
            <a:r>
              <a:rPr lang="en-US" dirty="0" err="1" smtClean="0">
                <a:latin typeface="Corbel" pitchFamily="34" charset="0"/>
              </a:rPr>
              <a:t>Regs</a:t>
            </a:r>
            <a:r>
              <a:rPr lang="en-US" dirty="0" smtClean="0">
                <a:latin typeface="Corbel" pitchFamily="34" charset="0"/>
              </a:rPr>
              <a:t>., tit. 2, § 11047).</a:t>
            </a:r>
          </a:p>
          <a:p>
            <a:endParaRPr lang="en-US" baseline="0" dirty="0" smtClean="0"/>
          </a:p>
          <a:p>
            <a:endParaRPr lang="en-US" dirty="0" smtClean="0"/>
          </a:p>
          <a:p>
            <a:r>
              <a:rPr lang="en-US" dirty="0" smtClean="0"/>
              <a:t>Eligibility Requirement (3</a:t>
            </a:r>
            <a:r>
              <a:rPr lang="en-US" baseline="30000" dirty="0" smtClean="0"/>
              <a:t>rd</a:t>
            </a:r>
            <a:r>
              <a:rPr lang="en-US" dirty="0" smtClean="0"/>
              <a:t> bullet</a:t>
            </a:r>
            <a:r>
              <a:rPr lang="en-US" baseline="0" dirty="0" smtClean="0"/>
              <a:t> point): </a:t>
            </a:r>
            <a:r>
              <a:rPr lang="en-US" dirty="0" smtClean="0"/>
              <a:t>Any </a:t>
            </a:r>
            <a:r>
              <a:rPr lang="en-US" dirty="0"/>
              <a:t>employee is covered, even if hired that </a:t>
            </a:r>
            <a:r>
              <a:rPr lang="en-US" dirty="0" smtClean="0"/>
              <a:t>day. There’s no minimum</a:t>
            </a:r>
            <a:r>
              <a:rPr lang="en-US" baseline="0" dirty="0" smtClean="0"/>
              <a:t> hours worked or length of service requirement. </a:t>
            </a:r>
            <a:endParaRPr lang="en-US" dirty="0"/>
          </a:p>
        </p:txBody>
      </p:sp>
      <p:sp>
        <p:nvSpPr>
          <p:cNvPr id="4" name="Slide Number Placeholder 3"/>
          <p:cNvSpPr>
            <a:spLocks noGrp="1"/>
          </p:cNvSpPr>
          <p:nvPr>
            <p:ph type="sldNum" sz="quarter" idx="10"/>
          </p:nvPr>
        </p:nvSpPr>
        <p:spPr/>
        <p:txBody>
          <a:bodyPr/>
          <a:lstStyle/>
          <a:p>
            <a:fld id="{76A0221F-12F8-4267-8BEC-2055FEA859FA}" type="slidenum">
              <a:rPr lang="en-US" smtClean="0"/>
              <a:pPr/>
              <a:t>9</a:t>
            </a:fld>
            <a:endParaRPr lang="en-US"/>
          </a:p>
        </p:txBody>
      </p:sp>
    </p:spTree>
    <p:extLst>
      <p:ext uri="{BB962C8B-B14F-4D97-AF65-F5344CB8AC3E}">
        <p14:creationId xmlns:p14="http://schemas.microsoft.com/office/powerpoint/2010/main" val="112048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sp>
        <p:nvSpPr>
          <p:cNvPr id="10138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10138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Rectangle 9"/>
          <p:cNvSpPr>
            <a:spLocks noGrp="1" noChangeArrowheads="1"/>
          </p:cNvSpPr>
          <p:nvPr>
            <p:ph type="dt" sz="quarter" idx="10"/>
          </p:nvPr>
        </p:nvSpPr>
        <p:spPr/>
        <p:txBody>
          <a:bodyPr/>
          <a:lstStyle>
            <a:lvl1pPr>
              <a:defRPr dirty="0">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dirty="0"/>
            </a:lvl1pPr>
          </a:lstStyle>
          <a:p>
            <a:pPr>
              <a:defRPr/>
            </a:pPr>
            <a:r>
              <a:rPr lang="en-US"/>
              <a:t>DFEH Liu Hate Crimes Presentation</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7F516240-0E8C-4F04-8A8C-73460A12D3CA}" type="slidenum">
              <a:rPr lang="en-US"/>
              <a:pPr>
                <a:defRPr/>
              </a:pPr>
              <a:t>‹#›</a:t>
            </a:fld>
            <a:endParaRPr lang="en-US" dirty="0"/>
          </a:p>
        </p:txBody>
      </p:sp>
    </p:spTree>
    <p:extLst>
      <p:ext uri="{BB962C8B-B14F-4D97-AF65-F5344CB8AC3E}">
        <p14:creationId xmlns:p14="http://schemas.microsoft.com/office/powerpoint/2010/main" val="4126060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6" name="Rectangle 13"/>
          <p:cNvSpPr>
            <a:spLocks noGrp="1" noChangeArrowheads="1"/>
          </p:cNvSpPr>
          <p:nvPr>
            <p:ph type="sldNum" sz="quarter" idx="12"/>
          </p:nvPr>
        </p:nvSpPr>
        <p:spPr>
          <a:ln/>
        </p:spPr>
        <p:txBody>
          <a:bodyPr/>
          <a:lstStyle>
            <a:lvl1pPr>
              <a:defRPr/>
            </a:lvl1pPr>
          </a:lstStyle>
          <a:p>
            <a:pPr>
              <a:defRPr/>
            </a:pPr>
            <a:fld id="{B2BCB4FF-A691-43E2-B95F-EF735B419C22}" type="slidenum">
              <a:rPr lang="en-US"/>
              <a:pPr>
                <a:defRPr/>
              </a:pPr>
              <a:t>‹#›</a:t>
            </a:fld>
            <a:endParaRPr lang="en-US" dirty="0"/>
          </a:p>
        </p:txBody>
      </p:sp>
    </p:spTree>
    <p:extLst>
      <p:ext uri="{BB962C8B-B14F-4D97-AF65-F5344CB8AC3E}">
        <p14:creationId xmlns:p14="http://schemas.microsoft.com/office/powerpoint/2010/main" val="143163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6" name="Rectangle 13"/>
          <p:cNvSpPr>
            <a:spLocks noGrp="1" noChangeArrowheads="1"/>
          </p:cNvSpPr>
          <p:nvPr>
            <p:ph type="sldNum" sz="quarter" idx="12"/>
          </p:nvPr>
        </p:nvSpPr>
        <p:spPr>
          <a:ln/>
        </p:spPr>
        <p:txBody>
          <a:bodyPr/>
          <a:lstStyle>
            <a:lvl1pPr>
              <a:defRPr/>
            </a:lvl1pPr>
          </a:lstStyle>
          <a:p>
            <a:pPr>
              <a:defRPr/>
            </a:pPr>
            <a:fld id="{98D8E6A5-C3CB-4403-89EA-EE58CD38944C}" type="slidenum">
              <a:rPr lang="en-US"/>
              <a:pPr>
                <a:defRPr/>
              </a:pPr>
              <a:t>‹#›</a:t>
            </a:fld>
            <a:endParaRPr lang="en-US" dirty="0"/>
          </a:p>
        </p:txBody>
      </p:sp>
    </p:spTree>
    <p:extLst>
      <p:ext uri="{BB962C8B-B14F-4D97-AF65-F5344CB8AC3E}">
        <p14:creationId xmlns:p14="http://schemas.microsoft.com/office/powerpoint/2010/main" val="1633175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7" name="Rectangle 13"/>
          <p:cNvSpPr>
            <a:spLocks noGrp="1" noChangeArrowheads="1"/>
          </p:cNvSpPr>
          <p:nvPr>
            <p:ph type="sldNum" sz="quarter" idx="12"/>
          </p:nvPr>
        </p:nvSpPr>
        <p:spPr>
          <a:ln/>
        </p:spPr>
        <p:txBody>
          <a:bodyPr/>
          <a:lstStyle>
            <a:lvl1pPr>
              <a:defRPr/>
            </a:lvl1pPr>
          </a:lstStyle>
          <a:p>
            <a:pPr>
              <a:defRPr/>
            </a:pPr>
            <a:fld id="{E64F1484-9B6B-42A6-A1CE-5F8A3647C0F6}" type="slidenum">
              <a:rPr lang="en-US"/>
              <a:pPr>
                <a:defRPr/>
              </a:pPr>
              <a:t>‹#›</a:t>
            </a:fld>
            <a:endParaRPr lang="en-US" dirty="0"/>
          </a:p>
        </p:txBody>
      </p:sp>
    </p:spTree>
    <p:extLst>
      <p:ext uri="{BB962C8B-B14F-4D97-AF65-F5344CB8AC3E}">
        <p14:creationId xmlns:p14="http://schemas.microsoft.com/office/powerpoint/2010/main" val="3751989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6" name="Rectangle 13"/>
          <p:cNvSpPr>
            <a:spLocks noGrp="1" noChangeArrowheads="1"/>
          </p:cNvSpPr>
          <p:nvPr>
            <p:ph type="sldNum" sz="quarter" idx="12"/>
          </p:nvPr>
        </p:nvSpPr>
        <p:spPr>
          <a:ln/>
        </p:spPr>
        <p:txBody>
          <a:bodyPr/>
          <a:lstStyle>
            <a:lvl1pPr>
              <a:defRPr/>
            </a:lvl1pPr>
          </a:lstStyle>
          <a:p>
            <a:pPr>
              <a:defRPr/>
            </a:pPr>
            <a:fld id="{C5213684-12F1-4868-B217-7BD7FA7875CB}" type="slidenum">
              <a:rPr lang="en-US"/>
              <a:pPr>
                <a:defRPr/>
              </a:pPr>
              <a:t>‹#›</a:t>
            </a:fld>
            <a:endParaRPr lang="en-US" dirty="0"/>
          </a:p>
        </p:txBody>
      </p:sp>
    </p:spTree>
    <p:extLst>
      <p:ext uri="{BB962C8B-B14F-4D97-AF65-F5344CB8AC3E}">
        <p14:creationId xmlns:p14="http://schemas.microsoft.com/office/powerpoint/2010/main" val="172351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6" name="Rectangle 13"/>
          <p:cNvSpPr>
            <a:spLocks noGrp="1" noChangeArrowheads="1"/>
          </p:cNvSpPr>
          <p:nvPr>
            <p:ph type="sldNum" sz="quarter" idx="12"/>
          </p:nvPr>
        </p:nvSpPr>
        <p:spPr>
          <a:ln/>
        </p:spPr>
        <p:txBody>
          <a:bodyPr/>
          <a:lstStyle>
            <a:lvl1pPr>
              <a:defRPr/>
            </a:lvl1pPr>
          </a:lstStyle>
          <a:p>
            <a:pPr>
              <a:defRPr/>
            </a:pPr>
            <a:fld id="{12C2C636-7658-43DB-A081-62986453BA7A}" type="slidenum">
              <a:rPr lang="en-US"/>
              <a:pPr>
                <a:defRPr/>
              </a:pPr>
              <a:t>‹#›</a:t>
            </a:fld>
            <a:endParaRPr lang="en-US" dirty="0"/>
          </a:p>
        </p:txBody>
      </p:sp>
    </p:spTree>
    <p:extLst>
      <p:ext uri="{BB962C8B-B14F-4D97-AF65-F5344CB8AC3E}">
        <p14:creationId xmlns:p14="http://schemas.microsoft.com/office/powerpoint/2010/main" val="106806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7" name="Rectangle 13"/>
          <p:cNvSpPr>
            <a:spLocks noGrp="1" noChangeArrowheads="1"/>
          </p:cNvSpPr>
          <p:nvPr>
            <p:ph type="sldNum" sz="quarter" idx="12"/>
          </p:nvPr>
        </p:nvSpPr>
        <p:spPr>
          <a:ln/>
        </p:spPr>
        <p:txBody>
          <a:bodyPr/>
          <a:lstStyle>
            <a:lvl1pPr>
              <a:defRPr/>
            </a:lvl1pPr>
          </a:lstStyle>
          <a:p>
            <a:pPr>
              <a:defRPr/>
            </a:pPr>
            <a:fld id="{75E5AED1-CA65-4BB5-B20D-0BA3BDD04722}" type="slidenum">
              <a:rPr lang="en-US"/>
              <a:pPr>
                <a:defRPr/>
              </a:pPr>
              <a:t>‹#›</a:t>
            </a:fld>
            <a:endParaRPr lang="en-US" dirty="0"/>
          </a:p>
        </p:txBody>
      </p:sp>
    </p:spTree>
    <p:extLst>
      <p:ext uri="{BB962C8B-B14F-4D97-AF65-F5344CB8AC3E}">
        <p14:creationId xmlns:p14="http://schemas.microsoft.com/office/powerpoint/2010/main" val="254699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9" name="Rectangle 13"/>
          <p:cNvSpPr>
            <a:spLocks noGrp="1" noChangeArrowheads="1"/>
          </p:cNvSpPr>
          <p:nvPr>
            <p:ph type="sldNum" sz="quarter" idx="12"/>
          </p:nvPr>
        </p:nvSpPr>
        <p:spPr>
          <a:ln/>
        </p:spPr>
        <p:txBody>
          <a:bodyPr/>
          <a:lstStyle>
            <a:lvl1pPr>
              <a:defRPr/>
            </a:lvl1pPr>
          </a:lstStyle>
          <a:p>
            <a:pPr>
              <a:defRPr/>
            </a:pPr>
            <a:fld id="{587FB1D8-D934-4513-8C5D-0D9A4476BDEC}" type="slidenum">
              <a:rPr lang="en-US"/>
              <a:pPr>
                <a:defRPr/>
              </a:pPr>
              <a:t>‹#›</a:t>
            </a:fld>
            <a:endParaRPr lang="en-US" dirty="0"/>
          </a:p>
        </p:txBody>
      </p:sp>
    </p:spTree>
    <p:extLst>
      <p:ext uri="{BB962C8B-B14F-4D97-AF65-F5344CB8AC3E}">
        <p14:creationId xmlns:p14="http://schemas.microsoft.com/office/powerpoint/2010/main" val="4226116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5" name="Rectangle 13"/>
          <p:cNvSpPr>
            <a:spLocks noGrp="1" noChangeArrowheads="1"/>
          </p:cNvSpPr>
          <p:nvPr>
            <p:ph type="sldNum" sz="quarter" idx="12"/>
          </p:nvPr>
        </p:nvSpPr>
        <p:spPr>
          <a:ln/>
        </p:spPr>
        <p:txBody>
          <a:bodyPr/>
          <a:lstStyle>
            <a:lvl1pPr>
              <a:defRPr/>
            </a:lvl1pPr>
          </a:lstStyle>
          <a:p>
            <a:pPr>
              <a:defRPr/>
            </a:pPr>
            <a:fld id="{AB5CD559-E0FD-4EA4-AA7A-0BA10106C35A}" type="slidenum">
              <a:rPr lang="en-US"/>
              <a:pPr>
                <a:defRPr/>
              </a:pPr>
              <a:t>‹#›</a:t>
            </a:fld>
            <a:endParaRPr lang="en-US" dirty="0"/>
          </a:p>
        </p:txBody>
      </p:sp>
    </p:spTree>
    <p:extLst>
      <p:ext uri="{BB962C8B-B14F-4D97-AF65-F5344CB8AC3E}">
        <p14:creationId xmlns:p14="http://schemas.microsoft.com/office/powerpoint/2010/main" val="120668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4" name="Rectangle 13"/>
          <p:cNvSpPr>
            <a:spLocks noGrp="1" noChangeArrowheads="1"/>
          </p:cNvSpPr>
          <p:nvPr>
            <p:ph type="sldNum" sz="quarter" idx="12"/>
          </p:nvPr>
        </p:nvSpPr>
        <p:spPr>
          <a:ln/>
        </p:spPr>
        <p:txBody>
          <a:bodyPr/>
          <a:lstStyle>
            <a:lvl1pPr>
              <a:defRPr/>
            </a:lvl1pPr>
          </a:lstStyle>
          <a:p>
            <a:pPr>
              <a:defRPr/>
            </a:pPr>
            <a:fld id="{8F9301BD-2D73-42F8-A38B-E0B32317B936}" type="slidenum">
              <a:rPr lang="en-US"/>
              <a:pPr>
                <a:defRPr/>
              </a:pPr>
              <a:t>‹#›</a:t>
            </a:fld>
            <a:endParaRPr lang="en-US" dirty="0"/>
          </a:p>
        </p:txBody>
      </p:sp>
    </p:spTree>
    <p:extLst>
      <p:ext uri="{BB962C8B-B14F-4D97-AF65-F5344CB8AC3E}">
        <p14:creationId xmlns:p14="http://schemas.microsoft.com/office/powerpoint/2010/main" val="377347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7" name="Rectangle 13"/>
          <p:cNvSpPr>
            <a:spLocks noGrp="1" noChangeArrowheads="1"/>
          </p:cNvSpPr>
          <p:nvPr>
            <p:ph type="sldNum" sz="quarter" idx="12"/>
          </p:nvPr>
        </p:nvSpPr>
        <p:spPr>
          <a:ln/>
        </p:spPr>
        <p:txBody>
          <a:bodyPr/>
          <a:lstStyle>
            <a:lvl1pPr>
              <a:defRPr/>
            </a:lvl1pPr>
          </a:lstStyle>
          <a:p>
            <a:pPr>
              <a:defRPr/>
            </a:pPr>
            <a:fld id="{23BF22D5-59D0-41A5-8EC4-F921D0E0196E}" type="slidenum">
              <a:rPr lang="en-US"/>
              <a:pPr>
                <a:defRPr/>
              </a:pPr>
              <a:t>‹#›</a:t>
            </a:fld>
            <a:endParaRPr lang="en-US" dirty="0"/>
          </a:p>
        </p:txBody>
      </p:sp>
    </p:spTree>
    <p:extLst>
      <p:ext uri="{BB962C8B-B14F-4D97-AF65-F5344CB8AC3E}">
        <p14:creationId xmlns:p14="http://schemas.microsoft.com/office/powerpoint/2010/main" val="2908795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DFEH Liu Hate Crimes Presentation</a:t>
            </a:r>
          </a:p>
        </p:txBody>
      </p:sp>
      <p:sp>
        <p:nvSpPr>
          <p:cNvPr id="7" name="Rectangle 13"/>
          <p:cNvSpPr>
            <a:spLocks noGrp="1" noChangeArrowheads="1"/>
          </p:cNvSpPr>
          <p:nvPr>
            <p:ph type="sldNum" sz="quarter" idx="12"/>
          </p:nvPr>
        </p:nvSpPr>
        <p:spPr>
          <a:ln/>
        </p:spPr>
        <p:txBody>
          <a:bodyPr/>
          <a:lstStyle>
            <a:lvl1pPr>
              <a:defRPr/>
            </a:lvl1pPr>
          </a:lstStyle>
          <a:p>
            <a:pPr>
              <a:defRPr/>
            </a:pPr>
            <a:fld id="{6A836CAA-4440-4CEB-BADC-88207857C0C8}" type="slidenum">
              <a:rPr lang="en-US"/>
              <a:pPr>
                <a:defRPr/>
              </a:pPr>
              <a:t>‹#›</a:t>
            </a:fld>
            <a:endParaRPr lang="en-US" dirty="0"/>
          </a:p>
        </p:txBody>
      </p:sp>
    </p:spTree>
    <p:extLst>
      <p:ext uri="{BB962C8B-B14F-4D97-AF65-F5344CB8AC3E}">
        <p14:creationId xmlns:p14="http://schemas.microsoft.com/office/powerpoint/2010/main" val="1938084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0"/>
            <a:ext cx="7620000" cy="6858000"/>
            <a:chOff x="0" y="0"/>
            <a:chExt cx="4800" cy="4320"/>
          </a:xfrm>
        </p:grpSpPr>
        <p:grpSp>
          <p:nvGrpSpPr>
            <p:cNvPr id="28680" name="Group 3"/>
            <p:cNvGrpSpPr>
              <a:grpSpLocks/>
            </p:cNvGrpSpPr>
            <p:nvPr userDrawn="1"/>
          </p:nvGrpSpPr>
          <p:grpSpPr bwMode="auto">
            <a:xfrm>
              <a:off x="0" y="0"/>
              <a:ext cx="2016" cy="4320"/>
              <a:chOff x="0" y="0"/>
              <a:chExt cx="2016" cy="4320"/>
            </a:xfrm>
          </p:grpSpPr>
          <p:sp>
            <p:nvSpPr>
              <p:cNvPr id="10035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dirty="0"/>
              </a:p>
            </p:txBody>
          </p:sp>
          <p:sp>
            <p:nvSpPr>
              <p:cNvPr id="10035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dirty="0"/>
              </a:p>
            </p:txBody>
          </p:sp>
        </p:grpSp>
        <p:grpSp>
          <p:nvGrpSpPr>
            <p:cNvPr id="28681" name="Group 6"/>
            <p:cNvGrpSpPr>
              <a:grpSpLocks/>
            </p:cNvGrpSpPr>
            <p:nvPr/>
          </p:nvGrpSpPr>
          <p:grpSpPr bwMode="auto">
            <a:xfrm>
              <a:off x="144" y="1248"/>
              <a:ext cx="4656" cy="201"/>
              <a:chOff x="144" y="1248"/>
              <a:chExt cx="4656" cy="201"/>
            </a:xfrm>
          </p:grpSpPr>
          <p:sp>
            <p:nvSpPr>
              <p:cNvPr id="10035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dirty="0"/>
              </a:p>
            </p:txBody>
          </p:sp>
          <p:sp>
            <p:nvSpPr>
              <p:cNvPr id="10036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dirty="0"/>
              </a:p>
            </p:txBody>
          </p:sp>
        </p:grpSp>
      </p:grpSp>
      <p:sp>
        <p:nvSpPr>
          <p:cNvPr id="28675"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0363"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dirty="0"/>
            </a:lvl1pPr>
          </a:lstStyle>
          <a:p>
            <a:pPr>
              <a:defRPr/>
            </a:pPr>
            <a:endParaRPr lang="en-US"/>
          </a:p>
        </p:txBody>
      </p:sp>
      <p:sp>
        <p:nvSpPr>
          <p:cNvPr id="100364"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dirty="0"/>
            </a:lvl1pPr>
          </a:lstStyle>
          <a:p>
            <a:pPr>
              <a:defRPr/>
            </a:pPr>
            <a:r>
              <a:rPr lang="en-US"/>
              <a:t>DFEH Liu Hate Crimes Presentation</a:t>
            </a:r>
          </a:p>
        </p:txBody>
      </p:sp>
      <p:sp>
        <p:nvSpPr>
          <p:cNvPr id="10036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AA83AC2F-6285-4826-AD38-CB4F802D318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7" r:id="rId1"/>
    <p:sldLayoutId id="2147483746" r:id="rId2"/>
    <p:sldLayoutId id="2147483745" r:id="rId3"/>
    <p:sldLayoutId id="2147483744" r:id="rId4"/>
    <p:sldLayoutId id="2147483743" r:id="rId5"/>
    <p:sldLayoutId id="2147483742" r:id="rId6"/>
    <p:sldLayoutId id="2147483741" r:id="rId7"/>
    <p:sldLayoutId id="2147483740" r:id="rId8"/>
    <p:sldLayoutId id="2147483739" r:id="rId9"/>
    <p:sldLayoutId id="2147483738" r:id="rId10"/>
    <p:sldLayoutId id="2147483737" r:id="rId11"/>
    <p:sldLayoutId id="2147483736" r:id="rId12"/>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feh.c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mailto:contact.center@dfeh.ca.gov"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dfeh.ca.gov/" TargetMode="Externa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image" Target="../media/image2.jpeg"/><Relationship Id="rId5" Type="http://schemas.openxmlformats.org/officeDocument/2006/relationships/image" Target="../media/image3.png"/><Relationship Id="rId4" Type="http://schemas.openxmlformats.org/officeDocument/2006/relationships/hyperlink" Target="mailto:contact.center@dfeh.ca.go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2"/>
          <p:cNvSpPr>
            <a:spLocks noGrp="1" noChangeArrowheads="1"/>
          </p:cNvSpPr>
          <p:nvPr>
            <p:ph type="ctrTitle"/>
          </p:nvPr>
        </p:nvSpPr>
        <p:spPr/>
        <p:txBody>
          <a:bodyPr/>
          <a:lstStyle/>
          <a:p>
            <a:pPr eaLnBrk="1" hangingPunct="1"/>
            <a:r>
              <a:rPr lang="en-US" sz="4800" dirty="0" smtClean="0">
                <a:latin typeface="Trajan Pro" pitchFamily="18" charset="0"/>
              </a:rPr>
              <a:t>Pregnancy Discrimination </a:t>
            </a:r>
            <a:r>
              <a:rPr lang="en-US" sz="3200" dirty="0" smtClean="0">
                <a:latin typeface="Trajan Pro" pitchFamily="18" charset="0"/>
              </a:rPr>
              <a:t/>
            </a:r>
            <a:br>
              <a:rPr lang="en-US" sz="3200" dirty="0" smtClean="0">
                <a:latin typeface="Trajan Pro" pitchFamily="18" charset="0"/>
              </a:rPr>
            </a:br>
            <a:r>
              <a:rPr lang="en-US" sz="2100" dirty="0" smtClean="0">
                <a:latin typeface="Trajan Pro" pitchFamily="18" charset="0"/>
              </a:rPr>
              <a:t>Your Rights Under California Law</a:t>
            </a:r>
          </a:p>
        </p:txBody>
      </p:sp>
      <p:sp>
        <p:nvSpPr>
          <p:cNvPr id="1028" name="Rectangle 3"/>
          <p:cNvSpPr>
            <a:spLocks noGrp="1" noChangeArrowheads="1"/>
          </p:cNvSpPr>
          <p:nvPr>
            <p:ph type="subTitle" idx="1"/>
          </p:nvPr>
        </p:nvSpPr>
        <p:spPr>
          <a:xfrm>
            <a:off x="4800600" y="2895600"/>
            <a:ext cx="4343400" cy="1822450"/>
          </a:xfrm>
        </p:spPr>
        <p:txBody>
          <a:bodyPr/>
          <a:lstStyle/>
          <a:p>
            <a:pPr algn="ctr" eaLnBrk="1" hangingPunct="1">
              <a:lnSpc>
                <a:spcPct val="90000"/>
              </a:lnSpc>
            </a:pPr>
            <a:endParaRPr lang="en-US" sz="1800" dirty="0" smtClean="0"/>
          </a:p>
          <a:p>
            <a:pPr eaLnBrk="1" hangingPunct="1">
              <a:lnSpc>
                <a:spcPct val="90000"/>
              </a:lnSpc>
            </a:pPr>
            <a:r>
              <a:rPr lang="en-US" sz="2000" dirty="0" smtClean="0">
                <a:solidFill>
                  <a:schemeClr val="tx1"/>
                </a:solidFill>
              </a:rPr>
              <a:t>Workplace Justice Summit</a:t>
            </a:r>
          </a:p>
          <a:p>
            <a:pPr eaLnBrk="1" hangingPunct="1">
              <a:lnSpc>
                <a:spcPct val="90000"/>
              </a:lnSpc>
            </a:pPr>
            <a:r>
              <a:rPr lang="en-US" sz="2000" dirty="0" smtClean="0">
                <a:solidFill>
                  <a:schemeClr val="tx1"/>
                </a:solidFill>
              </a:rPr>
              <a:t>September 7, 2016</a:t>
            </a:r>
          </a:p>
          <a:p>
            <a:pPr algn="ctr" eaLnBrk="1" hangingPunct="1">
              <a:lnSpc>
                <a:spcPct val="90000"/>
              </a:lnSpc>
            </a:pPr>
            <a:endParaRPr lang="en-US" sz="2000" dirty="0" smtClean="0"/>
          </a:p>
        </p:txBody>
      </p:sp>
      <p:sp>
        <p:nvSpPr>
          <p:cNvPr id="1029" name="Text Box 14"/>
          <p:cNvSpPr txBox="1">
            <a:spLocks noChangeArrowheads="1"/>
          </p:cNvSpPr>
          <p:nvPr/>
        </p:nvSpPr>
        <p:spPr bwMode="auto">
          <a:xfrm>
            <a:off x="4648200" y="5334000"/>
            <a:ext cx="411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p>
        </p:txBody>
      </p:sp>
      <p:sp>
        <p:nvSpPr>
          <p:cNvPr id="1030" name="Text Box 15"/>
          <p:cNvSpPr txBox="1">
            <a:spLocks noChangeArrowheads="1"/>
          </p:cNvSpPr>
          <p:nvPr/>
        </p:nvSpPr>
        <p:spPr bwMode="auto">
          <a:xfrm>
            <a:off x="4800600" y="5334000"/>
            <a:ext cx="3810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400" dirty="0" smtClean="0"/>
              <a:t>Brenda Valle, Consultant III/Quality Assurance Specialist</a:t>
            </a:r>
            <a:endParaRPr lang="en-US" sz="1400" dirty="0"/>
          </a:p>
          <a:p>
            <a:r>
              <a:rPr lang="en-US" sz="1400" dirty="0"/>
              <a:t>Department of Fair Employment and Housing</a:t>
            </a:r>
          </a:p>
          <a:p>
            <a:r>
              <a:rPr lang="en-US" sz="1200" dirty="0">
                <a:solidFill>
                  <a:srgbClr val="FFC000"/>
                </a:solidFill>
                <a:cs typeface="Arial" charset="0"/>
                <a:hlinkClick r:id="rId3"/>
              </a:rPr>
              <a:t>www.dfeh.ca.gov</a:t>
            </a:r>
            <a:endParaRPr lang="en-US" sz="1200" dirty="0">
              <a:solidFill>
                <a:srgbClr val="FFC000"/>
              </a:solidFill>
              <a:cs typeface="Arial" charset="0"/>
            </a:endParaRPr>
          </a:p>
          <a:p>
            <a:r>
              <a:rPr lang="en-US" sz="1200" dirty="0">
                <a:solidFill>
                  <a:srgbClr val="FFC000"/>
                </a:solidFill>
                <a:cs typeface="Arial" charset="0"/>
                <a:hlinkClick r:id="rId4"/>
              </a:rPr>
              <a:t>contact.center@dfeh.ca.gov</a:t>
            </a:r>
            <a:endParaRPr lang="en-US" sz="1200" dirty="0">
              <a:solidFill>
                <a:srgbClr val="FFC000"/>
              </a:solidFill>
              <a:cs typeface="Arial" charset="0"/>
            </a:endParaRPr>
          </a:p>
          <a:p>
            <a:r>
              <a:rPr lang="en-US" sz="1200" dirty="0" smtClean="0">
                <a:cs typeface="Arial" charset="0"/>
              </a:rPr>
              <a:t>Communications Center (800</a:t>
            </a:r>
            <a:r>
              <a:rPr lang="en-US" sz="1200" dirty="0">
                <a:cs typeface="Arial" charset="0"/>
              </a:rPr>
              <a:t>) 884-1684</a:t>
            </a:r>
          </a:p>
          <a:p>
            <a:r>
              <a:rPr lang="en-US" sz="1200" dirty="0" smtClean="0">
                <a:cs typeface="Arial" charset="0"/>
              </a:rPr>
              <a:t>TTY (800) 700-2320</a:t>
            </a:r>
            <a:endParaRPr lang="en-US" sz="1200" dirty="0"/>
          </a:p>
        </p:txBody>
      </p:sp>
      <p:pic>
        <p:nvPicPr>
          <p:cNvPr id="8" name="Picture 7" descr="DFEH Legal Update Webinar Grey.jpg"/>
          <p:cNvPicPr>
            <a:picLocks noChangeAspect="1"/>
          </p:cNvPicPr>
          <p:nvPr/>
        </p:nvPicPr>
        <p:blipFill>
          <a:blip r:embed="rId5" cstate="print"/>
          <a:stretch>
            <a:fillRect/>
          </a:stretch>
        </p:blipFill>
        <p:spPr>
          <a:xfrm>
            <a:off x="609600" y="4419600"/>
            <a:ext cx="2724150" cy="118069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PDL – Before and After Birth</a:t>
            </a:r>
            <a:endParaRPr lang="en-US" sz="3200" dirty="0"/>
          </a:p>
        </p:txBody>
      </p:sp>
      <p:sp>
        <p:nvSpPr>
          <p:cNvPr id="3" name="Text Placeholder 2"/>
          <p:cNvSpPr>
            <a:spLocks noGrp="1"/>
          </p:cNvSpPr>
          <p:nvPr>
            <p:ph type="body" sz="half" idx="1"/>
          </p:nvPr>
        </p:nvSpPr>
        <p:spPr>
          <a:xfrm>
            <a:off x="1066800" y="2362200"/>
            <a:ext cx="6553200" cy="3724275"/>
          </a:xfrm>
        </p:spPr>
        <p:txBody>
          <a:bodyPr/>
          <a:lstStyle/>
          <a:p>
            <a:pPr eaLnBrk="1" hangingPunct="1">
              <a:lnSpc>
                <a:spcPct val="85000"/>
              </a:lnSpc>
              <a:spcAft>
                <a:spcPct val="25000"/>
              </a:spcAft>
              <a:buFont typeface="Wingdings" panose="05000000000000000000" pitchFamily="2" charset="2"/>
              <a:buChar char="v"/>
            </a:pPr>
            <a:r>
              <a:rPr lang="en-US" sz="2400" dirty="0" smtClean="0">
                <a:latin typeface="Corbel" pitchFamily="34" charset="0"/>
              </a:rPr>
              <a:t>PDL can be taken before or after birth during any period of time the woman is physically unable to work because of pregnancy or a pregnancy-related condition.  </a:t>
            </a:r>
          </a:p>
          <a:p>
            <a:pPr eaLnBrk="1" hangingPunct="1">
              <a:lnSpc>
                <a:spcPct val="85000"/>
              </a:lnSpc>
              <a:spcAft>
                <a:spcPct val="25000"/>
              </a:spcAft>
              <a:buFont typeface="Wingdings" panose="05000000000000000000" pitchFamily="2" charset="2"/>
              <a:buChar char="v"/>
            </a:pPr>
            <a:r>
              <a:rPr lang="en-US" sz="2400" dirty="0" smtClean="0">
                <a:latin typeface="Corbel" pitchFamily="34" charset="0"/>
              </a:rPr>
              <a:t>This includes time off for prenatal care, severe morning sickness, doctor-ordered bed rest, childbirth, recovery from childbirth, or any related medical condition.</a:t>
            </a:r>
          </a:p>
          <a:p>
            <a:endParaRPr lang="en-US" dirty="0"/>
          </a:p>
        </p:txBody>
      </p:sp>
      <p:sp>
        <p:nvSpPr>
          <p:cNvPr id="5" name="Slide Number Placeholder 4"/>
          <p:cNvSpPr>
            <a:spLocks noGrp="1"/>
          </p:cNvSpPr>
          <p:nvPr>
            <p:ph type="sldNum" sz="quarter" idx="12"/>
          </p:nvPr>
        </p:nvSpPr>
        <p:spPr/>
        <p:txBody>
          <a:bodyPr/>
          <a:lstStyle/>
          <a:p>
            <a:pPr>
              <a:defRPr/>
            </a:pPr>
            <a:fld id="{E64F1484-9B6B-42A6-A1CE-5F8A3647C0F6}" type="slidenum">
              <a:rPr lang="en-US" smtClean="0"/>
              <a:pPr>
                <a:defRPr/>
              </a:pPr>
              <a:t>10</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3179836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99B2B4-7ED9-474A-B92E-4989AA5AFC1F}" type="slidenum">
              <a:rPr lang="en-US" smtClean="0">
                <a:solidFill>
                  <a:schemeClr val="bg1"/>
                </a:solidFill>
              </a:rPr>
              <a:pPr/>
              <a:t>11</a:t>
            </a:fld>
            <a:endParaRPr lang="en-US" smtClean="0">
              <a:solidFill>
                <a:schemeClr val="bg1"/>
              </a:solidFill>
            </a:endParaRPr>
          </a:p>
        </p:txBody>
      </p:sp>
      <p:sp>
        <p:nvSpPr>
          <p:cNvPr id="11268" name="AutoShape 2"/>
          <p:cNvSpPr>
            <a:spLocks noGrp="1" noChangeArrowheads="1"/>
          </p:cNvSpPr>
          <p:nvPr>
            <p:ph type="title"/>
          </p:nvPr>
        </p:nvSpPr>
        <p:spPr/>
        <p:txBody>
          <a:bodyPr/>
          <a:lstStyle/>
          <a:p>
            <a:pPr eaLnBrk="1" hangingPunct="1"/>
            <a:r>
              <a:rPr lang="en-US" sz="3200" dirty="0" smtClean="0"/>
              <a:t>PDL: Length of Leave</a:t>
            </a:r>
          </a:p>
        </p:txBody>
      </p:sp>
      <p:sp>
        <p:nvSpPr>
          <p:cNvPr id="11269" name="Rectangle 3"/>
          <p:cNvSpPr>
            <a:spLocks noGrp="1" noChangeArrowheads="1"/>
          </p:cNvSpPr>
          <p:nvPr>
            <p:ph type="body" sz="half" idx="1"/>
          </p:nvPr>
        </p:nvSpPr>
        <p:spPr>
          <a:xfrm>
            <a:off x="1066800" y="2514600"/>
            <a:ext cx="7467600" cy="3724275"/>
          </a:xfrm>
        </p:spPr>
        <p:txBody>
          <a:bodyPr/>
          <a:lstStyle/>
          <a:p>
            <a:pPr eaLnBrk="1" hangingPunct="1">
              <a:lnSpc>
                <a:spcPct val="80000"/>
              </a:lnSpc>
              <a:buFont typeface="Wingdings" panose="05000000000000000000" pitchFamily="2" charset="2"/>
              <a:buChar char="v"/>
            </a:pPr>
            <a:r>
              <a:rPr lang="en-US" sz="2400" dirty="0" smtClean="0">
                <a:latin typeface="Corbel" pitchFamily="34" charset="0"/>
              </a:rPr>
              <a:t>An employee disabled by pregnancy is entitled to up to 4 months disability leave </a:t>
            </a:r>
            <a:r>
              <a:rPr lang="en-US" sz="2400" u="sng" dirty="0" smtClean="0">
                <a:latin typeface="Corbel" pitchFamily="34" charset="0"/>
              </a:rPr>
              <a:t>per</a:t>
            </a:r>
            <a:r>
              <a:rPr lang="en-US" sz="2400" dirty="0" smtClean="0">
                <a:latin typeface="Corbel" pitchFamily="34" charset="0"/>
              </a:rPr>
              <a:t> pregnancy.  </a:t>
            </a:r>
          </a:p>
          <a:p>
            <a:pPr eaLnBrk="1" hangingPunct="1">
              <a:lnSpc>
                <a:spcPct val="80000"/>
              </a:lnSpc>
              <a:buFont typeface="Wingdings" panose="05000000000000000000" pitchFamily="2" charset="2"/>
              <a:buChar char="v"/>
            </a:pPr>
            <a:endParaRPr lang="en-US" sz="2400" dirty="0">
              <a:latin typeface="Corbel" pitchFamily="34" charset="0"/>
              <a:ea typeface="+mn-ea"/>
              <a:cs typeface="+mn-cs"/>
            </a:endParaRPr>
          </a:p>
          <a:p>
            <a:pPr eaLnBrk="1" hangingPunct="1">
              <a:lnSpc>
                <a:spcPct val="80000"/>
              </a:lnSpc>
              <a:buFont typeface="Wingdings" panose="05000000000000000000" pitchFamily="2" charset="2"/>
              <a:buChar char="v"/>
            </a:pPr>
            <a:r>
              <a:rPr lang="en-US" sz="2400" dirty="0" smtClean="0">
                <a:latin typeface="Corbel" pitchFamily="34" charset="0"/>
                <a:ea typeface="+mn-ea"/>
                <a:cs typeface="+mn-cs"/>
              </a:rPr>
              <a:t>Four months </a:t>
            </a:r>
            <a:r>
              <a:rPr lang="en-US" sz="2400" dirty="0">
                <a:latin typeface="Corbel" pitchFamily="34" charset="0"/>
                <a:ea typeface="+mn-ea"/>
                <a:cs typeface="+mn-cs"/>
              </a:rPr>
              <a:t>means the number of days the employee would normally work within four months.  </a:t>
            </a:r>
            <a:endParaRPr lang="en-US" sz="2400" dirty="0" smtClean="0">
              <a:latin typeface="Corbel" pitchFamily="34" charset="0"/>
              <a:ea typeface="+mn-ea"/>
              <a:cs typeface="+mn-cs"/>
            </a:endParaRPr>
          </a:p>
          <a:p>
            <a:pPr eaLnBrk="1" hangingPunct="1">
              <a:lnSpc>
                <a:spcPct val="80000"/>
              </a:lnSpc>
              <a:buFont typeface="Wingdings" panose="05000000000000000000" pitchFamily="2" charset="2"/>
              <a:buChar char="v"/>
            </a:pPr>
            <a:endParaRPr lang="en-US" sz="2400" dirty="0" smtClean="0">
              <a:latin typeface="Corbel" pitchFamily="34" charset="0"/>
              <a:ea typeface="+mn-ea"/>
              <a:cs typeface="+mn-cs"/>
            </a:endParaRPr>
          </a:p>
          <a:p>
            <a:pPr eaLnBrk="1" hangingPunct="1">
              <a:lnSpc>
                <a:spcPct val="80000"/>
              </a:lnSpc>
              <a:buFont typeface="Wingdings" panose="05000000000000000000" pitchFamily="2" charset="2"/>
              <a:buChar char="v"/>
            </a:pPr>
            <a:r>
              <a:rPr lang="en-US" sz="2400" dirty="0">
                <a:latin typeface="Corbel" pitchFamily="34" charset="0"/>
              </a:rPr>
              <a:t>If an employer has a more generous leave policy for other temporary disabilities than is required under FEHA (i.e. more than 4 months), the employer must provide such leave to employees temporarily disabled by pregnancy.  </a:t>
            </a:r>
            <a:endParaRPr lang="en-US" sz="2400" dirty="0">
              <a:latin typeface="Corbel" pitchFamily="34" charset="0"/>
              <a:ea typeface="+mn-ea"/>
              <a:cs typeface="+mn-cs"/>
            </a:endParaRPr>
          </a:p>
          <a:p>
            <a:pPr eaLnBrk="1" hangingPunct="1">
              <a:buFont typeface="Wingdings" pitchFamily="2" charset="2"/>
              <a:buChar char="§"/>
            </a:pPr>
            <a:endParaRPr lang="en-US" sz="2400" b="1" dirty="0" smtClean="0"/>
          </a:p>
        </p:txBody>
      </p:sp>
      <p:pic>
        <p:nvPicPr>
          <p:cNvPr id="6" name="Picture 5" descr="DFEH Legal Update Webinar Grey.jpg"/>
          <p:cNvPicPr>
            <a:picLocks noChangeAspect="1"/>
          </p:cNvPicPr>
          <p:nvPr/>
        </p:nvPicPr>
        <p:blipFill>
          <a:blip r:embed="rId3" cstate="print"/>
          <a:stretch>
            <a:fillRect/>
          </a:stretch>
        </p:blipFill>
        <p:spPr>
          <a:xfrm>
            <a:off x="6781800" y="5791200"/>
            <a:ext cx="1933936" cy="838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8DFB01-AA51-4379-B030-D81F0B1ED2CB}" type="slidenum">
              <a:rPr lang="en-US" smtClean="0">
                <a:solidFill>
                  <a:schemeClr val="bg1"/>
                </a:solidFill>
              </a:rPr>
              <a:pPr/>
              <a:t>12</a:t>
            </a:fld>
            <a:endParaRPr lang="en-US" smtClean="0">
              <a:solidFill>
                <a:schemeClr val="bg1"/>
              </a:solidFill>
            </a:endParaRPr>
          </a:p>
        </p:txBody>
      </p:sp>
      <p:sp>
        <p:nvSpPr>
          <p:cNvPr id="12292" name="AutoShape 2"/>
          <p:cNvSpPr>
            <a:spLocks noGrp="1" noChangeArrowheads="1"/>
          </p:cNvSpPr>
          <p:nvPr>
            <p:ph type="title"/>
          </p:nvPr>
        </p:nvSpPr>
        <p:spPr/>
        <p:txBody>
          <a:bodyPr/>
          <a:lstStyle/>
          <a:p>
            <a:pPr eaLnBrk="1" hangingPunct="1"/>
            <a:r>
              <a:rPr lang="en-US" sz="3200" dirty="0" smtClean="0"/>
              <a:t>PDL: Length of Leave </a:t>
            </a:r>
          </a:p>
        </p:txBody>
      </p:sp>
      <p:sp>
        <p:nvSpPr>
          <p:cNvPr id="2" name="Content Placeholder 1"/>
          <p:cNvSpPr>
            <a:spLocks noGrp="1"/>
          </p:cNvSpPr>
          <p:nvPr>
            <p:ph sz="half" idx="1"/>
          </p:nvPr>
        </p:nvSpPr>
        <p:spPr>
          <a:xfrm>
            <a:off x="914400" y="2362200"/>
            <a:ext cx="7391400" cy="3724275"/>
          </a:xfrm>
        </p:spPr>
        <p:txBody>
          <a:bodyPr/>
          <a:lstStyle/>
          <a:p>
            <a:pPr marL="0" indent="0" eaLnBrk="1" hangingPunct="1">
              <a:lnSpc>
                <a:spcPct val="90000"/>
              </a:lnSpc>
              <a:buNone/>
            </a:pPr>
            <a:endParaRPr lang="en-US" sz="2400" dirty="0">
              <a:latin typeface="Corbel" pitchFamily="34" charset="0"/>
            </a:endParaRPr>
          </a:p>
          <a:p>
            <a:pPr eaLnBrk="1" hangingPunct="1">
              <a:lnSpc>
                <a:spcPct val="90000"/>
              </a:lnSpc>
              <a:buFont typeface="Wingdings" panose="05000000000000000000" pitchFamily="2" charset="2"/>
              <a:buChar char="v"/>
            </a:pPr>
            <a:r>
              <a:rPr lang="en-US" sz="2400" dirty="0" smtClean="0">
                <a:latin typeface="Corbel" pitchFamily="34" charset="0"/>
              </a:rPr>
              <a:t>PDL </a:t>
            </a:r>
            <a:r>
              <a:rPr lang="en-US" sz="2400" dirty="0">
                <a:latin typeface="Corbel" pitchFamily="34" charset="0"/>
              </a:rPr>
              <a:t>does not need to be taken in one continuous period of time. </a:t>
            </a:r>
            <a:r>
              <a:rPr lang="en-US" sz="2400" dirty="0" smtClean="0">
                <a:latin typeface="Corbel" pitchFamily="34" charset="0"/>
              </a:rPr>
              <a:t> PDL </a:t>
            </a:r>
            <a:r>
              <a:rPr lang="en-US" sz="2400" dirty="0">
                <a:latin typeface="Corbel" pitchFamily="34" charset="0"/>
              </a:rPr>
              <a:t>may be taken intermittently on an as-needed </a:t>
            </a:r>
            <a:r>
              <a:rPr lang="en-US" sz="2400" dirty="0" smtClean="0">
                <a:latin typeface="Corbel" pitchFamily="34" charset="0"/>
              </a:rPr>
              <a:t>basis or on a reduced work schedule.   </a:t>
            </a:r>
            <a:endParaRPr lang="en-US" sz="2400" dirty="0">
              <a:latin typeface="Corbel" pitchFamily="34" charset="0"/>
            </a:endParaRPr>
          </a:p>
          <a:p>
            <a:pPr eaLnBrk="1" hangingPunct="1">
              <a:lnSpc>
                <a:spcPct val="90000"/>
              </a:lnSpc>
            </a:pPr>
            <a:endParaRPr lang="en-US" sz="2400" dirty="0" smtClean="0">
              <a:latin typeface="Corbel" pitchFamily="34" charset="0"/>
            </a:endParaRPr>
          </a:p>
          <a:p>
            <a:pPr eaLnBrk="1" hangingPunct="1">
              <a:lnSpc>
                <a:spcPct val="90000"/>
              </a:lnSpc>
              <a:buFont typeface="Wingdings" panose="05000000000000000000" pitchFamily="2" charset="2"/>
              <a:buChar char="v"/>
            </a:pPr>
            <a:r>
              <a:rPr lang="en-US" sz="2400" dirty="0" smtClean="0">
                <a:latin typeface="Corbel" pitchFamily="34" charset="0"/>
              </a:rPr>
              <a:t>All </a:t>
            </a:r>
            <a:r>
              <a:rPr lang="en-US" sz="2400" dirty="0">
                <a:latin typeface="Corbel" pitchFamily="34" charset="0"/>
              </a:rPr>
              <a:t>leave taken in connection with a specific pregnancy counts toward computing the four month period.</a:t>
            </a:r>
          </a:p>
          <a:p>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9E678D7-6A69-4E8E-B4CA-A7135283E620}" type="slidenum">
              <a:rPr lang="en-US" smtClean="0">
                <a:solidFill>
                  <a:schemeClr val="bg1"/>
                </a:solidFill>
              </a:rPr>
              <a:pPr/>
              <a:t>13</a:t>
            </a:fld>
            <a:endParaRPr lang="en-US" smtClean="0">
              <a:solidFill>
                <a:schemeClr val="bg1"/>
              </a:solidFill>
            </a:endParaRPr>
          </a:p>
        </p:txBody>
      </p:sp>
      <p:sp>
        <p:nvSpPr>
          <p:cNvPr id="13316" name="AutoShape 2"/>
          <p:cNvSpPr>
            <a:spLocks noGrp="1" noChangeArrowheads="1"/>
          </p:cNvSpPr>
          <p:nvPr>
            <p:ph type="title"/>
          </p:nvPr>
        </p:nvSpPr>
        <p:spPr/>
        <p:txBody>
          <a:bodyPr/>
          <a:lstStyle/>
          <a:p>
            <a:pPr eaLnBrk="1" hangingPunct="1"/>
            <a:r>
              <a:rPr lang="en-US" sz="3200" dirty="0" smtClean="0"/>
              <a:t>PDL: Length of Leave </a:t>
            </a:r>
          </a:p>
        </p:txBody>
      </p:sp>
      <p:sp>
        <p:nvSpPr>
          <p:cNvPr id="13317" name="Rectangle 3"/>
          <p:cNvSpPr>
            <a:spLocks noGrp="1" noChangeArrowheads="1"/>
          </p:cNvSpPr>
          <p:nvPr>
            <p:ph type="body" sz="half" idx="1"/>
          </p:nvPr>
        </p:nvSpPr>
        <p:spPr>
          <a:xfrm>
            <a:off x="838200" y="2362200"/>
            <a:ext cx="7315200" cy="3724275"/>
          </a:xfrm>
        </p:spPr>
        <p:txBody>
          <a:bodyPr/>
          <a:lstStyle/>
          <a:p>
            <a:pPr marL="0" indent="0" eaLnBrk="1" hangingPunct="1">
              <a:lnSpc>
                <a:spcPct val="95000"/>
              </a:lnSpc>
              <a:buNone/>
            </a:pPr>
            <a:endParaRPr lang="en-US" sz="2400" dirty="0" smtClean="0">
              <a:latin typeface="Corbel" pitchFamily="34" charset="0"/>
            </a:endParaRPr>
          </a:p>
          <a:p>
            <a:pPr eaLnBrk="1" hangingPunct="1">
              <a:lnSpc>
                <a:spcPct val="95000"/>
              </a:lnSpc>
              <a:buFont typeface="Wingdings" panose="05000000000000000000" pitchFamily="2" charset="2"/>
              <a:buChar char="v"/>
            </a:pPr>
            <a:r>
              <a:rPr lang="en-US" sz="2400" dirty="0" smtClean="0">
                <a:latin typeface="Corbel" pitchFamily="34" charset="0"/>
              </a:rPr>
              <a:t>Length </a:t>
            </a:r>
            <a:r>
              <a:rPr lang="en-US" sz="2400" dirty="0">
                <a:latin typeface="Corbel" pitchFamily="34" charset="0"/>
              </a:rPr>
              <a:t>of PDL may be modified as a woman’s changing medical condition dictates</a:t>
            </a:r>
            <a:r>
              <a:rPr lang="en-US" sz="2400" dirty="0" smtClean="0">
                <a:latin typeface="Corbel" pitchFamily="34" charset="0"/>
              </a:rPr>
              <a:t>.</a:t>
            </a:r>
          </a:p>
          <a:p>
            <a:pPr marL="0" indent="0" eaLnBrk="1" hangingPunct="1">
              <a:lnSpc>
                <a:spcPct val="95000"/>
              </a:lnSpc>
              <a:buNone/>
            </a:pPr>
            <a:endParaRPr lang="en-US" sz="2400" dirty="0">
              <a:latin typeface="Corbel" pitchFamily="34" charset="0"/>
            </a:endParaRPr>
          </a:p>
          <a:p>
            <a:pPr eaLnBrk="1" hangingPunct="1">
              <a:lnSpc>
                <a:spcPct val="95000"/>
              </a:lnSpc>
              <a:buFont typeface="Wingdings" panose="05000000000000000000" pitchFamily="2" charset="2"/>
              <a:buChar char="v"/>
            </a:pPr>
            <a:r>
              <a:rPr lang="en-US" sz="2400" dirty="0">
                <a:latin typeface="Corbel" pitchFamily="34" charset="0"/>
              </a:rPr>
              <a:t>If a woman desires to return </a:t>
            </a:r>
            <a:r>
              <a:rPr lang="en-US" sz="2400" dirty="0">
                <a:latin typeface="Corbel" pitchFamily="34" charset="0"/>
                <a:ea typeface="+mn-ea"/>
                <a:cs typeface="+mn-cs"/>
              </a:rPr>
              <a:t>earlier than agreed, an employer must reinstate her within two business days of her </a:t>
            </a:r>
            <a:r>
              <a:rPr lang="en-US" sz="2400" dirty="0" smtClean="0">
                <a:latin typeface="Corbel" pitchFamily="34" charset="0"/>
                <a:ea typeface="+mn-ea"/>
                <a:cs typeface="+mn-cs"/>
              </a:rPr>
              <a:t>notice to the same position.</a:t>
            </a:r>
            <a:endParaRPr lang="en-US" sz="2400" dirty="0">
              <a:latin typeface="Corbel" pitchFamily="34" charset="0"/>
              <a:ea typeface="+mn-ea"/>
              <a:cs typeface="+mn-cs"/>
            </a:endParaRPr>
          </a:p>
          <a:p>
            <a:pPr eaLnBrk="1" hangingPunct="1">
              <a:buFont typeface="Wingdings" pitchFamily="2" charset="2"/>
              <a:buNone/>
            </a:pPr>
            <a:endParaRPr lang="en-US" sz="2400"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Hypothetical #1</a:t>
            </a:r>
            <a:endParaRPr lang="en-US" sz="3200" dirty="0"/>
          </a:p>
        </p:txBody>
      </p:sp>
      <p:sp>
        <p:nvSpPr>
          <p:cNvPr id="3" name="Text Placeholder 2"/>
          <p:cNvSpPr>
            <a:spLocks noGrp="1"/>
          </p:cNvSpPr>
          <p:nvPr>
            <p:ph type="body" sz="half" idx="1"/>
          </p:nvPr>
        </p:nvSpPr>
        <p:spPr>
          <a:xfrm>
            <a:off x="838200" y="2362200"/>
            <a:ext cx="7620000" cy="3724275"/>
          </a:xfrm>
        </p:spPr>
        <p:txBody>
          <a:bodyPr/>
          <a:lstStyle/>
          <a:p>
            <a:pPr marL="0" indent="0">
              <a:buNone/>
            </a:pPr>
            <a:endParaRPr lang="en-US" sz="2400" dirty="0" smtClean="0"/>
          </a:p>
          <a:p>
            <a:pPr marL="0" indent="0">
              <a:buNone/>
            </a:pPr>
            <a:r>
              <a:rPr lang="en-US" sz="2400" dirty="0" smtClean="0"/>
              <a:t>A full-time pregnant employee, Betty, missed 2 hours of work in the morning because of severe morning sickness.  Betty reports to work and works the remaining 6 hours of her regularly assigned shift.  How many hours can the employer charge against Betty’s pregnancy disability leave entitlement?  </a:t>
            </a:r>
          </a:p>
          <a:p>
            <a:pPr marL="0" indent="0">
              <a:buNone/>
            </a:pP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E64F1484-9B6B-42A6-A1CE-5F8A3647C0F6}" type="slidenum">
              <a:rPr lang="en-US" smtClean="0"/>
              <a:pPr>
                <a:defRPr/>
              </a:pPr>
              <a:t>14</a:t>
            </a:fld>
            <a:endParaRPr lang="en-US" dirty="0"/>
          </a:p>
        </p:txBody>
      </p:sp>
      <p:pic>
        <p:nvPicPr>
          <p:cNvPr id="6" name="Picture 5" descr="DFEH Legal Update Webinar Grey.jpg"/>
          <p:cNvPicPr>
            <a:picLocks noChangeAspect="1"/>
          </p:cNvPicPr>
          <p:nvPr/>
        </p:nvPicPr>
        <p:blipFill>
          <a:blip r:embed="rId2"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1711979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Hypothetical #1 </a:t>
            </a:r>
            <a:endParaRPr lang="en-US" sz="3200" dirty="0"/>
          </a:p>
        </p:txBody>
      </p:sp>
      <p:sp>
        <p:nvSpPr>
          <p:cNvPr id="3" name="Text Placeholder 2"/>
          <p:cNvSpPr>
            <a:spLocks noGrp="1"/>
          </p:cNvSpPr>
          <p:nvPr>
            <p:ph type="body" sz="half" idx="1"/>
          </p:nvPr>
        </p:nvSpPr>
        <p:spPr>
          <a:xfrm>
            <a:off x="838200" y="2362200"/>
            <a:ext cx="7162800" cy="3724275"/>
          </a:xfrm>
        </p:spPr>
        <p:txBody>
          <a:bodyPr/>
          <a:lstStyle/>
          <a:p>
            <a:pPr marL="0" indent="0">
              <a:buNone/>
            </a:pPr>
            <a:r>
              <a:rPr lang="en-US" sz="2400" dirty="0" smtClean="0"/>
              <a:t>A)  8 hours </a:t>
            </a:r>
          </a:p>
          <a:p>
            <a:pPr marL="0" indent="0">
              <a:buNone/>
            </a:pPr>
            <a:endParaRPr lang="en-US" sz="2400" dirty="0"/>
          </a:p>
          <a:p>
            <a:pPr marL="0" indent="0">
              <a:buNone/>
            </a:pPr>
            <a:r>
              <a:rPr lang="en-US" sz="2400" dirty="0" smtClean="0"/>
              <a:t>B)  2 hours </a:t>
            </a:r>
          </a:p>
          <a:p>
            <a:pPr marL="0" indent="0">
              <a:buNone/>
            </a:pPr>
            <a:endParaRPr lang="en-US" sz="2400" dirty="0"/>
          </a:p>
          <a:p>
            <a:pPr marL="0" indent="0">
              <a:buNone/>
            </a:pPr>
            <a:r>
              <a:rPr lang="en-US" sz="2400" dirty="0" smtClean="0"/>
              <a:t>C)  6 hours </a:t>
            </a:r>
          </a:p>
          <a:p>
            <a:pPr marL="0" indent="0">
              <a:buNone/>
            </a:pPr>
            <a:endParaRPr lang="en-US" sz="2400" dirty="0"/>
          </a:p>
          <a:p>
            <a:pPr marL="0" indent="0">
              <a:buNone/>
            </a:pPr>
            <a:r>
              <a:rPr lang="en-US" sz="2400" dirty="0" smtClean="0"/>
              <a:t>D)  0 hours </a:t>
            </a:r>
            <a:endParaRPr lang="en-US" sz="2400" dirty="0"/>
          </a:p>
        </p:txBody>
      </p:sp>
      <p:sp>
        <p:nvSpPr>
          <p:cNvPr id="5" name="Slide Number Placeholder 4"/>
          <p:cNvSpPr>
            <a:spLocks noGrp="1"/>
          </p:cNvSpPr>
          <p:nvPr>
            <p:ph type="sldNum" sz="quarter" idx="12"/>
          </p:nvPr>
        </p:nvSpPr>
        <p:spPr/>
        <p:txBody>
          <a:bodyPr/>
          <a:lstStyle/>
          <a:p>
            <a:pPr>
              <a:defRPr/>
            </a:pPr>
            <a:fld id="{E64F1484-9B6B-42A6-A1CE-5F8A3647C0F6}" type="slidenum">
              <a:rPr lang="en-US" smtClean="0"/>
              <a:pPr>
                <a:defRPr/>
              </a:pPr>
              <a:t>15</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24764546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CC75F5B-0F9F-4A67-BB6E-A857823AD3C2}" type="slidenum">
              <a:rPr lang="en-US" smtClean="0">
                <a:solidFill>
                  <a:schemeClr val="bg1"/>
                </a:solidFill>
              </a:rPr>
              <a:pPr/>
              <a:t>16</a:t>
            </a:fld>
            <a:endParaRPr lang="en-US" smtClean="0">
              <a:solidFill>
                <a:schemeClr val="bg1"/>
              </a:solidFill>
            </a:endParaRPr>
          </a:p>
        </p:txBody>
      </p:sp>
      <p:sp>
        <p:nvSpPr>
          <p:cNvPr id="14340" name="AutoShape 2"/>
          <p:cNvSpPr>
            <a:spLocks noGrp="1" noChangeArrowheads="1"/>
          </p:cNvSpPr>
          <p:nvPr>
            <p:ph type="title"/>
          </p:nvPr>
        </p:nvSpPr>
        <p:spPr/>
        <p:txBody>
          <a:bodyPr/>
          <a:lstStyle/>
          <a:p>
            <a:pPr eaLnBrk="1" hangingPunct="1"/>
            <a:r>
              <a:rPr lang="en-US" sz="3200" dirty="0" smtClean="0"/>
              <a:t>PDL: Notice to Employer</a:t>
            </a:r>
          </a:p>
        </p:txBody>
      </p:sp>
      <p:sp>
        <p:nvSpPr>
          <p:cNvPr id="14341" name="Rectangle 3"/>
          <p:cNvSpPr>
            <a:spLocks noGrp="1" noChangeArrowheads="1"/>
          </p:cNvSpPr>
          <p:nvPr>
            <p:ph type="body" sz="half" idx="1"/>
          </p:nvPr>
        </p:nvSpPr>
        <p:spPr>
          <a:xfrm>
            <a:off x="838200" y="2362200"/>
            <a:ext cx="7391400" cy="3724275"/>
          </a:xfrm>
        </p:spPr>
        <p:txBody>
          <a:bodyPr/>
          <a:lstStyle/>
          <a:p>
            <a:pPr marL="0" indent="0" eaLnBrk="1" hangingPunct="1">
              <a:lnSpc>
                <a:spcPct val="90000"/>
              </a:lnSpc>
              <a:spcAft>
                <a:spcPct val="25000"/>
              </a:spcAft>
              <a:buNone/>
            </a:pPr>
            <a:r>
              <a:rPr lang="en-US" sz="2400" dirty="0" smtClean="0">
                <a:latin typeface="Corbel" pitchFamily="34" charset="0"/>
              </a:rPr>
              <a:t>If </a:t>
            </a:r>
            <a:r>
              <a:rPr lang="en-US" sz="2400" dirty="0">
                <a:latin typeface="Corbel" pitchFamily="34" charset="0"/>
              </a:rPr>
              <a:t>possible, an employee must provide her employer with at least 30 days advance notice of the date for which the pregnancy disability leave is sought and the estimated duration of the leave. </a:t>
            </a:r>
            <a:r>
              <a:rPr lang="en-US" sz="2400" dirty="0" smtClean="0">
                <a:latin typeface="Corbel" pitchFamily="34" charset="0"/>
              </a:rPr>
              <a:t>Notice </a:t>
            </a:r>
            <a:r>
              <a:rPr lang="en-US" sz="2400" dirty="0">
                <a:latin typeface="Corbel" pitchFamily="34" charset="0"/>
              </a:rPr>
              <a:t>should be given for planned medical appointments and of the expected date of birth</a:t>
            </a:r>
            <a:r>
              <a:rPr lang="en-US" sz="2400" dirty="0" smtClean="0">
                <a:latin typeface="Corbel" pitchFamily="34" charset="0"/>
              </a:rPr>
              <a:t>.</a:t>
            </a:r>
          </a:p>
          <a:p>
            <a:pPr marL="0" indent="0" eaLnBrk="1" hangingPunct="1">
              <a:lnSpc>
                <a:spcPct val="90000"/>
              </a:lnSpc>
              <a:spcAft>
                <a:spcPct val="25000"/>
              </a:spcAft>
              <a:buNone/>
            </a:pPr>
            <a:r>
              <a:rPr lang="en-US" sz="2400" dirty="0" smtClean="0">
                <a:latin typeface="Corbel" pitchFamily="34" charset="0"/>
              </a:rPr>
              <a:t>Verbal </a:t>
            </a:r>
            <a:r>
              <a:rPr lang="en-US" sz="2400" dirty="0">
                <a:latin typeface="Corbel" pitchFamily="34" charset="0"/>
              </a:rPr>
              <a:t>notice may be sufficient if it makes the employer aware that the employee needs PDL, and of the anticipated timing and duration of the PDL.  </a:t>
            </a:r>
            <a:endParaRPr lang="en-US" sz="2400" dirty="0" smtClean="0"/>
          </a:p>
        </p:txBody>
      </p:sp>
      <p:sp>
        <p:nvSpPr>
          <p:cNvPr id="14342" name="Rectangle 7"/>
          <p:cNvSpPr>
            <a:spLocks noGrp="1" noChangeArrowheads="1"/>
          </p:cNvSpPr>
          <p:nvPr>
            <p:ph type="body" sz="half" idx="2"/>
          </p:nvPr>
        </p:nvSpPr>
        <p:spPr/>
        <p:txBody>
          <a:bodyPr/>
          <a:lstStyle/>
          <a:p>
            <a:pPr eaLnBrk="1" hangingPunct="1"/>
            <a:endParaRPr lang="en-US" sz="2000" dirty="0" smtClean="0"/>
          </a:p>
          <a:p>
            <a:pPr eaLnBrk="1" hangingPunct="1"/>
            <a:endParaRPr lang="en-US" sz="2000" dirty="0" smtClean="0"/>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7B901B4-9D43-43FF-9A9A-60BC5786E041}" type="slidenum">
              <a:rPr lang="en-US" smtClean="0">
                <a:solidFill>
                  <a:schemeClr val="bg1"/>
                </a:solidFill>
              </a:rPr>
              <a:pPr/>
              <a:t>17</a:t>
            </a:fld>
            <a:endParaRPr lang="en-US" smtClean="0">
              <a:solidFill>
                <a:schemeClr val="bg1"/>
              </a:solidFill>
            </a:endParaRPr>
          </a:p>
        </p:txBody>
      </p:sp>
      <p:sp>
        <p:nvSpPr>
          <p:cNvPr id="16388" name="AutoShape 5"/>
          <p:cNvSpPr>
            <a:spLocks noGrp="1" noChangeArrowheads="1"/>
          </p:cNvSpPr>
          <p:nvPr>
            <p:ph type="title"/>
          </p:nvPr>
        </p:nvSpPr>
        <p:spPr/>
        <p:txBody>
          <a:bodyPr/>
          <a:lstStyle/>
          <a:p>
            <a:pPr eaLnBrk="1" hangingPunct="1"/>
            <a:r>
              <a:rPr lang="en-US" sz="3200" dirty="0" smtClean="0"/>
              <a:t>PDL: Certification of Disability</a:t>
            </a:r>
          </a:p>
        </p:txBody>
      </p:sp>
      <p:sp>
        <p:nvSpPr>
          <p:cNvPr id="16389" name="Rectangle 7"/>
          <p:cNvSpPr>
            <a:spLocks noGrp="1" noChangeArrowheads="1"/>
          </p:cNvSpPr>
          <p:nvPr>
            <p:ph type="body" sz="half" idx="1"/>
          </p:nvPr>
        </p:nvSpPr>
        <p:spPr/>
        <p:txBody>
          <a:bodyPr/>
          <a:lstStyle/>
          <a:p>
            <a:pPr eaLnBrk="1" hangingPunct="1"/>
            <a:endParaRPr lang="en-US" sz="2400" smtClean="0"/>
          </a:p>
          <a:p>
            <a:pPr eaLnBrk="1" hangingPunct="1"/>
            <a:endParaRPr lang="en-US" sz="2400" smtClean="0"/>
          </a:p>
        </p:txBody>
      </p:sp>
      <p:sp>
        <p:nvSpPr>
          <p:cNvPr id="16390" name="Rectangle 9"/>
          <p:cNvSpPr>
            <a:spLocks noGrp="1" noChangeArrowheads="1"/>
          </p:cNvSpPr>
          <p:nvPr>
            <p:ph type="body" sz="half" idx="2"/>
          </p:nvPr>
        </p:nvSpPr>
        <p:spPr>
          <a:xfrm>
            <a:off x="990600" y="2438400"/>
            <a:ext cx="7391400" cy="3724275"/>
          </a:xfrm>
        </p:spPr>
        <p:txBody>
          <a:bodyPr/>
          <a:lstStyle/>
          <a:p>
            <a:pPr marL="0" indent="0">
              <a:lnSpc>
                <a:spcPct val="80000"/>
              </a:lnSpc>
              <a:spcAft>
                <a:spcPct val="30000"/>
              </a:spcAft>
              <a:buNone/>
            </a:pPr>
            <a:r>
              <a:rPr lang="en-US" sz="2200" dirty="0" smtClean="0">
                <a:latin typeface="Corbel" pitchFamily="34" charset="0"/>
              </a:rPr>
              <a:t>The </a:t>
            </a:r>
            <a:r>
              <a:rPr lang="en-US" sz="2200" dirty="0">
                <a:latin typeface="Corbel" pitchFamily="34" charset="0"/>
              </a:rPr>
              <a:t>employer may require the employee to obtain a certification from her health care provider of her pregnancy </a:t>
            </a:r>
            <a:r>
              <a:rPr lang="en-US" sz="2200" dirty="0" smtClean="0">
                <a:latin typeface="Corbel" pitchFamily="34" charset="0"/>
              </a:rPr>
              <a:t>disability leave. </a:t>
            </a:r>
          </a:p>
          <a:p>
            <a:pPr marL="0" indent="0">
              <a:lnSpc>
                <a:spcPct val="80000"/>
              </a:lnSpc>
              <a:spcAft>
                <a:spcPct val="30000"/>
              </a:spcAft>
              <a:buNone/>
            </a:pPr>
            <a:r>
              <a:rPr lang="en-US" sz="2200" dirty="0" smtClean="0">
                <a:latin typeface="Corbel" pitchFamily="34" charset="0"/>
              </a:rPr>
              <a:t>The </a:t>
            </a:r>
            <a:r>
              <a:rPr lang="en-US" sz="2200" dirty="0">
                <a:latin typeface="Corbel" pitchFamily="34" charset="0"/>
              </a:rPr>
              <a:t>employer may require the certification include</a:t>
            </a:r>
            <a:r>
              <a:rPr lang="en-US" sz="2200" dirty="0" smtClean="0">
                <a:latin typeface="Corbel" pitchFamily="34" charset="0"/>
              </a:rPr>
              <a:t>:   (1) date </a:t>
            </a:r>
            <a:r>
              <a:rPr lang="en-US" sz="2200" dirty="0">
                <a:latin typeface="Corbel" pitchFamily="34" charset="0"/>
              </a:rPr>
              <a:t>on which the employee become disabled due to pregnancy</a:t>
            </a:r>
            <a:r>
              <a:rPr lang="en-US" sz="2200" dirty="0" smtClean="0">
                <a:latin typeface="Corbel" pitchFamily="34" charset="0"/>
              </a:rPr>
              <a:t>;  (2) the </a:t>
            </a:r>
            <a:r>
              <a:rPr lang="en-US" sz="2200" dirty="0">
                <a:latin typeface="Corbel" pitchFamily="34" charset="0"/>
              </a:rPr>
              <a:t>probable duration of the period or periods of disability</a:t>
            </a:r>
            <a:r>
              <a:rPr lang="en-US" sz="2200" dirty="0" smtClean="0">
                <a:latin typeface="Corbel" pitchFamily="34" charset="0"/>
              </a:rPr>
              <a:t>; </a:t>
            </a:r>
            <a:r>
              <a:rPr lang="en-US" sz="2200" dirty="0">
                <a:latin typeface="Corbel" pitchFamily="34" charset="0"/>
              </a:rPr>
              <a:t>and</a:t>
            </a:r>
            <a:r>
              <a:rPr lang="en-US" sz="2200" dirty="0" smtClean="0">
                <a:latin typeface="Corbel" pitchFamily="34" charset="0"/>
              </a:rPr>
              <a:t>, (3) a </a:t>
            </a:r>
            <a:r>
              <a:rPr lang="en-US" sz="2200" dirty="0">
                <a:latin typeface="Corbel" pitchFamily="34" charset="0"/>
              </a:rPr>
              <a:t>statement that, due to the disability, the employee is unable to work at all or is unable to perform any one or more of the essential functions of her position without undue risk to herself, the successful completion of her pregnancy, or to other persons.</a:t>
            </a:r>
            <a:endParaRPr lang="en-US" sz="2200" dirty="0" smtClean="0">
              <a:cs typeface="Arial" charset="0"/>
            </a:endParaRPr>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B2F0EB-344C-42EE-8EC4-D5BC78F37781}" type="slidenum">
              <a:rPr lang="en-US" smtClean="0">
                <a:solidFill>
                  <a:schemeClr val="bg1"/>
                </a:solidFill>
              </a:rPr>
              <a:pPr/>
              <a:t>18</a:t>
            </a:fld>
            <a:endParaRPr lang="en-US" smtClean="0">
              <a:solidFill>
                <a:schemeClr val="bg1"/>
              </a:solidFill>
            </a:endParaRPr>
          </a:p>
        </p:txBody>
      </p:sp>
      <p:sp>
        <p:nvSpPr>
          <p:cNvPr id="17412" name="AutoShape 5"/>
          <p:cNvSpPr>
            <a:spLocks noGrp="1" noChangeArrowheads="1"/>
          </p:cNvSpPr>
          <p:nvPr>
            <p:ph type="title"/>
          </p:nvPr>
        </p:nvSpPr>
        <p:spPr/>
        <p:txBody>
          <a:bodyPr/>
          <a:lstStyle/>
          <a:p>
            <a:pPr eaLnBrk="1" hangingPunct="1"/>
            <a:r>
              <a:rPr lang="en-US" sz="3200" dirty="0" smtClean="0"/>
              <a:t>PDL: Pay/Benefits </a:t>
            </a:r>
          </a:p>
        </p:txBody>
      </p:sp>
      <p:sp>
        <p:nvSpPr>
          <p:cNvPr id="17413" name="Rectangle 7"/>
          <p:cNvSpPr>
            <a:spLocks noGrp="1" noChangeArrowheads="1"/>
          </p:cNvSpPr>
          <p:nvPr>
            <p:ph type="body" idx="1"/>
          </p:nvPr>
        </p:nvSpPr>
        <p:spPr/>
        <p:txBody>
          <a:bodyPr/>
          <a:lstStyle/>
          <a:p>
            <a:pPr eaLnBrk="1" hangingPunct="1">
              <a:lnSpc>
                <a:spcPct val="80000"/>
              </a:lnSpc>
              <a:buFont typeface="Wingdings" pitchFamily="2" charset="2"/>
              <a:buChar char="v"/>
            </a:pPr>
            <a:r>
              <a:rPr lang="en-US" sz="2200" dirty="0" smtClean="0">
                <a:latin typeface="Corbel" pitchFamily="34" charset="0"/>
              </a:rPr>
              <a:t>PDL </a:t>
            </a:r>
            <a:r>
              <a:rPr lang="en-US" sz="2200" dirty="0">
                <a:latin typeface="Corbel" pitchFamily="34" charset="0"/>
              </a:rPr>
              <a:t>is unpaid time off</a:t>
            </a:r>
            <a:r>
              <a:rPr lang="en-US" sz="2200" dirty="0" smtClean="0">
                <a:latin typeface="Corbel" pitchFamily="34" charset="0"/>
              </a:rPr>
              <a:t>.</a:t>
            </a:r>
            <a:endParaRPr lang="en-US" sz="2200" dirty="0">
              <a:latin typeface="Corbel" pitchFamily="34" charset="0"/>
            </a:endParaRPr>
          </a:p>
          <a:p>
            <a:pPr eaLnBrk="1" hangingPunct="1">
              <a:lnSpc>
                <a:spcPct val="80000"/>
              </a:lnSpc>
              <a:buFont typeface="Wingdings" pitchFamily="2" charset="2"/>
              <a:buChar char="v"/>
            </a:pPr>
            <a:r>
              <a:rPr lang="en-US" sz="2200" dirty="0">
                <a:latin typeface="Corbel" pitchFamily="34" charset="0"/>
              </a:rPr>
              <a:t>Employer </a:t>
            </a:r>
            <a:r>
              <a:rPr lang="en-US" sz="2200" u="sng" dirty="0">
                <a:latin typeface="Corbel" pitchFamily="34" charset="0"/>
              </a:rPr>
              <a:t>may not </a:t>
            </a:r>
            <a:r>
              <a:rPr lang="en-US" sz="2200" dirty="0">
                <a:latin typeface="Corbel" pitchFamily="34" charset="0"/>
              </a:rPr>
              <a:t>require employee to use </a:t>
            </a:r>
            <a:r>
              <a:rPr lang="en-US" sz="2200" u="sng" dirty="0">
                <a:latin typeface="Corbel" pitchFamily="34" charset="0"/>
              </a:rPr>
              <a:t>vacation time</a:t>
            </a:r>
            <a:r>
              <a:rPr lang="en-US" sz="2200" dirty="0">
                <a:latin typeface="Corbel" pitchFamily="34" charset="0"/>
              </a:rPr>
              <a:t>, but may require employee to use accrued sick leave</a:t>
            </a:r>
            <a:r>
              <a:rPr lang="en-US" sz="2200" dirty="0" smtClean="0">
                <a:latin typeface="Corbel" pitchFamily="34" charset="0"/>
              </a:rPr>
              <a:t>.</a:t>
            </a:r>
            <a:endParaRPr lang="en-US" sz="2200" dirty="0">
              <a:latin typeface="Corbel" pitchFamily="34" charset="0"/>
            </a:endParaRPr>
          </a:p>
          <a:p>
            <a:pPr eaLnBrk="1" hangingPunct="1">
              <a:lnSpc>
                <a:spcPct val="80000"/>
              </a:lnSpc>
              <a:buFont typeface="Wingdings" pitchFamily="2" charset="2"/>
              <a:buChar char="v"/>
            </a:pPr>
            <a:r>
              <a:rPr lang="en-US" sz="2200" dirty="0">
                <a:latin typeface="Corbel" pitchFamily="34" charset="0"/>
              </a:rPr>
              <a:t>Employee may chose to use accrued vacation, sick leave, or any other accrued time off</a:t>
            </a:r>
            <a:r>
              <a:rPr lang="en-US" sz="2200" dirty="0" smtClean="0">
                <a:latin typeface="Corbel" pitchFamily="34" charset="0"/>
              </a:rPr>
              <a:t>.</a:t>
            </a:r>
            <a:endParaRPr lang="en-US" sz="2200" dirty="0">
              <a:latin typeface="Corbel" pitchFamily="34" charset="0"/>
            </a:endParaRPr>
          </a:p>
          <a:p>
            <a:pPr eaLnBrk="1" hangingPunct="1">
              <a:lnSpc>
                <a:spcPct val="80000"/>
              </a:lnSpc>
              <a:buFont typeface="Wingdings" pitchFamily="2" charset="2"/>
              <a:buChar char="v"/>
            </a:pPr>
            <a:r>
              <a:rPr lang="en-US" sz="2400" dirty="0">
                <a:latin typeface="Corbel" pitchFamily="34" charset="0"/>
              </a:rPr>
              <a:t>Generally, an employer must provide the same benefits, pay, medical insurance to employees on PDL as is provided to all other employees who take temporary disability leave.   </a:t>
            </a:r>
            <a:endParaRPr lang="en-US" sz="2200" dirty="0" smtClean="0">
              <a:latin typeface="Corbel" pitchFamily="34" charset="0"/>
            </a:endParaRPr>
          </a:p>
          <a:p>
            <a:pPr eaLnBrk="1" hangingPunct="1">
              <a:lnSpc>
                <a:spcPct val="80000"/>
              </a:lnSpc>
              <a:buFont typeface="Wingdings" pitchFamily="2" charset="2"/>
              <a:buChar char="v"/>
            </a:pPr>
            <a:r>
              <a:rPr lang="en-US" sz="2200" dirty="0" smtClean="0">
                <a:latin typeface="Corbel" pitchFamily="34" charset="0"/>
              </a:rPr>
              <a:t>Employer must maintain and pay for group health coverage for an employee who takes pregnancy disability leave for the duration of the leave, not to exceed four months.</a:t>
            </a:r>
            <a:endParaRPr lang="en-US" sz="2200" dirty="0">
              <a:latin typeface="Corbel" pitchFamily="34" charset="0"/>
            </a:endParaRPr>
          </a:p>
          <a:p>
            <a:pPr eaLnBrk="1" hangingPunct="1">
              <a:lnSpc>
                <a:spcPct val="80000"/>
              </a:lnSpc>
            </a:pPr>
            <a:endParaRPr lang="en-US" sz="900" dirty="0">
              <a:latin typeface="Corbel" pitchFamily="34" charset="0"/>
            </a:endParaRPr>
          </a:p>
          <a:p>
            <a:pPr eaLnBrk="1" hangingPunct="1"/>
            <a:endParaRPr lang="en-US"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A8FE03-BAF5-4374-ADC3-22C3B61F000C}" type="slidenum">
              <a:rPr lang="en-US" smtClean="0">
                <a:solidFill>
                  <a:schemeClr val="bg1"/>
                </a:solidFill>
              </a:rPr>
              <a:pPr/>
              <a:t>19</a:t>
            </a:fld>
            <a:endParaRPr lang="en-US" smtClean="0">
              <a:solidFill>
                <a:schemeClr val="bg1"/>
              </a:solidFill>
            </a:endParaRPr>
          </a:p>
        </p:txBody>
      </p:sp>
      <p:sp>
        <p:nvSpPr>
          <p:cNvPr id="19460" name="AutoShape 2"/>
          <p:cNvSpPr>
            <a:spLocks noGrp="1" noChangeArrowheads="1"/>
          </p:cNvSpPr>
          <p:nvPr>
            <p:ph type="title"/>
          </p:nvPr>
        </p:nvSpPr>
        <p:spPr/>
        <p:txBody>
          <a:bodyPr/>
          <a:lstStyle/>
          <a:p>
            <a:pPr eaLnBrk="1" hangingPunct="1"/>
            <a:r>
              <a:rPr lang="en-US" sz="3200" dirty="0" smtClean="0"/>
              <a:t>PDL: Return Rights </a:t>
            </a:r>
          </a:p>
        </p:txBody>
      </p:sp>
      <p:sp>
        <p:nvSpPr>
          <p:cNvPr id="19461" name="Rectangle 8"/>
          <p:cNvSpPr>
            <a:spLocks noGrp="1" noChangeArrowheads="1"/>
          </p:cNvSpPr>
          <p:nvPr>
            <p:ph type="body" idx="1"/>
          </p:nvPr>
        </p:nvSpPr>
        <p:spPr/>
        <p:txBody>
          <a:bodyPr/>
          <a:lstStyle/>
          <a:p>
            <a:pPr marL="0" indent="0" eaLnBrk="1" hangingPunct="1">
              <a:lnSpc>
                <a:spcPct val="90000"/>
              </a:lnSpc>
              <a:buNone/>
            </a:pPr>
            <a:r>
              <a:rPr lang="en-US" sz="2200" dirty="0" smtClean="0">
                <a:latin typeface="Corbel" pitchFamily="34" charset="0"/>
              </a:rPr>
              <a:t>After </a:t>
            </a:r>
            <a:r>
              <a:rPr lang="en-US" sz="2200" dirty="0">
                <a:latin typeface="Corbel" pitchFamily="34" charset="0"/>
              </a:rPr>
              <a:t>a pregnancy disability leave or transfer, employees are guaranteed a return to the same position and can request the guarantee in writing</a:t>
            </a:r>
            <a:r>
              <a:rPr lang="en-US" sz="2200" dirty="0" smtClean="0">
                <a:latin typeface="Corbel" pitchFamily="34" charset="0"/>
              </a:rPr>
              <a:t>.</a:t>
            </a:r>
          </a:p>
          <a:p>
            <a:pPr marL="0" indent="0" eaLnBrk="1" hangingPunct="1">
              <a:lnSpc>
                <a:spcPct val="90000"/>
              </a:lnSpc>
              <a:buNone/>
            </a:pPr>
            <a:endParaRPr lang="en-US" sz="2200" dirty="0">
              <a:latin typeface="Corbel" pitchFamily="34" charset="0"/>
            </a:endParaRPr>
          </a:p>
          <a:p>
            <a:pPr marL="0" indent="0" eaLnBrk="1" hangingPunct="1">
              <a:lnSpc>
                <a:spcPct val="90000"/>
              </a:lnSpc>
              <a:buNone/>
            </a:pPr>
            <a:r>
              <a:rPr lang="en-US" sz="2200" dirty="0">
                <a:latin typeface="Corbel" pitchFamily="34" charset="0"/>
              </a:rPr>
              <a:t>If her same position is no longer available, such as in a layoff due to plant closure, the employer must offer a position that is comparable in terms of pay, location, job content, and promotional opportunities, unless the employer can prove that no comparable position exists.</a:t>
            </a:r>
            <a:endParaRPr lang="en-US" sz="2200" dirty="0"/>
          </a:p>
          <a:p>
            <a:pPr eaLnBrk="1" hangingPunct="1"/>
            <a:endParaRPr lang="en-US" dirty="0" smtClean="0"/>
          </a:p>
          <a:p>
            <a:pPr eaLnBrk="1" hangingPunct="1">
              <a:buFont typeface="Wingdings" pitchFamily="2" charset="2"/>
              <a:buChar char="§"/>
            </a:pPr>
            <a:endParaRPr lang="en-US" sz="2400"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A4ADC4-D599-4F7B-BF48-B7DCE40D6252}" type="slidenum">
              <a:rPr lang="en-US" smtClean="0">
                <a:solidFill>
                  <a:schemeClr val="bg1"/>
                </a:solidFill>
              </a:rPr>
              <a:pPr/>
              <a:t>2</a:t>
            </a:fld>
            <a:endParaRPr lang="en-US" smtClean="0">
              <a:solidFill>
                <a:schemeClr val="bg1"/>
              </a:solidFill>
            </a:endParaRPr>
          </a:p>
        </p:txBody>
      </p:sp>
      <p:sp>
        <p:nvSpPr>
          <p:cNvPr id="2052" name="AutoShape 7"/>
          <p:cNvSpPr>
            <a:spLocks noGrp="1" noChangeArrowheads="1"/>
          </p:cNvSpPr>
          <p:nvPr>
            <p:ph type="title"/>
          </p:nvPr>
        </p:nvSpPr>
        <p:spPr/>
        <p:txBody>
          <a:bodyPr/>
          <a:lstStyle/>
          <a:p>
            <a:pPr eaLnBrk="1" hangingPunct="1"/>
            <a:r>
              <a:rPr lang="en-US" sz="2800" dirty="0" smtClean="0"/>
              <a:t>The California Department of Fair Employment and Housing</a:t>
            </a:r>
          </a:p>
        </p:txBody>
      </p:sp>
      <p:sp>
        <p:nvSpPr>
          <p:cNvPr id="2053" name="Rectangle 8"/>
          <p:cNvSpPr>
            <a:spLocks noGrp="1" noChangeArrowheads="1"/>
          </p:cNvSpPr>
          <p:nvPr>
            <p:ph type="body" sz="half" idx="1"/>
          </p:nvPr>
        </p:nvSpPr>
        <p:spPr>
          <a:xfrm>
            <a:off x="838200" y="2362200"/>
            <a:ext cx="7696200" cy="3724275"/>
          </a:xfrm>
        </p:spPr>
        <p:txBody>
          <a:bodyPr/>
          <a:lstStyle/>
          <a:p>
            <a:pPr eaLnBrk="1" hangingPunct="1">
              <a:lnSpc>
                <a:spcPct val="90000"/>
              </a:lnSpc>
              <a:buFont typeface="Wingdings" pitchFamily="2" charset="2"/>
              <a:buChar char="v"/>
            </a:pPr>
            <a:endParaRPr lang="en-US" sz="2400" dirty="0" smtClean="0"/>
          </a:p>
          <a:p>
            <a:pPr eaLnBrk="1" hangingPunct="1">
              <a:lnSpc>
                <a:spcPct val="90000"/>
              </a:lnSpc>
              <a:buFont typeface="Wingdings" pitchFamily="2" charset="2"/>
              <a:buChar char="v"/>
            </a:pPr>
            <a:r>
              <a:rPr lang="en-US" sz="2400" dirty="0" smtClean="0"/>
              <a:t>Mission: to protect the people of California from employment, housing and public accommodations discrimination and hate violence. </a:t>
            </a:r>
          </a:p>
          <a:p>
            <a:pPr eaLnBrk="1" hangingPunct="1">
              <a:lnSpc>
                <a:spcPct val="90000"/>
              </a:lnSpc>
              <a:buFont typeface="Wingdings" pitchFamily="2" charset="2"/>
              <a:buChar char="v"/>
            </a:pPr>
            <a:endParaRPr lang="en-US" sz="2400" dirty="0" smtClean="0"/>
          </a:p>
          <a:p>
            <a:pPr eaLnBrk="1" hangingPunct="1">
              <a:lnSpc>
                <a:spcPct val="90000"/>
              </a:lnSpc>
              <a:buFont typeface="Wingdings" pitchFamily="2" charset="2"/>
              <a:buChar char="v"/>
            </a:pPr>
            <a:r>
              <a:rPr lang="en-US" sz="2400" dirty="0" smtClean="0"/>
              <a:t>The DFEH enforces the California Fair Employment and Housing Act (FEHA), Unruh Civil Rights Act, Disabled Persons Act, and Ralph Civil Rights Act.</a:t>
            </a:r>
          </a:p>
          <a:p>
            <a:pPr eaLnBrk="1" hangingPunct="1">
              <a:lnSpc>
                <a:spcPct val="90000"/>
              </a:lnSpc>
              <a:buFont typeface="Wingdings" pitchFamily="2" charset="2"/>
              <a:buNone/>
            </a:pPr>
            <a:endParaRPr lang="en-US" dirty="0" smtClean="0"/>
          </a:p>
        </p:txBody>
      </p:sp>
      <p:pic>
        <p:nvPicPr>
          <p:cNvPr id="6" name="Picture 5" descr="DFEH Legal Update Webinar Grey.jpg"/>
          <p:cNvPicPr>
            <a:picLocks noChangeAspect="1"/>
          </p:cNvPicPr>
          <p:nvPr/>
        </p:nvPicPr>
        <p:blipFill>
          <a:blip r:embed="rId3" cstate="print"/>
          <a:stretch>
            <a:fillRect/>
          </a:stretch>
        </p:blipFill>
        <p:spPr>
          <a:xfrm>
            <a:off x="6629400" y="5638800"/>
            <a:ext cx="1933936" cy="8382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Hypothetical #2</a:t>
            </a:r>
            <a:endParaRPr lang="en-US" sz="3200" dirty="0"/>
          </a:p>
        </p:txBody>
      </p:sp>
      <p:sp>
        <p:nvSpPr>
          <p:cNvPr id="3" name="Content Placeholder 2"/>
          <p:cNvSpPr>
            <a:spLocks noGrp="1"/>
          </p:cNvSpPr>
          <p:nvPr>
            <p:ph idx="1"/>
          </p:nvPr>
        </p:nvSpPr>
        <p:spPr/>
        <p:txBody>
          <a:bodyPr/>
          <a:lstStyle/>
          <a:p>
            <a:pPr marL="0" indent="0">
              <a:buNone/>
            </a:pPr>
            <a:r>
              <a:rPr lang="en-US" sz="2400" dirty="0" smtClean="0"/>
              <a:t>Employee Abby is returning back to work from PDL.  Can her employer Acme Widgets require Abby to undergo a physical to re-qualify her for her former position?  </a:t>
            </a:r>
          </a:p>
          <a:p>
            <a:pPr marL="0" indent="0">
              <a:buNone/>
            </a:pPr>
            <a:endParaRPr lang="en-US" sz="2400" dirty="0"/>
          </a:p>
          <a:p>
            <a:pPr marL="514350" indent="-514350">
              <a:buAutoNum type="alphaUcParenR"/>
            </a:pPr>
            <a:r>
              <a:rPr lang="en-US" sz="2400" dirty="0" smtClean="0"/>
              <a:t>Yes </a:t>
            </a:r>
          </a:p>
          <a:p>
            <a:pPr marL="514350" indent="-514350">
              <a:buAutoNum type="alphaUcParenR"/>
            </a:pPr>
            <a:r>
              <a:rPr lang="en-US" sz="2400" dirty="0" smtClean="0"/>
              <a:t>No </a:t>
            </a:r>
            <a:endParaRPr lang="en-US" sz="2400"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20</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970432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Hypothetical 2B</a:t>
            </a:r>
            <a:endParaRPr lang="en-US" sz="3200" dirty="0"/>
          </a:p>
        </p:txBody>
      </p:sp>
      <p:sp>
        <p:nvSpPr>
          <p:cNvPr id="3" name="Content Placeholder 2"/>
          <p:cNvSpPr>
            <a:spLocks noGrp="1"/>
          </p:cNvSpPr>
          <p:nvPr>
            <p:ph idx="1"/>
          </p:nvPr>
        </p:nvSpPr>
        <p:spPr/>
        <p:txBody>
          <a:bodyPr/>
          <a:lstStyle/>
          <a:p>
            <a:pPr marL="0" indent="0">
              <a:buNone/>
            </a:pPr>
            <a:r>
              <a:rPr lang="en-US" sz="2400" dirty="0" smtClean="0"/>
              <a:t>Can Acme Widgets put Abby back on probation for 6 months following her return to work from PDL?  </a:t>
            </a:r>
          </a:p>
          <a:p>
            <a:pPr marL="0" indent="0">
              <a:buNone/>
            </a:pPr>
            <a:endParaRPr lang="en-US" sz="2400" dirty="0"/>
          </a:p>
          <a:p>
            <a:pPr marL="514350" indent="-514350">
              <a:buAutoNum type="alphaUcParenR"/>
            </a:pPr>
            <a:r>
              <a:rPr lang="en-US" sz="2400" dirty="0" smtClean="0"/>
              <a:t>Yes</a:t>
            </a:r>
          </a:p>
          <a:p>
            <a:pPr marL="514350" indent="-514350">
              <a:buAutoNum type="alphaUcParenR"/>
            </a:pPr>
            <a:r>
              <a:rPr lang="en-US" sz="2400" dirty="0" smtClean="0"/>
              <a:t>No</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21</a:t>
            </a:fld>
            <a:endParaRPr lang="en-US" dirty="0"/>
          </a:p>
        </p:txBody>
      </p:sp>
      <p:pic>
        <p:nvPicPr>
          <p:cNvPr id="5" name="Picture 4"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1455217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PDL: Medical Release to RTW</a:t>
            </a:r>
            <a:endParaRPr lang="en-US" sz="3200"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r>
              <a:rPr lang="en-US" sz="2400" dirty="0" smtClean="0"/>
              <a:t>If the employer has uniformly required releases from all employees returning from non-pregnancy related disability leave, the employer can require the employee to obtain and submit a “return to work” release from her health care provider stating that she is able to resume her same duties.</a:t>
            </a:r>
            <a:endParaRPr lang="en-US" sz="2400"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22</a:t>
            </a:fld>
            <a:endParaRPr lang="en-US" dirty="0"/>
          </a:p>
        </p:txBody>
      </p:sp>
      <p:pic>
        <p:nvPicPr>
          <p:cNvPr id="5" name="Picture 4"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731234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3A30E4-931B-4601-9350-6D83765BFF87}" type="slidenum">
              <a:rPr lang="en-US" smtClean="0">
                <a:solidFill>
                  <a:schemeClr val="bg1"/>
                </a:solidFill>
              </a:rPr>
              <a:pPr/>
              <a:t>23</a:t>
            </a:fld>
            <a:endParaRPr lang="en-US" smtClean="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sz="3200" dirty="0" smtClean="0"/>
              <a:t>PDL: Employer Defenses</a:t>
            </a:r>
          </a:p>
        </p:txBody>
      </p:sp>
      <p:sp>
        <p:nvSpPr>
          <p:cNvPr id="20485" name="Rectangle 8"/>
          <p:cNvSpPr>
            <a:spLocks noGrp="1" noChangeArrowheads="1"/>
          </p:cNvSpPr>
          <p:nvPr>
            <p:ph type="body" idx="1"/>
          </p:nvPr>
        </p:nvSpPr>
        <p:spPr/>
        <p:txBody>
          <a:bodyPr/>
          <a:lstStyle/>
          <a:p>
            <a:pPr>
              <a:buFont typeface="Wingdings" pitchFamily="2" charset="2"/>
              <a:buChar char="v"/>
            </a:pPr>
            <a:r>
              <a:rPr lang="en-US" sz="2200" dirty="0" smtClean="0">
                <a:latin typeface="Corbel" pitchFamily="34" charset="0"/>
              </a:rPr>
              <a:t>Employee </a:t>
            </a:r>
            <a:r>
              <a:rPr lang="en-US" sz="2200" dirty="0">
                <a:latin typeface="Corbel" pitchFamily="34" charset="0"/>
              </a:rPr>
              <a:t>would have lost her original position because of legitimate business reasons unrelated to her pregnancy, even if she had not taken PDL and no comparable position is available (e.g., layoff). </a:t>
            </a:r>
          </a:p>
          <a:p>
            <a:pPr>
              <a:buFont typeface="Wingdings" pitchFamily="2" charset="2"/>
              <a:buChar char="v"/>
            </a:pPr>
            <a:endParaRPr lang="en-US" sz="2200" dirty="0">
              <a:latin typeface="Corbel" pitchFamily="34" charset="0"/>
            </a:endParaRPr>
          </a:p>
          <a:p>
            <a:pPr>
              <a:buFont typeface="Wingdings" pitchFamily="2" charset="2"/>
              <a:buChar char="v"/>
            </a:pPr>
            <a:r>
              <a:rPr lang="en-US" sz="2200" dirty="0">
                <a:latin typeface="Corbel" pitchFamily="34" charset="0"/>
              </a:rPr>
              <a:t>Preserving the original or a comparable position would substantially undermine the employer</a:t>
            </a:r>
            <a:r>
              <a:rPr lang="en-US" sz="2200" dirty="0"/>
              <a:t>’</a:t>
            </a:r>
            <a:r>
              <a:rPr lang="en-US" sz="2200" dirty="0">
                <a:latin typeface="Corbel" pitchFamily="34" charset="0"/>
              </a:rPr>
              <a:t>s ability to operate the business safely and efficiently</a:t>
            </a:r>
            <a:r>
              <a:rPr lang="en-US" sz="2200" dirty="0" smtClean="0">
                <a:latin typeface="Corbel" pitchFamily="34" charset="0"/>
              </a:rPr>
              <a:t>.</a:t>
            </a:r>
          </a:p>
          <a:p>
            <a:pPr>
              <a:buFont typeface="Wingdings" pitchFamily="2" charset="2"/>
              <a:buChar char="v"/>
            </a:pPr>
            <a:endParaRPr lang="en-US" sz="2200" dirty="0">
              <a:latin typeface="Corbel" pitchFamily="34" charset="0"/>
            </a:endParaRPr>
          </a:p>
          <a:p>
            <a:pPr eaLnBrk="1" hangingPunct="1">
              <a:lnSpc>
                <a:spcPct val="90000"/>
              </a:lnSpc>
              <a:buFont typeface="Wingdings" pitchFamily="2" charset="2"/>
              <a:buChar char="v"/>
            </a:pPr>
            <a:r>
              <a:rPr lang="en-US" sz="2200" dirty="0">
                <a:latin typeface="Corbel" pitchFamily="34" charset="0"/>
              </a:rPr>
              <a:t>The employer bears the burden of proof.  </a:t>
            </a:r>
          </a:p>
          <a:p>
            <a:pPr eaLnBrk="1" hangingPunct="1">
              <a:lnSpc>
                <a:spcPct val="90000"/>
              </a:lnSpc>
            </a:pPr>
            <a:endParaRPr lang="en-US"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B738193-D129-4360-86D4-F0FBAD81E2B1}" type="slidenum">
              <a:rPr lang="en-US" smtClean="0">
                <a:solidFill>
                  <a:schemeClr val="bg1"/>
                </a:solidFill>
              </a:rPr>
              <a:pPr/>
              <a:t>24</a:t>
            </a:fld>
            <a:endParaRPr lang="en-US" smtClean="0">
              <a:solidFill>
                <a:schemeClr val="bg1"/>
              </a:solidFill>
            </a:endParaRPr>
          </a:p>
        </p:txBody>
      </p:sp>
      <p:sp>
        <p:nvSpPr>
          <p:cNvPr id="21508" name="AutoShape 2"/>
          <p:cNvSpPr>
            <a:spLocks noGrp="1" noChangeArrowheads="1"/>
          </p:cNvSpPr>
          <p:nvPr>
            <p:ph type="title"/>
          </p:nvPr>
        </p:nvSpPr>
        <p:spPr/>
        <p:txBody>
          <a:bodyPr/>
          <a:lstStyle/>
          <a:p>
            <a:pPr eaLnBrk="1" hangingPunct="1"/>
            <a:r>
              <a:rPr lang="en-US" sz="3200" dirty="0" smtClean="0"/>
              <a:t>CFRA: Baby Bonding Leave</a:t>
            </a:r>
          </a:p>
        </p:txBody>
      </p:sp>
      <p:sp>
        <p:nvSpPr>
          <p:cNvPr id="21509" name="Rectangle 5"/>
          <p:cNvSpPr>
            <a:spLocks noGrp="1" noChangeArrowheads="1"/>
          </p:cNvSpPr>
          <p:nvPr>
            <p:ph type="body" idx="1"/>
          </p:nvPr>
        </p:nvSpPr>
        <p:spPr/>
        <p:txBody>
          <a:bodyPr/>
          <a:lstStyle/>
          <a:p>
            <a:pPr marL="0" indent="0">
              <a:lnSpc>
                <a:spcPct val="90000"/>
              </a:lnSpc>
              <a:spcAft>
                <a:spcPct val="30000"/>
              </a:spcAft>
              <a:buNone/>
            </a:pPr>
            <a:r>
              <a:rPr lang="en-US" sz="2200" u="sng" dirty="0" smtClean="0">
                <a:latin typeface="Corbel" pitchFamily="34" charset="0"/>
              </a:rPr>
              <a:t>Eligibility</a:t>
            </a:r>
          </a:p>
          <a:p>
            <a:pPr>
              <a:lnSpc>
                <a:spcPct val="90000"/>
              </a:lnSpc>
              <a:spcAft>
                <a:spcPct val="30000"/>
              </a:spcAft>
              <a:buFont typeface="Wingdings" pitchFamily="2" charset="2"/>
              <a:buChar char="v"/>
            </a:pPr>
            <a:r>
              <a:rPr lang="en-US" sz="2200" dirty="0" smtClean="0">
                <a:latin typeface="Corbel" pitchFamily="34" charset="0"/>
              </a:rPr>
              <a:t>Employee </a:t>
            </a:r>
            <a:r>
              <a:rPr lang="en-US" sz="2200" dirty="0">
                <a:latin typeface="Corbel" pitchFamily="34" charset="0"/>
              </a:rPr>
              <a:t>must have more than 12 months of service. </a:t>
            </a:r>
            <a:endParaRPr lang="en-US" sz="2200" dirty="0" smtClean="0">
              <a:latin typeface="Corbel" pitchFamily="34" charset="0"/>
            </a:endParaRPr>
          </a:p>
          <a:p>
            <a:pPr>
              <a:lnSpc>
                <a:spcPct val="90000"/>
              </a:lnSpc>
              <a:spcAft>
                <a:spcPct val="30000"/>
              </a:spcAft>
              <a:buFont typeface="Wingdings" pitchFamily="2" charset="2"/>
              <a:buChar char="v"/>
            </a:pPr>
            <a:r>
              <a:rPr lang="en-US" sz="2200" dirty="0" smtClean="0">
                <a:latin typeface="Corbel" pitchFamily="34" charset="0"/>
              </a:rPr>
              <a:t>Employee </a:t>
            </a:r>
            <a:r>
              <a:rPr lang="en-US" sz="2200" dirty="0">
                <a:latin typeface="Corbel" pitchFamily="34" charset="0"/>
              </a:rPr>
              <a:t>have worked at least 1,250 hours in the 12 month period before the date the requested leave begins. </a:t>
            </a:r>
            <a:endParaRPr lang="en-US" sz="2200" dirty="0" smtClean="0">
              <a:latin typeface="Corbel" pitchFamily="34" charset="0"/>
            </a:endParaRPr>
          </a:p>
          <a:p>
            <a:pPr>
              <a:lnSpc>
                <a:spcPct val="90000"/>
              </a:lnSpc>
              <a:spcAft>
                <a:spcPct val="30000"/>
              </a:spcAft>
              <a:buFont typeface="Wingdings" pitchFamily="2" charset="2"/>
              <a:buChar char="v"/>
            </a:pPr>
            <a:r>
              <a:rPr lang="en-US" sz="2200" dirty="0" smtClean="0">
                <a:latin typeface="Corbel" pitchFamily="34" charset="0"/>
              </a:rPr>
              <a:t>The employer must employ more than 50 employees within a 75 miles of the worksite where the employee works.</a:t>
            </a:r>
          </a:p>
          <a:p>
            <a:pPr>
              <a:lnSpc>
                <a:spcPct val="90000"/>
              </a:lnSpc>
              <a:spcAft>
                <a:spcPct val="30000"/>
              </a:spcAft>
              <a:buFont typeface="Wingdings" pitchFamily="2" charset="2"/>
              <a:buChar char="v"/>
            </a:pPr>
            <a:r>
              <a:rPr lang="en-US" sz="2200" dirty="0" smtClean="0">
                <a:latin typeface="Corbel" pitchFamily="34" charset="0"/>
              </a:rPr>
              <a:t>An </a:t>
            </a:r>
            <a:r>
              <a:rPr lang="en-US" sz="2200" dirty="0">
                <a:latin typeface="Corbel" pitchFamily="34" charset="0"/>
              </a:rPr>
              <a:t>employee is anyone on listed on the employer’s payroll for 20 or more weeks of the current or preceding year, even if on leave.</a:t>
            </a:r>
          </a:p>
          <a:p>
            <a:pPr eaLnBrk="1" hangingPunct="1">
              <a:buFont typeface="Wingdings" pitchFamily="2" charset="2"/>
              <a:buChar char="§"/>
            </a:pPr>
            <a:endParaRPr lang="en-US" sz="1800" dirty="0" smtClean="0"/>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DA91B1-A20C-4240-A554-689B1DE693CF}" type="slidenum">
              <a:rPr lang="en-US" smtClean="0">
                <a:solidFill>
                  <a:schemeClr val="bg1"/>
                </a:solidFill>
              </a:rPr>
              <a:pPr/>
              <a:t>25</a:t>
            </a:fld>
            <a:endParaRPr lang="en-US" smtClean="0">
              <a:solidFill>
                <a:schemeClr val="bg1"/>
              </a:solidFill>
            </a:endParaRPr>
          </a:p>
        </p:txBody>
      </p:sp>
      <p:sp>
        <p:nvSpPr>
          <p:cNvPr id="22532" name="AutoShape 2"/>
          <p:cNvSpPr>
            <a:spLocks noGrp="1" noChangeArrowheads="1"/>
          </p:cNvSpPr>
          <p:nvPr>
            <p:ph type="title"/>
          </p:nvPr>
        </p:nvSpPr>
        <p:spPr/>
        <p:txBody>
          <a:bodyPr/>
          <a:lstStyle/>
          <a:p>
            <a:pPr eaLnBrk="1" hangingPunct="1"/>
            <a:r>
              <a:rPr lang="en-US" sz="3200" dirty="0" smtClean="0"/>
              <a:t>CFRA: Length of Leave </a:t>
            </a:r>
          </a:p>
        </p:txBody>
      </p:sp>
      <p:sp>
        <p:nvSpPr>
          <p:cNvPr id="22533" name="Rectangle 3"/>
          <p:cNvSpPr>
            <a:spLocks noGrp="1" noChangeArrowheads="1"/>
          </p:cNvSpPr>
          <p:nvPr>
            <p:ph type="body" idx="1"/>
          </p:nvPr>
        </p:nvSpPr>
        <p:spPr>
          <a:xfrm>
            <a:off x="762000" y="2362200"/>
            <a:ext cx="7693025" cy="3724275"/>
          </a:xfrm>
        </p:spPr>
        <p:txBody>
          <a:bodyPr/>
          <a:lstStyle/>
          <a:p>
            <a:pPr>
              <a:lnSpc>
                <a:spcPct val="90000"/>
              </a:lnSpc>
              <a:spcAft>
                <a:spcPct val="25000"/>
              </a:spcAft>
              <a:buFont typeface="Wingdings" pitchFamily="2" charset="2"/>
              <a:buChar char="v"/>
            </a:pPr>
            <a:r>
              <a:rPr lang="en-US" sz="2400" dirty="0" smtClean="0">
                <a:latin typeface="Corbel" pitchFamily="34" charset="0"/>
              </a:rPr>
              <a:t>CFRA </a:t>
            </a:r>
            <a:r>
              <a:rPr lang="en-US" sz="2400" dirty="0">
                <a:latin typeface="Corbel" pitchFamily="34" charset="0"/>
              </a:rPr>
              <a:t>leave may be up to 12 work weeks in a 12 month period for the birth of a </a:t>
            </a:r>
            <a:r>
              <a:rPr lang="en-US" sz="2400" dirty="0" smtClean="0">
                <a:latin typeface="Corbel" pitchFamily="34" charset="0"/>
              </a:rPr>
              <a:t>child, or placement of an adopted or foster care child.  </a:t>
            </a:r>
            <a:endParaRPr lang="en-US" sz="2400" dirty="0">
              <a:latin typeface="Corbel" pitchFamily="34" charset="0"/>
            </a:endParaRPr>
          </a:p>
          <a:p>
            <a:pPr>
              <a:lnSpc>
                <a:spcPct val="90000"/>
              </a:lnSpc>
              <a:spcAft>
                <a:spcPct val="25000"/>
              </a:spcAft>
              <a:buFont typeface="Wingdings" pitchFamily="2" charset="2"/>
              <a:buChar char="v"/>
            </a:pPr>
            <a:r>
              <a:rPr lang="en-US" sz="2400" dirty="0" smtClean="0">
                <a:latin typeface="Corbel" pitchFamily="34" charset="0"/>
              </a:rPr>
              <a:t>CFRA </a:t>
            </a:r>
            <a:r>
              <a:rPr lang="en-US" sz="2400" dirty="0">
                <a:latin typeface="Corbel" pitchFamily="34" charset="0"/>
              </a:rPr>
              <a:t>baby bonding leave generally must be taken for a minimum of two weeks</a:t>
            </a:r>
            <a:r>
              <a:rPr lang="en-US" sz="2400" dirty="0" smtClean="0">
                <a:latin typeface="Corbel" pitchFamily="34" charset="0"/>
              </a:rPr>
              <a:t>.  Leave </a:t>
            </a:r>
            <a:r>
              <a:rPr lang="en-US" sz="2400" dirty="0">
                <a:latin typeface="Corbel" pitchFamily="34" charset="0"/>
              </a:rPr>
              <a:t>may be taken on an intermittent basis if medically advisable</a:t>
            </a:r>
            <a:r>
              <a:rPr lang="en-US" sz="2400" dirty="0" smtClean="0">
                <a:latin typeface="Corbel" pitchFamily="34" charset="0"/>
              </a:rPr>
              <a:t>.</a:t>
            </a:r>
          </a:p>
          <a:p>
            <a:pPr>
              <a:lnSpc>
                <a:spcPct val="90000"/>
              </a:lnSpc>
              <a:spcAft>
                <a:spcPct val="25000"/>
              </a:spcAft>
              <a:buFont typeface="Wingdings" pitchFamily="2" charset="2"/>
              <a:buChar char="v"/>
            </a:pPr>
            <a:r>
              <a:rPr lang="en-US" sz="2400" dirty="0" smtClean="0">
                <a:latin typeface="Corbel" pitchFamily="34" charset="0"/>
              </a:rPr>
              <a:t>CFRA </a:t>
            </a:r>
            <a:r>
              <a:rPr lang="en-US" sz="2400" dirty="0">
                <a:latin typeface="Corbel" pitchFamily="34" charset="0"/>
              </a:rPr>
              <a:t>leave must be concluded within one year of the </a:t>
            </a:r>
            <a:r>
              <a:rPr lang="en-US" sz="2400" dirty="0" smtClean="0">
                <a:latin typeface="Corbel" pitchFamily="34" charset="0"/>
              </a:rPr>
              <a:t>birth/placement </a:t>
            </a:r>
            <a:r>
              <a:rPr lang="en-US" sz="2400" dirty="0">
                <a:latin typeface="Corbel" pitchFamily="34" charset="0"/>
              </a:rPr>
              <a:t>of the employee’s child. </a:t>
            </a:r>
          </a:p>
          <a:p>
            <a:pPr eaLnBrk="1" hangingPunct="1">
              <a:lnSpc>
                <a:spcPct val="90000"/>
              </a:lnSpc>
              <a:buFont typeface="Wingdings" pitchFamily="2" charset="2"/>
              <a:buNone/>
            </a:pPr>
            <a:endParaRPr lang="en-US" sz="2400"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23A5A4F-311C-46B2-A354-34424F2E9D18}" type="slidenum">
              <a:rPr lang="en-US" smtClean="0">
                <a:solidFill>
                  <a:schemeClr val="bg1"/>
                </a:solidFill>
              </a:rPr>
              <a:pPr/>
              <a:t>26</a:t>
            </a:fld>
            <a:endParaRPr lang="en-US" smtClean="0">
              <a:solidFill>
                <a:schemeClr val="bg1"/>
              </a:solidFill>
            </a:endParaRPr>
          </a:p>
        </p:txBody>
      </p:sp>
      <p:sp>
        <p:nvSpPr>
          <p:cNvPr id="23556" name="AutoShape 2"/>
          <p:cNvSpPr>
            <a:spLocks noGrp="1" noChangeArrowheads="1"/>
          </p:cNvSpPr>
          <p:nvPr>
            <p:ph type="title"/>
          </p:nvPr>
        </p:nvSpPr>
        <p:spPr/>
        <p:txBody>
          <a:bodyPr/>
          <a:lstStyle/>
          <a:p>
            <a:pPr eaLnBrk="1" hangingPunct="1"/>
            <a:r>
              <a:rPr lang="en-US" sz="3200" dirty="0" smtClean="0"/>
              <a:t>CFRA: Length of Leave </a:t>
            </a:r>
          </a:p>
        </p:txBody>
      </p:sp>
      <p:sp>
        <p:nvSpPr>
          <p:cNvPr id="23557" name="Rectangle 3"/>
          <p:cNvSpPr>
            <a:spLocks noGrp="1" noChangeArrowheads="1"/>
          </p:cNvSpPr>
          <p:nvPr>
            <p:ph type="body" idx="1"/>
          </p:nvPr>
        </p:nvSpPr>
        <p:spPr/>
        <p:txBody>
          <a:bodyPr/>
          <a:lstStyle/>
          <a:p>
            <a:pPr eaLnBrk="1" hangingPunct="1">
              <a:lnSpc>
                <a:spcPct val="90000"/>
              </a:lnSpc>
              <a:buFont typeface="Wingdings" pitchFamily="2" charset="2"/>
              <a:buChar char="§"/>
            </a:pPr>
            <a:endParaRPr lang="en-US" sz="2400" dirty="0" smtClean="0"/>
          </a:p>
          <a:p>
            <a:pPr eaLnBrk="1" hangingPunct="1">
              <a:lnSpc>
                <a:spcPct val="90000"/>
              </a:lnSpc>
              <a:buFont typeface="Wingdings" pitchFamily="2" charset="2"/>
              <a:buChar char="§"/>
            </a:pPr>
            <a:endParaRPr lang="en-US" sz="2400" dirty="0" smtClean="0"/>
          </a:p>
        </p:txBody>
      </p:sp>
      <p:sp>
        <p:nvSpPr>
          <p:cNvPr id="3" name="Rectangle 2"/>
          <p:cNvSpPr/>
          <p:nvPr/>
        </p:nvSpPr>
        <p:spPr>
          <a:xfrm>
            <a:off x="990600" y="2590800"/>
            <a:ext cx="7315200" cy="2699200"/>
          </a:xfrm>
          <a:prstGeom prst="rect">
            <a:avLst/>
          </a:prstGeom>
        </p:spPr>
        <p:txBody>
          <a:bodyPr wrap="square">
            <a:spAutoFit/>
          </a:bodyPr>
          <a:lstStyle/>
          <a:p>
            <a:pPr>
              <a:lnSpc>
                <a:spcPct val="90000"/>
              </a:lnSpc>
              <a:spcAft>
                <a:spcPct val="25000"/>
              </a:spcAft>
            </a:pPr>
            <a:r>
              <a:rPr lang="en-US" sz="2200" dirty="0" smtClean="0">
                <a:latin typeface="Corbel" pitchFamily="34" charset="0"/>
              </a:rPr>
              <a:t>If </a:t>
            </a:r>
            <a:r>
              <a:rPr lang="en-US" sz="2200" dirty="0">
                <a:latin typeface="Corbel" pitchFamily="34" charset="0"/>
              </a:rPr>
              <a:t>an employee is CFRA-eligible, she may take </a:t>
            </a:r>
            <a:r>
              <a:rPr lang="en-US" sz="2200" i="1" dirty="0">
                <a:latin typeface="Corbel" pitchFamily="34" charset="0"/>
              </a:rPr>
              <a:t>both</a:t>
            </a:r>
            <a:r>
              <a:rPr lang="en-US" sz="2200" dirty="0">
                <a:latin typeface="Corbel" pitchFamily="34" charset="0"/>
              </a:rPr>
              <a:t> PDL and CFRA leave for reason of birth of her child. </a:t>
            </a:r>
            <a:endParaRPr lang="en-US" sz="2200" dirty="0" smtClean="0">
              <a:latin typeface="Corbel" pitchFamily="34" charset="0"/>
            </a:endParaRPr>
          </a:p>
          <a:p>
            <a:pPr>
              <a:lnSpc>
                <a:spcPct val="90000"/>
              </a:lnSpc>
              <a:spcAft>
                <a:spcPct val="25000"/>
              </a:spcAft>
            </a:pPr>
            <a:r>
              <a:rPr lang="en-US" sz="2200" dirty="0" smtClean="0">
                <a:latin typeface="Corbel" pitchFamily="34" charset="0"/>
              </a:rPr>
              <a:t>For </a:t>
            </a:r>
            <a:r>
              <a:rPr lang="en-US" sz="2200" dirty="0">
                <a:latin typeface="Corbel" pitchFamily="34" charset="0"/>
              </a:rPr>
              <a:t>example, an employee could take four months PDL for her disability during pregnancy, </a:t>
            </a:r>
            <a:r>
              <a:rPr lang="en-US" sz="2200" u="sng" dirty="0">
                <a:latin typeface="Corbel" pitchFamily="34" charset="0"/>
              </a:rPr>
              <a:t>and then </a:t>
            </a:r>
            <a:r>
              <a:rPr lang="en-US" sz="2200" dirty="0">
                <a:latin typeface="Corbel" pitchFamily="34" charset="0"/>
              </a:rPr>
              <a:t>take 12 weeks CFRA leave to bond with her baby</a:t>
            </a:r>
            <a:r>
              <a:rPr lang="en-US" sz="2200" dirty="0" smtClean="0">
                <a:latin typeface="Corbel" pitchFamily="34" charset="0"/>
              </a:rPr>
              <a:t>.</a:t>
            </a:r>
            <a:endParaRPr lang="en-US" sz="2200" dirty="0">
              <a:latin typeface="Corbel" pitchFamily="34" charset="0"/>
            </a:endParaRPr>
          </a:p>
          <a:p>
            <a:pPr marL="742950" lvl="1" indent="-285750">
              <a:lnSpc>
                <a:spcPct val="90000"/>
              </a:lnSpc>
              <a:spcAft>
                <a:spcPct val="25000"/>
              </a:spcAft>
            </a:pPr>
            <a:r>
              <a:rPr lang="en-US" sz="2200" dirty="0" smtClean="0">
                <a:latin typeface="Corbel" pitchFamily="34" charset="0"/>
              </a:rPr>
              <a:t>      If </a:t>
            </a:r>
            <a:r>
              <a:rPr lang="en-US" sz="2200" dirty="0">
                <a:latin typeface="Corbel" pitchFamily="34" charset="0"/>
              </a:rPr>
              <a:t>an employee exhausts her four months of PDL before the birth of her child, she and her employer can agree to let her start CFRA leave early. </a:t>
            </a:r>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E80C555-9AD9-42FC-86A8-CD335596EE17}" type="slidenum">
              <a:rPr lang="en-US" smtClean="0">
                <a:solidFill>
                  <a:schemeClr val="bg1"/>
                </a:solidFill>
              </a:rPr>
              <a:pPr/>
              <a:t>27</a:t>
            </a:fld>
            <a:endParaRPr lang="en-US" smtClean="0">
              <a:solidFill>
                <a:schemeClr val="bg1"/>
              </a:solidFill>
            </a:endParaRPr>
          </a:p>
        </p:txBody>
      </p:sp>
      <p:sp>
        <p:nvSpPr>
          <p:cNvPr id="24580" name="AutoShape 2"/>
          <p:cNvSpPr>
            <a:spLocks noGrp="1" noChangeArrowheads="1"/>
          </p:cNvSpPr>
          <p:nvPr>
            <p:ph type="title"/>
          </p:nvPr>
        </p:nvSpPr>
        <p:spPr/>
        <p:txBody>
          <a:bodyPr/>
          <a:lstStyle/>
          <a:p>
            <a:pPr eaLnBrk="1" hangingPunct="1"/>
            <a:r>
              <a:rPr lang="en-US" sz="3200" dirty="0" smtClean="0"/>
              <a:t>CFRA: Notice to Employer</a:t>
            </a:r>
          </a:p>
        </p:txBody>
      </p:sp>
      <p:sp>
        <p:nvSpPr>
          <p:cNvPr id="24581" name="Rectangle 3"/>
          <p:cNvSpPr>
            <a:spLocks noGrp="1" noChangeArrowheads="1"/>
          </p:cNvSpPr>
          <p:nvPr>
            <p:ph type="body" idx="1"/>
          </p:nvPr>
        </p:nvSpPr>
        <p:spPr/>
        <p:txBody>
          <a:bodyPr/>
          <a:lstStyle/>
          <a:p>
            <a:pPr>
              <a:lnSpc>
                <a:spcPct val="90000"/>
              </a:lnSpc>
              <a:spcAft>
                <a:spcPct val="25000"/>
              </a:spcAft>
              <a:buFont typeface="Wingdings" pitchFamily="2" charset="2"/>
              <a:buChar char="v"/>
            </a:pPr>
            <a:r>
              <a:rPr lang="en-US" sz="2200" dirty="0" smtClean="0">
                <a:latin typeface="Corbel" pitchFamily="34" charset="0"/>
              </a:rPr>
              <a:t>The </a:t>
            </a:r>
            <a:r>
              <a:rPr lang="en-US" sz="2200" dirty="0">
                <a:latin typeface="Corbel" pitchFamily="34" charset="0"/>
              </a:rPr>
              <a:t>employer may require 30 days advance notice if the need for the leave is foreseeable.  </a:t>
            </a:r>
          </a:p>
          <a:p>
            <a:pPr>
              <a:lnSpc>
                <a:spcPct val="90000"/>
              </a:lnSpc>
              <a:spcAft>
                <a:spcPct val="25000"/>
              </a:spcAft>
              <a:buFont typeface="Wingdings" pitchFamily="2" charset="2"/>
              <a:buChar char="v"/>
            </a:pPr>
            <a:r>
              <a:rPr lang="en-US" sz="2200" dirty="0">
                <a:latin typeface="Corbel" pitchFamily="34" charset="0"/>
              </a:rPr>
              <a:t>If not foreseeable, then notice must be given as soon as practicable.</a:t>
            </a:r>
          </a:p>
          <a:p>
            <a:pPr>
              <a:lnSpc>
                <a:spcPct val="90000"/>
              </a:lnSpc>
              <a:spcAft>
                <a:spcPct val="25000"/>
              </a:spcAft>
              <a:buFont typeface="Wingdings" pitchFamily="2" charset="2"/>
              <a:buChar char="v"/>
            </a:pPr>
            <a:r>
              <a:rPr lang="en-US" sz="2200" dirty="0">
                <a:latin typeface="Corbel" pitchFamily="34" charset="0"/>
              </a:rPr>
              <a:t>Employee must state a CFRA qualifying reason for the leave, but need not mention CFRA.</a:t>
            </a:r>
          </a:p>
          <a:p>
            <a:pPr lvl="1">
              <a:lnSpc>
                <a:spcPct val="90000"/>
              </a:lnSpc>
              <a:spcAft>
                <a:spcPct val="25000"/>
              </a:spcAft>
            </a:pPr>
            <a:r>
              <a:rPr lang="en-US" sz="2200" dirty="0">
                <a:latin typeface="Corbel" pitchFamily="34" charset="0"/>
              </a:rPr>
              <a:t>The birth of a baby </a:t>
            </a:r>
            <a:r>
              <a:rPr lang="en-US" sz="2200" dirty="0" smtClean="0">
                <a:latin typeface="Corbel" pitchFamily="34" charset="0"/>
              </a:rPr>
              <a:t>or placement of an adopted or foster child is </a:t>
            </a:r>
            <a:r>
              <a:rPr lang="en-US" sz="2200" dirty="0">
                <a:latin typeface="Corbel" pitchFamily="34" charset="0"/>
              </a:rPr>
              <a:t>a “CFRA qualifying event.” </a:t>
            </a:r>
          </a:p>
          <a:p>
            <a:pPr eaLnBrk="1" hangingPunct="1">
              <a:buFont typeface="Wingdings" pitchFamily="2" charset="2"/>
              <a:buChar char="§"/>
            </a:pPr>
            <a:endParaRPr lang="en-US" sz="2400"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5106E2-FC5E-4D71-8FAF-A78AFCAAD82B}" type="slidenum">
              <a:rPr lang="en-US" smtClean="0">
                <a:solidFill>
                  <a:schemeClr val="bg1"/>
                </a:solidFill>
              </a:rPr>
              <a:pPr/>
              <a:t>28</a:t>
            </a:fld>
            <a:endParaRPr lang="en-US" smtClean="0">
              <a:solidFill>
                <a:schemeClr val="bg1"/>
              </a:solidFill>
            </a:endParaRPr>
          </a:p>
        </p:txBody>
      </p:sp>
      <p:sp>
        <p:nvSpPr>
          <p:cNvPr id="25604" name="AutoShape 2"/>
          <p:cNvSpPr>
            <a:spLocks noGrp="1" noChangeArrowheads="1"/>
          </p:cNvSpPr>
          <p:nvPr>
            <p:ph type="title"/>
          </p:nvPr>
        </p:nvSpPr>
        <p:spPr/>
        <p:txBody>
          <a:bodyPr/>
          <a:lstStyle/>
          <a:p>
            <a:pPr eaLnBrk="1" hangingPunct="1"/>
            <a:r>
              <a:rPr lang="en-US" sz="3200" dirty="0" smtClean="0"/>
              <a:t>CFRA: Pay/Benefits</a:t>
            </a:r>
          </a:p>
        </p:txBody>
      </p:sp>
      <p:sp>
        <p:nvSpPr>
          <p:cNvPr id="25605" name="Rectangle 3"/>
          <p:cNvSpPr>
            <a:spLocks noGrp="1" noChangeArrowheads="1"/>
          </p:cNvSpPr>
          <p:nvPr>
            <p:ph type="body" idx="1"/>
          </p:nvPr>
        </p:nvSpPr>
        <p:spPr/>
        <p:txBody>
          <a:bodyPr/>
          <a:lstStyle/>
          <a:p>
            <a:pPr>
              <a:lnSpc>
                <a:spcPct val="90000"/>
              </a:lnSpc>
              <a:spcAft>
                <a:spcPct val="25000"/>
              </a:spcAft>
              <a:buFont typeface="Wingdings" pitchFamily="2" charset="2"/>
              <a:buChar char="v"/>
            </a:pPr>
            <a:r>
              <a:rPr lang="en-US" sz="2200" dirty="0" smtClean="0">
                <a:latin typeface="Corbel" pitchFamily="34" charset="0"/>
              </a:rPr>
              <a:t>Leave </a:t>
            </a:r>
            <a:r>
              <a:rPr lang="en-US" sz="2200" dirty="0">
                <a:latin typeface="Corbel" pitchFamily="34" charset="0"/>
              </a:rPr>
              <a:t>is unpaid.</a:t>
            </a:r>
          </a:p>
          <a:p>
            <a:pPr>
              <a:lnSpc>
                <a:spcPct val="90000"/>
              </a:lnSpc>
              <a:spcAft>
                <a:spcPct val="25000"/>
              </a:spcAft>
              <a:buFont typeface="Wingdings" pitchFamily="2" charset="2"/>
              <a:buChar char="v"/>
            </a:pPr>
            <a:r>
              <a:rPr lang="en-US" sz="2200" dirty="0">
                <a:latin typeface="Corbel" pitchFamily="34" charset="0"/>
              </a:rPr>
              <a:t>Employer must maintain health insurance benefits.</a:t>
            </a:r>
          </a:p>
          <a:p>
            <a:pPr>
              <a:lnSpc>
                <a:spcPct val="90000"/>
              </a:lnSpc>
              <a:spcAft>
                <a:spcPct val="25000"/>
              </a:spcAft>
              <a:buFont typeface="Wingdings" pitchFamily="2" charset="2"/>
              <a:buChar char="v"/>
            </a:pPr>
            <a:r>
              <a:rPr lang="en-US" sz="2200" dirty="0">
                <a:latin typeface="Corbel" pitchFamily="34" charset="0"/>
              </a:rPr>
              <a:t>Leave not considered “break in service” for seniority or retirement purposes.</a:t>
            </a:r>
          </a:p>
          <a:p>
            <a:pPr>
              <a:lnSpc>
                <a:spcPct val="90000"/>
              </a:lnSpc>
              <a:spcAft>
                <a:spcPct val="25000"/>
              </a:spcAft>
              <a:buFont typeface="Wingdings" pitchFamily="2" charset="2"/>
              <a:buChar char="v"/>
            </a:pPr>
            <a:r>
              <a:rPr lang="en-US" sz="2200" dirty="0">
                <a:latin typeface="Corbel" pitchFamily="34" charset="0"/>
              </a:rPr>
              <a:t>Employer may require employee to use accrued vacation.</a:t>
            </a:r>
          </a:p>
          <a:p>
            <a:pPr>
              <a:lnSpc>
                <a:spcPct val="90000"/>
              </a:lnSpc>
              <a:spcAft>
                <a:spcPct val="25000"/>
              </a:spcAft>
              <a:buFont typeface="Wingdings" pitchFamily="2" charset="2"/>
              <a:buChar char="v"/>
            </a:pPr>
            <a:r>
              <a:rPr lang="en-US" sz="2200" dirty="0">
                <a:latin typeface="Corbel" pitchFamily="34" charset="0"/>
              </a:rPr>
              <a:t>Employee may elect to use accrued vacation and sick time.</a:t>
            </a:r>
          </a:p>
          <a:p>
            <a:pPr eaLnBrk="1" hangingPunct="1">
              <a:buFont typeface="Wingdings" pitchFamily="2" charset="2"/>
              <a:buChar char="§"/>
            </a:pPr>
            <a:endParaRPr lang="en-US" sz="2000" dirty="0" smtClean="0"/>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Hypothetical #3</a:t>
            </a:r>
            <a:endParaRPr lang="en-US" sz="3200" dirty="0"/>
          </a:p>
        </p:txBody>
      </p:sp>
      <p:sp>
        <p:nvSpPr>
          <p:cNvPr id="3" name="Content Placeholder 2"/>
          <p:cNvSpPr>
            <a:spLocks noGrp="1"/>
          </p:cNvSpPr>
          <p:nvPr>
            <p:ph idx="1"/>
          </p:nvPr>
        </p:nvSpPr>
        <p:spPr/>
        <p:txBody>
          <a:bodyPr/>
          <a:lstStyle/>
          <a:p>
            <a:pPr marL="0" indent="0">
              <a:buNone/>
            </a:pPr>
            <a:r>
              <a:rPr lang="en-US" sz="2400" dirty="0" smtClean="0"/>
              <a:t>Mary had a difficult pregnancy and was on PDL for 4 months prior to the birth of her son.  Her doctor released her to return to work but she would like to remain on leave to bond with her son.  Her son does not have any serious conditions.  Can Mary remain on leave? </a:t>
            </a:r>
          </a:p>
          <a:p>
            <a:pPr marL="514350" indent="-514350">
              <a:buAutoNum type="alphaUcParenR"/>
            </a:pPr>
            <a:r>
              <a:rPr lang="en-US" sz="2400" dirty="0" smtClean="0"/>
              <a:t>Yes</a:t>
            </a:r>
          </a:p>
          <a:p>
            <a:pPr marL="514350" indent="-514350">
              <a:buAutoNum type="alphaUcParenR"/>
            </a:pPr>
            <a:r>
              <a:rPr lang="en-US" sz="2400" dirty="0" smtClean="0"/>
              <a:t>No </a:t>
            </a:r>
          </a:p>
          <a:p>
            <a:pPr marL="514350" indent="-514350">
              <a:buAutoNum type="alphaUcParenR"/>
            </a:pPr>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29</a:t>
            </a:fld>
            <a:endParaRPr lang="en-US" dirty="0"/>
          </a:p>
        </p:txBody>
      </p:sp>
      <p:pic>
        <p:nvPicPr>
          <p:cNvPr id="5" name="Picture 4"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1211501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1F6886-FE29-444A-9757-8AE449F3B9D4}" type="slidenum">
              <a:rPr lang="en-US" smtClean="0">
                <a:solidFill>
                  <a:schemeClr val="bg1"/>
                </a:solidFill>
              </a:rPr>
              <a:pPr/>
              <a:t>3</a:t>
            </a:fld>
            <a:endParaRPr lang="en-US" smtClean="0">
              <a:solidFill>
                <a:schemeClr val="bg1"/>
              </a:solidFill>
            </a:endParaRPr>
          </a:p>
        </p:txBody>
      </p:sp>
      <p:sp>
        <p:nvSpPr>
          <p:cNvPr id="3076" name="AutoShape 2"/>
          <p:cNvSpPr>
            <a:spLocks noGrp="1" noChangeArrowheads="1"/>
          </p:cNvSpPr>
          <p:nvPr>
            <p:ph type="title"/>
          </p:nvPr>
        </p:nvSpPr>
        <p:spPr/>
        <p:txBody>
          <a:bodyPr/>
          <a:lstStyle/>
          <a:p>
            <a:pPr eaLnBrk="1" hangingPunct="1"/>
            <a:r>
              <a:rPr lang="en-US" sz="3200" dirty="0" smtClean="0"/>
              <a:t>Educational Objectives </a:t>
            </a:r>
          </a:p>
        </p:txBody>
      </p:sp>
      <p:sp>
        <p:nvSpPr>
          <p:cNvPr id="3077" name="Rectangle 3"/>
          <p:cNvSpPr>
            <a:spLocks noGrp="1" noChangeArrowheads="1"/>
          </p:cNvSpPr>
          <p:nvPr>
            <p:ph type="body" sz="half" idx="1"/>
          </p:nvPr>
        </p:nvSpPr>
        <p:spPr>
          <a:xfrm>
            <a:off x="838200" y="2362200"/>
            <a:ext cx="7391400" cy="3724275"/>
          </a:xfrm>
        </p:spPr>
        <p:txBody>
          <a:bodyPr/>
          <a:lstStyle/>
          <a:p>
            <a:pPr marL="533400" indent="-533400" eaLnBrk="1" hangingPunct="1">
              <a:lnSpc>
                <a:spcPct val="90000"/>
              </a:lnSpc>
              <a:buFont typeface="Wingdings" pitchFamily="2" charset="2"/>
              <a:buAutoNum type="arabicPeriod"/>
            </a:pPr>
            <a:endParaRPr lang="en-US" sz="2400" dirty="0" smtClean="0"/>
          </a:p>
          <a:p>
            <a:pPr marL="533400" indent="-533400" eaLnBrk="1" hangingPunct="1">
              <a:lnSpc>
                <a:spcPct val="90000"/>
              </a:lnSpc>
              <a:buFont typeface="Wingdings" pitchFamily="2" charset="2"/>
              <a:buAutoNum type="arabicPeriod"/>
            </a:pPr>
            <a:r>
              <a:rPr lang="en-US" sz="2400" dirty="0" smtClean="0"/>
              <a:t>Legal protections for pregnant employees and job applicants in California.</a:t>
            </a:r>
          </a:p>
          <a:p>
            <a:pPr marL="533400" indent="-533400" eaLnBrk="1" hangingPunct="1">
              <a:lnSpc>
                <a:spcPct val="90000"/>
              </a:lnSpc>
              <a:buFont typeface="Wingdings" pitchFamily="2" charset="2"/>
              <a:buAutoNum type="arabicPeriod"/>
            </a:pPr>
            <a:r>
              <a:rPr lang="en-US" sz="2400" dirty="0" smtClean="0"/>
              <a:t>Pregnancy disability leave (PDL) and return rights. </a:t>
            </a:r>
          </a:p>
          <a:p>
            <a:pPr marL="533400" indent="-533400" eaLnBrk="1" hangingPunct="1">
              <a:lnSpc>
                <a:spcPct val="90000"/>
              </a:lnSpc>
              <a:buFont typeface="Wingdings" pitchFamily="2" charset="2"/>
              <a:buAutoNum type="arabicPeriod"/>
            </a:pPr>
            <a:r>
              <a:rPr lang="en-US" sz="2400" dirty="0" smtClean="0"/>
              <a:t>California Family Rights Act (CFRA) baby bonding leave.  </a:t>
            </a:r>
          </a:p>
          <a:p>
            <a:pPr marL="533400" indent="-533400" eaLnBrk="1" hangingPunct="1">
              <a:lnSpc>
                <a:spcPct val="90000"/>
              </a:lnSpc>
              <a:buFont typeface="Wingdings" pitchFamily="2" charset="2"/>
              <a:buAutoNum type="arabicPeriod"/>
            </a:pPr>
            <a:r>
              <a:rPr lang="en-US" sz="2400" dirty="0" smtClean="0"/>
              <a:t>Reasonable accommodations for  pregnancy.  </a:t>
            </a:r>
            <a:endParaRPr lang="en-US" sz="2400" dirty="0"/>
          </a:p>
          <a:p>
            <a:pPr marL="533400" indent="-533400" eaLnBrk="1" hangingPunct="1">
              <a:lnSpc>
                <a:spcPct val="90000"/>
              </a:lnSpc>
              <a:buFont typeface="Wingdings" pitchFamily="2" charset="2"/>
              <a:buNone/>
            </a:pPr>
            <a:endParaRPr lang="en-US" sz="3200" dirty="0" smtClean="0"/>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Hypothetical #3B</a:t>
            </a:r>
            <a:endParaRPr lang="en-US" sz="3200" dirty="0"/>
          </a:p>
        </p:txBody>
      </p:sp>
      <p:sp>
        <p:nvSpPr>
          <p:cNvPr id="3" name="Content Placeholder 2"/>
          <p:cNvSpPr>
            <a:spLocks noGrp="1"/>
          </p:cNvSpPr>
          <p:nvPr>
            <p:ph idx="1"/>
          </p:nvPr>
        </p:nvSpPr>
        <p:spPr/>
        <p:txBody>
          <a:bodyPr/>
          <a:lstStyle/>
          <a:p>
            <a:pPr marL="0" indent="0">
              <a:buNone/>
            </a:pPr>
            <a:r>
              <a:rPr lang="en-US" sz="2400" dirty="0" smtClean="0"/>
              <a:t>If Mary can stay out on bonding leave through CFRA, how long can she stay out?  </a:t>
            </a:r>
          </a:p>
          <a:p>
            <a:pPr marL="0" indent="0">
              <a:buNone/>
            </a:pPr>
            <a:endParaRPr lang="en-US" sz="2400" dirty="0" smtClean="0"/>
          </a:p>
          <a:p>
            <a:pPr marL="514350" indent="-514350">
              <a:buAutoNum type="alphaUcParenR"/>
            </a:pPr>
            <a:r>
              <a:rPr lang="en-US" sz="2400" dirty="0" smtClean="0"/>
              <a:t>4 months </a:t>
            </a:r>
          </a:p>
          <a:p>
            <a:pPr marL="514350" indent="-514350">
              <a:buAutoNum type="alphaUcParenR"/>
            </a:pPr>
            <a:r>
              <a:rPr lang="en-US" sz="2400" dirty="0" smtClean="0"/>
              <a:t>8 work weeks </a:t>
            </a:r>
          </a:p>
          <a:p>
            <a:pPr marL="514350" indent="-514350">
              <a:buAutoNum type="alphaUcParenR"/>
            </a:pPr>
            <a:r>
              <a:rPr lang="en-US" sz="2400" dirty="0" smtClean="0"/>
              <a:t>12 work weeks</a:t>
            </a:r>
          </a:p>
          <a:p>
            <a:pPr marL="514350" indent="-514350">
              <a:buAutoNum type="alphaUcParenR"/>
            </a:pPr>
            <a:r>
              <a:rPr lang="en-US" sz="2400" dirty="0" smtClean="0"/>
              <a:t>0 – she must return to work  </a:t>
            </a:r>
          </a:p>
          <a:p>
            <a:pPr marL="514350" indent="-514350">
              <a:buAutoNum type="alphaUcParenR"/>
            </a:pPr>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30</a:t>
            </a:fld>
            <a:endParaRPr lang="en-US" dirty="0"/>
          </a:p>
        </p:txBody>
      </p:sp>
      <p:pic>
        <p:nvPicPr>
          <p:cNvPr id="5" name="Picture 4"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21152162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Hypothetical #4	</a:t>
            </a:r>
            <a:endParaRPr lang="en-US" sz="3200" dirty="0"/>
          </a:p>
        </p:txBody>
      </p:sp>
      <p:sp>
        <p:nvSpPr>
          <p:cNvPr id="3" name="Content Placeholder 2"/>
          <p:cNvSpPr>
            <a:spLocks noGrp="1"/>
          </p:cNvSpPr>
          <p:nvPr>
            <p:ph idx="1"/>
          </p:nvPr>
        </p:nvSpPr>
        <p:spPr/>
        <p:txBody>
          <a:bodyPr/>
          <a:lstStyle/>
          <a:p>
            <a:pPr marL="0" indent="0">
              <a:buNone/>
            </a:pPr>
            <a:r>
              <a:rPr lang="en-US" sz="2400" dirty="0" smtClean="0"/>
              <a:t>Mark wants to take bonding leave for placement of a foster daughter in his home.  Does Mark have to take 12 weeks of bonding leave all at once?  </a:t>
            </a:r>
          </a:p>
          <a:p>
            <a:pPr marL="0" indent="0">
              <a:buNone/>
            </a:pPr>
            <a:endParaRPr lang="en-US" sz="2400" dirty="0"/>
          </a:p>
          <a:p>
            <a:pPr marL="514350" indent="-514350">
              <a:buAutoNum type="alphaUcParenR"/>
            </a:pPr>
            <a:r>
              <a:rPr lang="en-US" sz="2400" dirty="0" smtClean="0"/>
              <a:t>Yes </a:t>
            </a:r>
          </a:p>
          <a:p>
            <a:pPr marL="514350" indent="-514350">
              <a:buAutoNum type="alphaUcParenR"/>
            </a:pPr>
            <a:r>
              <a:rPr lang="en-US" sz="2400" dirty="0" smtClean="0"/>
              <a:t>No</a:t>
            </a:r>
            <a:r>
              <a:rPr lang="en-US" dirty="0" smtClean="0"/>
              <a:t/>
            </a:r>
            <a:br>
              <a:rPr lang="en-US" dirty="0" smtClean="0"/>
            </a:b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31</a:t>
            </a:fld>
            <a:endParaRPr lang="en-US" dirty="0"/>
          </a:p>
        </p:txBody>
      </p:sp>
      <p:pic>
        <p:nvPicPr>
          <p:cNvPr id="5" name="Picture 4"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987099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C5FF76-28A8-4165-A216-509D2D69D365}" type="slidenum">
              <a:rPr lang="en-US" smtClean="0">
                <a:solidFill>
                  <a:schemeClr val="bg1"/>
                </a:solidFill>
              </a:rPr>
              <a:pPr/>
              <a:t>32</a:t>
            </a:fld>
            <a:endParaRPr lang="en-US" smtClean="0">
              <a:solidFill>
                <a:schemeClr val="bg1"/>
              </a:solidFill>
            </a:endParaRPr>
          </a:p>
        </p:txBody>
      </p:sp>
      <p:sp>
        <p:nvSpPr>
          <p:cNvPr id="26628" name="AutoShape 2"/>
          <p:cNvSpPr>
            <a:spLocks noGrp="1" noChangeArrowheads="1"/>
          </p:cNvSpPr>
          <p:nvPr>
            <p:ph type="title"/>
          </p:nvPr>
        </p:nvSpPr>
        <p:spPr/>
        <p:txBody>
          <a:bodyPr/>
          <a:lstStyle/>
          <a:p>
            <a:pPr eaLnBrk="1" hangingPunct="1"/>
            <a:r>
              <a:rPr lang="en-US" sz="3200" dirty="0" smtClean="0"/>
              <a:t>CFRA: Right to Return</a:t>
            </a:r>
          </a:p>
        </p:txBody>
      </p:sp>
      <p:sp>
        <p:nvSpPr>
          <p:cNvPr id="26629" name="Rectangle 3"/>
          <p:cNvSpPr>
            <a:spLocks noGrp="1" noChangeArrowheads="1"/>
          </p:cNvSpPr>
          <p:nvPr>
            <p:ph type="body" idx="1"/>
          </p:nvPr>
        </p:nvSpPr>
        <p:spPr/>
        <p:txBody>
          <a:bodyPr/>
          <a:lstStyle/>
          <a:p>
            <a:pPr>
              <a:lnSpc>
                <a:spcPct val="90000"/>
              </a:lnSpc>
              <a:spcAft>
                <a:spcPct val="25000"/>
              </a:spcAft>
              <a:buFont typeface="Wingdings" pitchFamily="2" charset="2"/>
              <a:buChar char="v"/>
            </a:pPr>
            <a:r>
              <a:rPr lang="en-US" sz="2000" dirty="0">
                <a:latin typeface="Corbel" pitchFamily="34" charset="0"/>
              </a:rPr>
              <a:t>The employer may require employees returning from CFRA leave to provide a medical certification that they are able to return to work ONLY IF the employer has a uniform practice or policy of requiring such releases from other employees returning to work following illness, injury, or a period of </a:t>
            </a:r>
            <a:r>
              <a:rPr lang="en-US" sz="2000" dirty="0" smtClean="0">
                <a:latin typeface="Corbel" pitchFamily="34" charset="0"/>
              </a:rPr>
              <a:t>disability.</a:t>
            </a:r>
          </a:p>
          <a:p>
            <a:pPr>
              <a:lnSpc>
                <a:spcPct val="90000"/>
              </a:lnSpc>
              <a:spcAft>
                <a:spcPct val="25000"/>
              </a:spcAft>
              <a:buFont typeface="Wingdings" pitchFamily="2" charset="2"/>
              <a:buChar char="v"/>
            </a:pPr>
            <a:r>
              <a:rPr lang="en-US" sz="2000" dirty="0" smtClean="0">
                <a:latin typeface="Corbel" pitchFamily="34" charset="0"/>
              </a:rPr>
              <a:t>Employee </a:t>
            </a:r>
            <a:r>
              <a:rPr lang="en-US" sz="2000" dirty="0">
                <a:latin typeface="Corbel" pitchFamily="34" charset="0"/>
              </a:rPr>
              <a:t>must be reinstated to the same or comparable position upon returning from leave</a:t>
            </a:r>
            <a:r>
              <a:rPr lang="en-US" sz="2000" dirty="0" smtClean="0">
                <a:latin typeface="Corbel" pitchFamily="34" charset="0"/>
              </a:rPr>
              <a:t>.  “Employment </a:t>
            </a:r>
            <a:r>
              <a:rPr lang="en-US" sz="2000" dirty="0">
                <a:latin typeface="Corbel" pitchFamily="34" charset="0"/>
              </a:rPr>
              <a:t>in a position that has the same or similar duties and pay that can be performed at the same or similar geographic location as the position held prior to leave.”  (Gov. </a:t>
            </a:r>
            <a:r>
              <a:rPr lang="en-US" sz="2000" dirty="0" smtClean="0">
                <a:latin typeface="Corbel" pitchFamily="34" charset="0"/>
              </a:rPr>
              <a:t>Code, </a:t>
            </a:r>
            <a:r>
              <a:rPr lang="en-US" sz="2000" dirty="0">
                <a:latin typeface="Corbel" pitchFamily="34" charset="0"/>
              </a:rPr>
              <a:t>§ 12945.2, </a:t>
            </a:r>
            <a:r>
              <a:rPr lang="en-US" sz="2000" dirty="0" err="1">
                <a:latin typeface="Corbel" pitchFamily="34" charset="0"/>
              </a:rPr>
              <a:t>subd</a:t>
            </a:r>
            <a:r>
              <a:rPr lang="en-US" sz="2000" dirty="0">
                <a:latin typeface="Corbel" pitchFamily="34" charset="0"/>
              </a:rPr>
              <a:t>. (c)(4).)</a:t>
            </a:r>
          </a:p>
          <a:p>
            <a:pPr eaLnBrk="1" hangingPunct="1">
              <a:buFont typeface="Wingdings" pitchFamily="2" charset="2"/>
              <a:buChar char="§"/>
            </a:pPr>
            <a:endParaRPr lang="en-US" sz="2400"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3200" dirty="0" smtClean="0"/>
              <a:t>CFRA: Employer Defense </a:t>
            </a:r>
          </a:p>
        </p:txBody>
      </p:sp>
      <p:sp>
        <p:nvSpPr>
          <p:cNvPr id="30723" name="Content Placeholder 2"/>
          <p:cNvSpPr>
            <a:spLocks noGrp="1"/>
          </p:cNvSpPr>
          <p:nvPr>
            <p:ph idx="1"/>
          </p:nvPr>
        </p:nvSpPr>
        <p:spPr>
          <a:xfrm>
            <a:off x="914400" y="2362200"/>
            <a:ext cx="7693025" cy="3724275"/>
          </a:xfrm>
        </p:spPr>
        <p:txBody>
          <a:bodyPr/>
          <a:lstStyle/>
          <a:p>
            <a:pPr>
              <a:lnSpc>
                <a:spcPct val="90000"/>
              </a:lnSpc>
              <a:spcAft>
                <a:spcPct val="25000"/>
              </a:spcAft>
              <a:buFont typeface="Wingdings" pitchFamily="2" charset="2"/>
              <a:buChar char="v"/>
            </a:pPr>
            <a:r>
              <a:rPr lang="en-US" sz="2400" dirty="0" smtClean="0">
                <a:latin typeface="Corbel" pitchFamily="34" charset="0"/>
              </a:rPr>
              <a:t>The </a:t>
            </a:r>
            <a:r>
              <a:rPr lang="en-US" sz="2400" dirty="0">
                <a:latin typeface="Corbel" pitchFamily="34" charset="0"/>
              </a:rPr>
              <a:t>employee would not have been employed at the time of the leave period</a:t>
            </a:r>
            <a:r>
              <a:rPr lang="en-US" sz="2400" dirty="0" smtClean="0">
                <a:latin typeface="Corbel" pitchFamily="34" charset="0"/>
              </a:rPr>
              <a:t>.  E.g., layoff during CFRA qualifying leave.  </a:t>
            </a:r>
          </a:p>
          <a:p>
            <a:pPr>
              <a:lnSpc>
                <a:spcPct val="90000"/>
              </a:lnSpc>
              <a:spcAft>
                <a:spcPct val="25000"/>
              </a:spcAft>
              <a:buFont typeface="Wingdings" pitchFamily="2" charset="2"/>
              <a:buChar char="v"/>
            </a:pPr>
            <a:r>
              <a:rPr lang="en-US" sz="2400" dirty="0" smtClean="0">
                <a:latin typeface="Corbel" pitchFamily="34" charset="0"/>
              </a:rPr>
              <a:t>The employer bears the burden of showing by a preponderance of the evidence that the employee would not otherwise have been employed by the employer at the time reinstatement is requested.  </a:t>
            </a:r>
            <a:endParaRPr lang="en-US" sz="2400" dirty="0">
              <a:latin typeface="Corbel" pitchFamily="34" charset="0"/>
            </a:endParaRPr>
          </a:p>
          <a:p>
            <a:pPr eaLnBrk="1" hangingPunct="1">
              <a:buFont typeface="Wingdings" pitchFamily="2" charset="2"/>
              <a:buNone/>
            </a:pPr>
            <a:endParaRPr lang="en-US" sz="2000" dirty="0" smtClean="0"/>
          </a:p>
        </p:txBody>
      </p:sp>
      <p:sp>
        <p:nvSpPr>
          <p:cNvPr id="307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0BCC402-2BFF-4EDB-A83A-475E26BD6396}" type="slidenum">
              <a:rPr lang="en-US" smtClean="0">
                <a:solidFill>
                  <a:schemeClr val="bg1"/>
                </a:solidFill>
              </a:rPr>
              <a:pPr/>
              <a:t>33</a:t>
            </a:fld>
            <a:endParaRPr lang="en-US" smtClean="0">
              <a:solidFill>
                <a:schemeClr val="bg1"/>
              </a:solidFill>
            </a:endParaRPr>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CFRA: Employer Defense</a:t>
            </a:r>
            <a:endParaRPr lang="en-US" sz="3200" dirty="0"/>
          </a:p>
        </p:txBody>
      </p:sp>
      <p:sp>
        <p:nvSpPr>
          <p:cNvPr id="3" name="Content Placeholder 2"/>
          <p:cNvSpPr>
            <a:spLocks noGrp="1"/>
          </p:cNvSpPr>
          <p:nvPr>
            <p:ph idx="1"/>
          </p:nvPr>
        </p:nvSpPr>
        <p:spPr/>
        <p:txBody>
          <a:bodyPr/>
          <a:lstStyle/>
          <a:p>
            <a:pPr marL="0" indent="0">
              <a:lnSpc>
                <a:spcPct val="90000"/>
              </a:lnSpc>
              <a:spcAft>
                <a:spcPct val="25000"/>
              </a:spcAft>
              <a:buNone/>
            </a:pPr>
            <a:r>
              <a:rPr lang="en-US" sz="2100" dirty="0" smtClean="0">
                <a:latin typeface="Corbel" pitchFamily="34" charset="0"/>
              </a:rPr>
              <a:t>An employer may refuse to reinstate an employee returning from leave if all of the following apply:</a:t>
            </a:r>
            <a:endParaRPr lang="en-US" sz="2100" dirty="0">
              <a:latin typeface="Corbel" pitchFamily="34" charset="0"/>
            </a:endParaRPr>
          </a:p>
          <a:p>
            <a:pPr lvl="1">
              <a:lnSpc>
                <a:spcPct val="90000"/>
              </a:lnSpc>
              <a:spcAft>
                <a:spcPct val="25000"/>
              </a:spcAft>
              <a:buFont typeface="Wingdings" pitchFamily="2" charset="2"/>
              <a:buChar char="v"/>
            </a:pPr>
            <a:r>
              <a:rPr lang="en-US" sz="2100" dirty="0">
                <a:latin typeface="Corbel" pitchFamily="34" charset="0"/>
              </a:rPr>
              <a:t>The employee is salaried and among the highest paid 10% of all employees within 75 miles of employee’s work site;</a:t>
            </a:r>
          </a:p>
          <a:p>
            <a:pPr lvl="1">
              <a:lnSpc>
                <a:spcPct val="90000"/>
              </a:lnSpc>
              <a:spcAft>
                <a:spcPct val="25000"/>
              </a:spcAft>
              <a:buFont typeface="Wingdings" pitchFamily="2" charset="2"/>
              <a:buChar char="v"/>
            </a:pPr>
            <a:r>
              <a:rPr lang="en-US" sz="2100" dirty="0">
                <a:latin typeface="Corbel" pitchFamily="34" charset="0"/>
              </a:rPr>
              <a:t>Refusal to reinstate is necessary to prevent “substantial and grievous economic injury” to the employer’s operations; and</a:t>
            </a:r>
          </a:p>
          <a:p>
            <a:pPr lvl="1">
              <a:lnSpc>
                <a:spcPct val="90000"/>
              </a:lnSpc>
              <a:spcAft>
                <a:spcPct val="25000"/>
              </a:spcAft>
              <a:buFont typeface="Wingdings" pitchFamily="2" charset="2"/>
              <a:buChar char="v"/>
            </a:pPr>
            <a:r>
              <a:rPr lang="en-US" sz="2100" dirty="0">
                <a:latin typeface="Corbel" pitchFamily="34" charset="0"/>
              </a:rPr>
              <a:t>The employer notifies the </a:t>
            </a:r>
            <a:r>
              <a:rPr lang="en-US" sz="2100" dirty="0" smtClean="0">
                <a:latin typeface="Corbel" pitchFamily="34" charset="0"/>
              </a:rPr>
              <a:t>employee in writing </a:t>
            </a:r>
            <a:r>
              <a:rPr lang="en-US" sz="2100" dirty="0">
                <a:latin typeface="Corbel" pitchFamily="34" charset="0"/>
              </a:rPr>
              <a:t>of its intent not to reinstate as soon as the employer determines that refusal to reinstate is necessary.</a:t>
            </a:r>
          </a:p>
          <a:p>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34</a:t>
            </a:fld>
            <a:endParaRPr lang="en-US" dirty="0"/>
          </a:p>
        </p:txBody>
      </p:sp>
      <p:pic>
        <p:nvPicPr>
          <p:cNvPr id="5" name="Picture 4"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29800938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Reasonable Accommodation</a:t>
            </a:r>
            <a:endParaRPr lang="en-US" sz="3200" dirty="0"/>
          </a:p>
        </p:txBody>
      </p:sp>
      <p:sp>
        <p:nvSpPr>
          <p:cNvPr id="3" name="Content Placeholder 2"/>
          <p:cNvSpPr>
            <a:spLocks noGrp="1"/>
          </p:cNvSpPr>
          <p:nvPr>
            <p:ph idx="1"/>
          </p:nvPr>
        </p:nvSpPr>
        <p:spPr/>
        <p:txBody>
          <a:bodyPr/>
          <a:lstStyle/>
          <a:p>
            <a:pPr eaLnBrk="1" hangingPunct="1">
              <a:lnSpc>
                <a:spcPct val="90000"/>
              </a:lnSpc>
              <a:spcAft>
                <a:spcPct val="25000"/>
              </a:spcAft>
              <a:buFont typeface="Wingdings" pitchFamily="2" charset="2"/>
              <a:buChar char="v"/>
            </a:pPr>
            <a:endParaRPr lang="en-US" sz="2400" dirty="0" smtClean="0">
              <a:latin typeface="Corbel" pitchFamily="34" charset="0"/>
            </a:endParaRPr>
          </a:p>
          <a:p>
            <a:pPr eaLnBrk="1" hangingPunct="1">
              <a:lnSpc>
                <a:spcPct val="90000"/>
              </a:lnSpc>
              <a:spcAft>
                <a:spcPct val="25000"/>
              </a:spcAft>
              <a:buFont typeface="Wingdings" pitchFamily="2" charset="2"/>
              <a:buChar char="v"/>
            </a:pPr>
            <a:r>
              <a:rPr lang="en-US" sz="2400" dirty="0" smtClean="0">
                <a:latin typeface="Corbel" pitchFamily="34" charset="0"/>
              </a:rPr>
              <a:t>In </a:t>
            </a:r>
            <a:r>
              <a:rPr lang="en-US" sz="2400" dirty="0">
                <a:latin typeface="Corbel" pitchFamily="34" charset="0"/>
              </a:rPr>
              <a:t>addition to guaranteed leave for pregnant employees, the FEHA requires covered employers to reasonably accommodate an employee’s pregnancy and related medical conditions to the same extent as it would accommodate other disabilities.  </a:t>
            </a:r>
            <a:endParaRPr lang="en-US" sz="2400"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35</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3382422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Reasonable Accommodation</a:t>
            </a:r>
            <a:endParaRPr lang="en-US" sz="3200" dirty="0"/>
          </a:p>
        </p:txBody>
      </p:sp>
      <p:sp>
        <p:nvSpPr>
          <p:cNvPr id="3" name="Content Placeholder 2"/>
          <p:cNvSpPr>
            <a:spLocks noGrp="1"/>
          </p:cNvSpPr>
          <p:nvPr>
            <p:ph idx="1"/>
          </p:nvPr>
        </p:nvSpPr>
        <p:spPr/>
        <p:txBody>
          <a:bodyPr/>
          <a:lstStyle/>
          <a:p>
            <a:pPr marL="0" indent="0" eaLnBrk="1" hangingPunct="1">
              <a:lnSpc>
                <a:spcPct val="90000"/>
              </a:lnSpc>
              <a:spcAft>
                <a:spcPct val="25000"/>
              </a:spcAft>
              <a:buNone/>
            </a:pPr>
            <a:r>
              <a:rPr lang="en-US" sz="2400" dirty="0">
                <a:latin typeface="Corbel" pitchFamily="34" charset="0"/>
              </a:rPr>
              <a:t>As with other requests for reasonable accommodation,</a:t>
            </a:r>
          </a:p>
          <a:p>
            <a:pPr lvl="1" eaLnBrk="1" hangingPunct="1">
              <a:lnSpc>
                <a:spcPct val="90000"/>
              </a:lnSpc>
              <a:spcAft>
                <a:spcPct val="25000"/>
              </a:spcAft>
            </a:pPr>
            <a:r>
              <a:rPr lang="en-US" dirty="0">
                <a:latin typeface="Corbel" pitchFamily="34" charset="0"/>
              </a:rPr>
              <a:t>the employer is required to explore with the employee all possible means of reasonably accommodating her pregnancy related disability prior to making any employment related decision.</a:t>
            </a:r>
          </a:p>
          <a:p>
            <a:pPr lvl="1" eaLnBrk="1" hangingPunct="1">
              <a:lnSpc>
                <a:spcPct val="90000"/>
              </a:lnSpc>
              <a:spcAft>
                <a:spcPct val="25000"/>
              </a:spcAft>
            </a:pPr>
            <a:r>
              <a:rPr lang="en-US" dirty="0">
                <a:latin typeface="Corbel" pitchFamily="34" charset="0"/>
              </a:rPr>
              <a:t>an accommodation is reasonable if it does not impose an undue hardship on the employer’s business.</a:t>
            </a:r>
          </a:p>
          <a:p>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36</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20767269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 Examples of Accommodation</a:t>
            </a:r>
            <a:endParaRPr lang="en-US" sz="3200" dirty="0"/>
          </a:p>
        </p:txBody>
      </p:sp>
      <p:sp>
        <p:nvSpPr>
          <p:cNvPr id="3" name="Content Placeholder 2"/>
          <p:cNvSpPr>
            <a:spLocks noGrp="1"/>
          </p:cNvSpPr>
          <p:nvPr>
            <p:ph idx="1"/>
          </p:nvPr>
        </p:nvSpPr>
        <p:spPr/>
        <p:txBody>
          <a:bodyPr/>
          <a:lstStyle/>
          <a:p>
            <a:pPr marL="0" indent="0" eaLnBrk="1" hangingPunct="1">
              <a:lnSpc>
                <a:spcPct val="90000"/>
              </a:lnSpc>
              <a:spcAft>
                <a:spcPct val="25000"/>
              </a:spcAft>
              <a:buNone/>
            </a:pPr>
            <a:endParaRPr lang="en-US" sz="2400" dirty="0" smtClean="0">
              <a:latin typeface="Corbel" pitchFamily="34" charset="0"/>
            </a:endParaRPr>
          </a:p>
          <a:p>
            <a:pPr marL="0" indent="0" eaLnBrk="1" hangingPunct="1">
              <a:lnSpc>
                <a:spcPct val="90000"/>
              </a:lnSpc>
              <a:spcAft>
                <a:spcPct val="25000"/>
              </a:spcAft>
              <a:buNone/>
            </a:pPr>
            <a:r>
              <a:rPr lang="en-US" sz="2400" dirty="0" smtClean="0">
                <a:latin typeface="Corbel" pitchFamily="34" charset="0"/>
              </a:rPr>
              <a:t>Reasonable </a:t>
            </a:r>
            <a:r>
              <a:rPr lang="en-US" sz="2400" dirty="0">
                <a:latin typeface="Corbel" pitchFamily="34" charset="0"/>
              </a:rPr>
              <a:t>accommodation can include, but is not limited to, changing job duties or work hours, providing leave, relocating the work area, and/or providing mechanical or electrical aids.</a:t>
            </a:r>
          </a:p>
          <a:p>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37</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2427485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 Transfer as Accommodation</a:t>
            </a:r>
            <a:endParaRPr lang="en-US" sz="3200" dirty="0"/>
          </a:p>
        </p:txBody>
      </p:sp>
      <p:sp>
        <p:nvSpPr>
          <p:cNvPr id="3" name="Content Placeholder 2"/>
          <p:cNvSpPr>
            <a:spLocks noGrp="1"/>
          </p:cNvSpPr>
          <p:nvPr>
            <p:ph idx="1"/>
          </p:nvPr>
        </p:nvSpPr>
        <p:spPr/>
        <p:txBody>
          <a:bodyPr/>
          <a:lstStyle/>
          <a:p>
            <a:pPr marL="0" indent="0">
              <a:buNone/>
            </a:pPr>
            <a:endParaRPr lang="en-US" sz="2400" dirty="0" smtClean="0">
              <a:latin typeface="Corbel" pitchFamily="34" charset="0"/>
            </a:endParaRPr>
          </a:p>
          <a:p>
            <a:pPr marL="0" indent="0">
              <a:buNone/>
            </a:pPr>
            <a:r>
              <a:rPr lang="en-US" sz="2400" dirty="0" smtClean="0">
                <a:latin typeface="Corbel" pitchFamily="34" charset="0"/>
              </a:rPr>
              <a:t>As </a:t>
            </a:r>
            <a:r>
              <a:rPr lang="en-US" sz="2400" dirty="0">
                <a:latin typeface="Corbel" pitchFamily="34" charset="0"/>
              </a:rPr>
              <a:t>an accommodation, and with the advice of her physician, an employee can request transfer to a less strenuous or hazardous position for the duration of her pregnancy.  </a:t>
            </a:r>
            <a:endParaRPr lang="en-US" sz="2400"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38</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3778308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 Certification</a:t>
            </a:r>
            <a:endParaRPr lang="en-US" sz="3200" dirty="0"/>
          </a:p>
        </p:txBody>
      </p:sp>
      <p:sp>
        <p:nvSpPr>
          <p:cNvPr id="3" name="Content Placeholder 2"/>
          <p:cNvSpPr>
            <a:spLocks noGrp="1"/>
          </p:cNvSpPr>
          <p:nvPr>
            <p:ph idx="1"/>
          </p:nvPr>
        </p:nvSpPr>
        <p:spPr/>
        <p:txBody>
          <a:bodyPr/>
          <a:lstStyle/>
          <a:p>
            <a:pPr eaLnBrk="1" hangingPunct="1">
              <a:lnSpc>
                <a:spcPct val="90000"/>
              </a:lnSpc>
              <a:spcAft>
                <a:spcPct val="25000"/>
              </a:spcAft>
              <a:buFont typeface="Wingdings" pitchFamily="2" charset="2"/>
              <a:buChar char="v"/>
            </a:pPr>
            <a:r>
              <a:rPr lang="en-US" sz="1800" dirty="0" smtClean="0">
                <a:latin typeface="Corbel" pitchFamily="34" charset="0"/>
              </a:rPr>
              <a:t>An </a:t>
            </a:r>
            <a:r>
              <a:rPr lang="en-US" sz="1800" dirty="0">
                <a:latin typeface="Corbel" pitchFamily="34" charset="0"/>
              </a:rPr>
              <a:t>employer may require the employee to obtain a certification from her health care provider of the medical advisability for a reasonable accommodation. </a:t>
            </a:r>
            <a:endParaRPr lang="en-US" sz="1800" dirty="0" smtClean="0">
              <a:latin typeface="Corbel" pitchFamily="34" charset="0"/>
            </a:endParaRPr>
          </a:p>
          <a:p>
            <a:pPr eaLnBrk="1" hangingPunct="1">
              <a:lnSpc>
                <a:spcPct val="90000"/>
              </a:lnSpc>
              <a:spcAft>
                <a:spcPct val="25000"/>
              </a:spcAft>
              <a:buFont typeface="Wingdings" pitchFamily="2" charset="2"/>
              <a:buChar char="v"/>
            </a:pPr>
            <a:r>
              <a:rPr lang="en-US" sz="1800" dirty="0" smtClean="0">
                <a:latin typeface="Corbel" pitchFamily="34" charset="0"/>
              </a:rPr>
              <a:t>Certification </a:t>
            </a:r>
            <a:r>
              <a:rPr lang="en-US" sz="1800" dirty="0">
                <a:latin typeface="Corbel" pitchFamily="34" charset="0"/>
              </a:rPr>
              <a:t>should only be required to the same extent that certification is required in support of other requests for reasonable </a:t>
            </a:r>
            <a:r>
              <a:rPr lang="en-US" sz="1800" dirty="0" smtClean="0">
                <a:latin typeface="Corbel" pitchFamily="34" charset="0"/>
              </a:rPr>
              <a:t>accommodation from non-pregnant employees.</a:t>
            </a:r>
            <a:endParaRPr lang="en-US" sz="1800" dirty="0">
              <a:latin typeface="Corbel" pitchFamily="34" charset="0"/>
            </a:endParaRPr>
          </a:p>
          <a:p>
            <a:pPr eaLnBrk="1" hangingPunct="1">
              <a:lnSpc>
                <a:spcPct val="90000"/>
              </a:lnSpc>
              <a:spcAft>
                <a:spcPct val="25000"/>
              </a:spcAft>
              <a:buFont typeface="Wingdings" pitchFamily="2" charset="2"/>
              <a:buChar char="v"/>
            </a:pPr>
            <a:r>
              <a:rPr lang="en-US" sz="1800" dirty="0">
                <a:latin typeface="Corbel" pitchFamily="34" charset="0"/>
              </a:rPr>
              <a:t>The employer may require the certification </a:t>
            </a:r>
            <a:r>
              <a:rPr lang="en-US" sz="1800" dirty="0" smtClean="0">
                <a:latin typeface="Corbel" pitchFamily="34" charset="0"/>
              </a:rPr>
              <a:t>include: (1) the </a:t>
            </a:r>
            <a:r>
              <a:rPr lang="en-US" sz="1800" dirty="0">
                <a:latin typeface="Corbel" pitchFamily="34" charset="0"/>
              </a:rPr>
              <a:t>date the reasonable accommodation became medically advisable</a:t>
            </a:r>
            <a:r>
              <a:rPr lang="en-US" sz="1800" dirty="0" smtClean="0">
                <a:latin typeface="Corbel" pitchFamily="34" charset="0"/>
              </a:rPr>
              <a:t>; (2) the </a:t>
            </a:r>
            <a:r>
              <a:rPr lang="en-US" sz="1800" dirty="0">
                <a:latin typeface="Corbel" pitchFamily="34" charset="0"/>
              </a:rPr>
              <a:t>probable duration of the period or periods of the reasonable accommodation; and</a:t>
            </a:r>
            <a:r>
              <a:rPr lang="en-US" sz="1800" dirty="0" smtClean="0">
                <a:latin typeface="Corbel" pitchFamily="34" charset="0"/>
              </a:rPr>
              <a:t>, (3) an </a:t>
            </a:r>
            <a:r>
              <a:rPr lang="en-US" sz="1800" dirty="0">
                <a:latin typeface="Corbel" pitchFamily="34" charset="0"/>
              </a:rPr>
              <a:t>explanatory statement that, due to the woman's pregnancy, the reasonable accommodation is medically advisable.</a:t>
            </a:r>
          </a:p>
          <a:p>
            <a:endParaRPr lang="en-US"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39</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607154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00D3A1-62B3-46F8-8BA3-8B3A3DA04E09}" type="slidenum">
              <a:rPr lang="en-US" smtClean="0">
                <a:solidFill>
                  <a:schemeClr val="bg1"/>
                </a:solidFill>
              </a:rPr>
              <a:pPr/>
              <a:t>4</a:t>
            </a:fld>
            <a:endParaRPr lang="en-US" smtClean="0">
              <a:solidFill>
                <a:schemeClr val="bg1"/>
              </a:solidFill>
            </a:endParaRPr>
          </a:p>
        </p:txBody>
      </p:sp>
      <p:sp>
        <p:nvSpPr>
          <p:cNvPr id="4100" name="AutoShape 2"/>
          <p:cNvSpPr>
            <a:spLocks noGrp="1" noChangeArrowheads="1"/>
          </p:cNvSpPr>
          <p:nvPr>
            <p:ph type="title"/>
          </p:nvPr>
        </p:nvSpPr>
        <p:spPr/>
        <p:txBody>
          <a:bodyPr/>
          <a:lstStyle/>
          <a:p>
            <a:pPr eaLnBrk="1" hangingPunct="1"/>
            <a:r>
              <a:rPr lang="en-US" sz="3200" dirty="0" smtClean="0"/>
              <a:t>A Civil Right </a:t>
            </a:r>
          </a:p>
        </p:txBody>
      </p:sp>
      <p:sp>
        <p:nvSpPr>
          <p:cNvPr id="4101" name="Rectangle 3"/>
          <p:cNvSpPr>
            <a:spLocks noGrp="1" noChangeArrowheads="1"/>
          </p:cNvSpPr>
          <p:nvPr>
            <p:ph type="body" sz="half" idx="1"/>
          </p:nvPr>
        </p:nvSpPr>
        <p:spPr>
          <a:xfrm>
            <a:off x="838200" y="2362200"/>
            <a:ext cx="7315200" cy="3724275"/>
          </a:xfrm>
        </p:spPr>
        <p:txBody>
          <a:bodyPr/>
          <a:lstStyle/>
          <a:p>
            <a:pPr eaLnBrk="1" hangingPunct="1">
              <a:buFont typeface="Wingdings" pitchFamily="2" charset="2"/>
              <a:buNone/>
            </a:pPr>
            <a:r>
              <a:rPr lang="en-US" dirty="0" smtClean="0"/>
              <a:t>   </a:t>
            </a:r>
          </a:p>
          <a:p>
            <a:pPr eaLnBrk="1" hangingPunct="1">
              <a:buFont typeface="Wingdings" pitchFamily="2" charset="2"/>
              <a:buNone/>
            </a:pPr>
            <a:r>
              <a:rPr lang="en-US" sz="2400" dirty="0" smtClean="0"/>
              <a:t>	Freedom from discrimination because of pregnancy, childbirth, breastfeeding, a medical condition related to pregnancy, childbirth or breastfeeding, or the perception of pregnancy or related medical condition is a civil right.</a:t>
            </a:r>
          </a:p>
          <a:p>
            <a:pPr eaLnBrk="1" hangingPunct="1">
              <a:buFont typeface="Wingdings" pitchFamily="2" charset="2"/>
              <a:buNone/>
            </a:pPr>
            <a:r>
              <a:rPr lang="en-US" dirty="0" smtClean="0"/>
              <a:t>  </a:t>
            </a:r>
            <a:r>
              <a:rPr lang="en-US" sz="2000" dirty="0" smtClean="0"/>
              <a:t>		</a:t>
            </a:r>
          </a:p>
          <a:p>
            <a:pPr eaLnBrk="1" hangingPunct="1">
              <a:buFont typeface="Wingdings" pitchFamily="2" charset="2"/>
              <a:buNone/>
            </a:pPr>
            <a:r>
              <a:rPr lang="en-US" sz="2400" dirty="0" smtClean="0"/>
              <a:t> </a:t>
            </a:r>
            <a:endParaRPr lang="en-US" sz="2000" dirty="0" smtClean="0"/>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 Employer Response</a:t>
            </a:r>
            <a:endParaRPr lang="en-US" sz="3200"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r>
              <a:rPr lang="en-US" sz="2400" dirty="0" smtClean="0"/>
              <a:t>The employer must respond to the request as soon as practicable, but in no event, later than 10 calendar days after receiving the request.  </a:t>
            </a:r>
            <a:endParaRPr lang="en-US" sz="2400"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40</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4185425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 Employer Defenses</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sz="2400" dirty="0" smtClean="0"/>
              <a:t>An employee’s request for accommodation need not be honored if: (1) the request would require the employer to create additional employment that the employer would not otherwise have created; (2) the request would require the employer to discharge any employee, transfer an employee with more seniority, promote an employee not qualified to perform the job or violate any CBA.  </a:t>
            </a:r>
            <a:endParaRPr lang="en-US" sz="2400" dirty="0"/>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41</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33920113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RA: Posting of Rights </a:t>
            </a:r>
            <a:endParaRPr lang="en-US" sz="3200" dirty="0"/>
          </a:p>
        </p:txBody>
      </p:sp>
      <p:sp>
        <p:nvSpPr>
          <p:cNvPr id="3" name="Content Placeholder 2"/>
          <p:cNvSpPr>
            <a:spLocks noGrp="1"/>
          </p:cNvSpPr>
          <p:nvPr>
            <p:ph idx="1"/>
          </p:nvPr>
        </p:nvSpPr>
        <p:spPr/>
        <p:txBody>
          <a:bodyPr/>
          <a:lstStyle/>
          <a:p>
            <a:pPr eaLnBrk="1" hangingPunct="1">
              <a:lnSpc>
                <a:spcPct val="90000"/>
              </a:lnSpc>
              <a:spcAft>
                <a:spcPct val="25000"/>
              </a:spcAft>
              <a:buFont typeface="Wingdings" pitchFamily="2" charset="2"/>
              <a:buChar char="v"/>
            </a:pPr>
            <a:r>
              <a:rPr lang="en-US" sz="2400" dirty="0">
                <a:latin typeface="Corbel" pitchFamily="34" charset="0"/>
              </a:rPr>
              <a:t>E</a:t>
            </a:r>
            <a:r>
              <a:rPr lang="en-US" sz="2400" dirty="0" smtClean="0">
                <a:latin typeface="Corbel" pitchFamily="34" charset="0"/>
              </a:rPr>
              <a:t>mployers </a:t>
            </a:r>
            <a:r>
              <a:rPr lang="en-US" sz="2400" dirty="0">
                <a:latin typeface="Corbel" pitchFamily="34" charset="0"/>
              </a:rPr>
              <a:t>must </a:t>
            </a:r>
            <a:r>
              <a:rPr lang="en-US" sz="2400" dirty="0" smtClean="0">
                <a:latin typeface="Corbel" pitchFamily="34" charset="0"/>
              </a:rPr>
              <a:t>give employees reasonable advance notice of their FEHA rights and obligations regarding pregnancy, childbirth, related medical conditions, or pregnancy disability leave.</a:t>
            </a:r>
            <a:endParaRPr lang="en-US" sz="2000" dirty="0">
              <a:latin typeface="Corbel" pitchFamily="34" charset="0"/>
            </a:endParaRPr>
          </a:p>
          <a:p>
            <a:pPr eaLnBrk="1" hangingPunct="1">
              <a:lnSpc>
                <a:spcPct val="90000"/>
              </a:lnSpc>
              <a:spcAft>
                <a:spcPct val="25000"/>
              </a:spcAft>
              <a:buFont typeface="Wingdings" pitchFamily="2" charset="2"/>
              <a:buChar char="v"/>
            </a:pPr>
            <a:r>
              <a:rPr lang="en-US" sz="2400" dirty="0" smtClean="0">
                <a:latin typeface="Corbel" pitchFamily="34" charset="0"/>
              </a:rPr>
              <a:t>Employers must post the notice in a conspicuous place where employees can see it. </a:t>
            </a:r>
          </a:p>
          <a:p>
            <a:pPr eaLnBrk="1" hangingPunct="1">
              <a:lnSpc>
                <a:spcPct val="90000"/>
              </a:lnSpc>
              <a:spcAft>
                <a:spcPct val="25000"/>
              </a:spcAft>
              <a:buFont typeface="Wingdings" pitchFamily="2" charset="2"/>
              <a:buChar char="v"/>
            </a:pPr>
            <a:r>
              <a:rPr lang="en-US" sz="2400" dirty="0" smtClean="0">
                <a:latin typeface="Corbel" pitchFamily="34" charset="0"/>
              </a:rPr>
              <a:t>Employers must give an employee a copy of the notice as soon as the employee tells the employer of her pregnancy or sooner if the employee inquires about reasonable accommodation or leave.</a:t>
            </a:r>
            <a:endParaRPr lang="en-US" sz="2400" dirty="0">
              <a:latin typeface="Corbel" pitchFamily="34" charset="0"/>
            </a:endParaRPr>
          </a:p>
        </p:txBody>
      </p:sp>
      <p:sp>
        <p:nvSpPr>
          <p:cNvPr id="4" name="Slide Number Placeholder 3"/>
          <p:cNvSpPr>
            <a:spLocks noGrp="1"/>
          </p:cNvSpPr>
          <p:nvPr>
            <p:ph type="sldNum" sz="quarter" idx="12"/>
          </p:nvPr>
        </p:nvSpPr>
        <p:spPr/>
        <p:txBody>
          <a:bodyPr/>
          <a:lstStyle/>
          <a:p>
            <a:pPr>
              <a:defRPr/>
            </a:pPr>
            <a:fld id="{C5213684-12F1-4868-B217-7BD7FA7875CB}" type="slidenum">
              <a:rPr lang="en-US" smtClean="0"/>
              <a:pPr>
                <a:defRPr/>
              </a:pPr>
              <a:t>42</a:t>
            </a:fld>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extLst>
      <p:ext uri="{BB962C8B-B14F-4D97-AF65-F5344CB8AC3E}">
        <p14:creationId xmlns:p14="http://schemas.microsoft.com/office/powerpoint/2010/main" val="21328266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D95886-E617-4855-B34B-F229B28CF56F}" type="slidenum">
              <a:rPr lang="en-US" smtClean="0">
                <a:solidFill>
                  <a:schemeClr val="bg1"/>
                </a:solidFill>
              </a:rPr>
              <a:pPr/>
              <a:t>43</a:t>
            </a:fld>
            <a:endParaRPr lang="en-US" smtClean="0">
              <a:solidFill>
                <a:schemeClr val="bg1"/>
              </a:solidFill>
            </a:endParaRPr>
          </a:p>
        </p:txBody>
      </p:sp>
      <p:sp>
        <p:nvSpPr>
          <p:cNvPr id="27652" name="AutoShape 20"/>
          <p:cNvSpPr>
            <a:spLocks noGrp="1" noChangeArrowheads="1"/>
          </p:cNvSpPr>
          <p:nvPr>
            <p:ph type="title"/>
          </p:nvPr>
        </p:nvSpPr>
        <p:spPr/>
        <p:txBody>
          <a:bodyPr/>
          <a:lstStyle/>
          <a:p>
            <a:pPr algn="ctr" eaLnBrk="1" hangingPunct="1"/>
            <a:r>
              <a:rPr lang="en-US" sz="4800" dirty="0" smtClean="0">
                <a:solidFill>
                  <a:schemeClr val="tx1"/>
                </a:solidFill>
                <a:latin typeface="Trajan Pro" pitchFamily="18" charset="0"/>
              </a:rPr>
              <a:t>Thank You</a:t>
            </a:r>
          </a:p>
        </p:txBody>
      </p:sp>
      <p:sp>
        <p:nvSpPr>
          <p:cNvPr id="27653" name="Rectangle 18"/>
          <p:cNvSpPr>
            <a:spLocks noGrp="1" noChangeArrowheads="1"/>
          </p:cNvSpPr>
          <p:nvPr>
            <p:ph type="body" idx="4294967295"/>
          </p:nvPr>
        </p:nvSpPr>
        <p:spPr>
          <a:xfrm>
            <a:off x="1450975" y="2514601"/>
            <a:ext cx="7693025" cy="3657600"/>
          </a:xfrm>
        </p:spPr>
        <p:txBody>
          <a:bodyPr/>
          <a:lstStyle/>
          <a:p>
            <a:pPr eaLnBrk="1" hangingPunct="1">
              <a:buFont typeface="Wingdings" pitchFamily="2" charset="2"/>
              <a:buNone/>
            </a:pPr>
            <a:endParaRPr lang="en-US" sz="1600" dirty="0" smtClean="0">
              <a:solidFill>
                <a:srgbClr val="FFC000"/>
              </a:solidFill>
              <a:cs typeface="Arial" charset="0"/>
              <a:hlinkClick r:id="rId3"/>
            </a:endParaRPr>
          </a:p>
          <a:p>
            <a:pPr eaLnBrk="1" hangingPunct="1">
              <a:buFont typeface="Wingdings" pitchFamily="2" charset="2"/>
              <a:buNone/>
            </a:pPr>
            <a:r>
              <a:rPr lang="en-US" sz="1800" dirty="0" smtClean="0">
                <a:solidFill>
                  <a:srgbClr val="FFC000"/>
                </a:solidFill>
                <a:cs typeface="Arial" charset="0"/>
                <a:hlinkClick r:id="rId3"/>
              </a:rPr>
              <a:t>www.dfeh.ca.gov</a:t>
            </a:r>
            <a:endParaRPr lang="en-US" sz="1800" dirty="0" smtClean="0">
              <a:solidFill>
                <a:srgbClr val="FFC000"/>
              </a:solidFill>
              <a:cs typeface="Arial" charset="0"/>
            </a:endParaRPr>
          </a:p>
          <a:p>
            <a:pPr eaLnBrk="1" hangingPunct="1">
              <a:buFont typeface="Wingdings" pitchFamily="2" charset="2"/>
              <a:buNone/>
            </a:pPr>
            <a:r>
              <a:rPr lang="en-US" sz="1800" dirty="0" smtClean="0">
                <a:solidFill>
                  <a:srgbClr val="FFC000"/>
                </a:solidFill>
                <a:cs typeface="Arial" charset="0"/>
                <a:hlinkClick r:id="rId4"/>
              </a:rPr>
              <a:t>contact.center@dfeh.ca.gov</a:t>
            </a:r>
            <a:endParaRPr lang="en-US" sz="1800" dirty="0" smtClean="0">
              <a:solidFill>
                <a:srgbClr val="FFC000"/>
              </a:solidFill>
              <a:cs typeface="Arial" charset="0"/>
            </a:endParaRPr>
          </a:p>
          <a:p>
            <a:pPr eaLnBrk="1" hangingPunct="1">
              <a:buFont typeface="Wingdings" pitchFamily="2" charset="2"/>
              <a:buNone/>
            </a:pPr>
            <a:r>
              <a:rPr lang="en-US" sz="1800" dirty="0" smtClean="0">
                <a:cs typeface="Arial" charset="0"/>
              </a:rPr>
              <a:t>Communication Center (800) 884-1684</a:t>
            </a:r>
          </a:p>
          <a:p>
            <a:pPr eaLnBrk="1" hangingPunct="1">
              <a:buFont typeface="Wingdings" pitchFamily="2" charset="2"/>
              <a:buNone/>
            </a:pPr>
            <a:r>
              <a:rPr lang="en-US" sz="1800" dirty="0" smtClean="0">
                <a:cs typeface="Arial" charset="0"/>
              </a:rPr>
              <a:t>TTY (800) 700-2320</a:t>
            </a:r>
            <a:endParaRPr lang="en-US" sz="1800" dirty="0" smtClean="0"/>
          </a:p>
        </p:txBody>
      </p:sp>
      <p:pic>
        <p:nvPicPr>
          <p:cNvPr id="6" name="Picture 7" descr="icons.bmp"/>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5720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DFEH Legal Update Webinar Grey.jpg"/>
          <p:cNvPicPr>
            <a:picLocks noChangeAspect="1"/>
          </p:cNvPicPr>
          <p:nvPr/>
        </p:nvPicPr>
        <p:blipFill>
          <a:blip r:embed="rId6" cstate="print"/>
          <a:stretch>
            <a:fillRect/>
          </a:stretch>
        </p:blipFill>
        <p:spPr>
          <a:xfrm>
            <a:off x="4724400" y="4343400"/>
            <a:ext cx="3100348" cy="13437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860B1A-7D6F-41C3-8444-4B074C592EA4}" type="slidenum">
              <a:rPr lang="en-US" smtClean="0">
                <a:solidFill>
                  <a:schemeClr val="bg1"/>
                </a:solidFill>
              </a:rPr>
              <a:pPr/>
              <a:t>5</a:t>
            </a:fld>
            <a:endParaRPr lang="en-US" smtClean="0">
              <a:solidFill>
                <a:schemeClr val="bg1"/>
              </a:solidFill>
            </a:endParaRPr>
          </a:p>
        </p:txBody>
      </p:sp>
      <p:sp>
        <p:nvSpPr>
          <p:cNvPr id="5124" name="AutoShape 2"/>
          <p:cNvSpPr>
            <a:spLocks noGrp="1" noChangeArrowheads="1"/>
          </p:cNvSpPr>
          <p:nvPr>
            <p:ph type="title"/>
          </p:nvPr>
        </p:nvSpPr>
        <p:spPr/>
        <p:txBody>
          <a:bodyPr/>
          <a:lstStyle/>
          <a:p>
            <a:pPr eaLnBrk="1" hangingPunct="1"/>
            <a:r>
              <a:rPr lang="en-US" sz="3200" dirty="0" smtClean="0"/>
              <a:t>Discrimination at Work  </a:t>
            </a:r>
          </a:p>
        </p:txBody>
      </p:sp>
      <p:sp>
        <p:nvSpPr>
          <p:cNvPr id="5125" name="Rectangle 3"/>
          <p:cNvSpPr>
            <a:spLocks noGrp="1" noChangeArrowheads="1"/>
          </p:cNvSpPr>
          <p:nvPr>
            <p:ph type="body" sz="half" idx="1"/>
          </p:nvPr>
        </p:nvSpPr>
        <p:spPr>
          <a:xfrm>
            <a:off x="1295400" y="2514601"/>
            <a:ext cx="6858000" cy="2057400"/>
          </a:xfrm>
        </p:spPr>
        <p:txBody>
          <a:bodyPr/>
          <a:lstStyle/>
          <a:p>
            <a:pPr marL="0" indent="0" eaLnBrk="1" hangingPunct="1">
              <a:buNone/>
            </a:pPr>
            <a:r>
              <a:rPr lang="en-US" sz="2400" dirty="0" smtClean="0"/>
              <a:t>It is unlawful for an employer to discriminate against a pregnant employee or job applicant in terms of compensation, and/or the conditions and privileges of employment.   </a:t>
            </a:r>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0A5D1C-98FE-4FE3-B25B-430EB6F6C175}" type="slidenum">
              <a:rPr lang="en-US" smtClean="0">
                <a:solidFill>
                  <a:schemeClr val="bg1"/>
                </a:solidFill>
              </a:rPr>
              <a:pPr/>
              <a:t>6</a:t>
            </a:fld>
            <a:endParaRPr lang="en-US" smtClean="0">
              <a:solidFill>
                <a:schemeClr val="bg1"/>
              </a:solidFill>
            </a:endParaRPr>
          </a:p>
        </p:txBody>
      </p:sp>
      <p:sp>
        <p:nvSpPr>
          <p:cNvPr id="6148" name="AutoShape 2"/>
          <p:cNvSpPr>
            <a:spLocks noGrp="1" noChangeArrowheads="1"/>
          </p:cNvSpPr>
          <p:nvPr>
            <p:ph type="title"/>
          </p:nvPr>
        </p:nvSpPr>
        <p:spPr/>
        <p:txBody>
          <a:bodyPr/>
          <a:lstStyle/>
          <a:p>
            <a:pPr eaLnBrk="1" hangingPunct="1"/>
            <a:r>
              <a:rPr lang="en-US" sz="3200" dirty="0" smtClean="0"/>
              <a:t>Statutory Protections  </a:t>
            </a:r>
          </a:p>
        </p:txBody>
      </p:sp>
      <p:sp>
        <p:nvSpPr>
          <p:cNvPr id="6149" name="Rectangle 3"/>
          <p:cNvSpPr>
            <a:spLocks noGrp="1" noChangeArrowheads="1"/>
          </p:cNvSpPr>
          <p:nvPr>
            <p:ph type="body" sz="half" idx="1"/>
          </p:nvPr>
        </p:nvSpPr>
        <p:spPr>
          <a:xfrm>
            <a:off x="1295400" y="2590800"/>
            <a:ext cx="6629400" cy="3724275"/>
          </a:xfrm>
        </p:spPr>
        <p:txBody>
          <a:bodyPr/>
          <a:lstStyle/>
          <a:p>
            <a:pPr marL="0" indent="0" eaLnBrk="1" hangingPunct="1">
              <a:buNone/>
            </a:pPr>
            <a:r>
              <a:rPr lang="en-US" sz="2400" dirty="0" smtClean="0"/>
              <a:t>The Fair Employment and Housing Act (FEHA) and the California Family Rights Act (CFRA) provide protections and guarantees for pregnant employees and job applicants.     </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pic>
        <p:nvPicPr>
          <p:cNvPr id="7" name="Picture 6"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961BCC-4CAD-42CF-88F8-10851EB67668}" type="slidenum">
              <a:rPr lang="en-US" smtClean="0">
                <a:solidFill>
                  <a:schemeClr val="bg1"/>
                </a:solidFill>
              </a:rPr>
              <a:pPr/>
              <a:t>7</a:t>
            </a:fld>
            <a:endParaRPr lang="en-US" smtClean="0">
              <a:solidFill>
                <a:schemeClr val="bg1"/>
              </a:solidFill>
            </a:endParaRPr>
          </a:p>
        </p:txBody>
      </p:sp>
      <p:sp>
        <p:nvSpPr>
          <p:cNvPr id="8196" name="AutoShape 2"/>
          <p:cNvSpPr>
            <a:spLocks noGrp="1" noChangeArrowheads="1"/>
          </p:cNvSpPr>
          <p:nvPr>
            <p:ph type="title"/>
          </p:nvPr>
        </p:nvSpPr>
        <p:spPr/>
        <p:txBody>
          <a:bodyPr/>
          <a:lstStyle/>
          <a:p>
            <a:pPr eaLnBrk="1" hangingPunct="1"/>
            <a:r>
              <a:rPr lang="en-US" dirty="0" smtClean="0"/>
              <a:t/>
            </a:r>
            <a:br>
              <a:rPr lang="en-US" dirty="0" smtClean="0"/>
            </a:br>
            <a:r>
              <a:rPr lang="en-US" sz="3200" dirty="0" smtClean="0"/>
              <a:t>Employer Requirements  </a:t>
            </a:r>
          </a:p>
        </p:txBody>
      </p:sp>
      <p:sp>
        <p:nvSpPr>
          <p:cNvPr id="2" name="TextBox 1"/>
          <p:cNvSpPr txBox="1"/>
          <p:nvPr/>
        </p:nvSpPr>
        <p:spPr>
          <a:xfrm>
            <a:off x="914400" y="2470150"/>
            <a:ext cx="6705600" cy="2585323"/>
          </a:xfrm>
          <a:prstGeom prst="rect">
            <a:avLst/>
          </a:prstGeom>
          <a:noFill/>
        </p:spPr>
        <p:txBody>
          <a:bodyPr wrap="square" rtlCol="0">
            <a:spAutoFit/>
          </a:bodyPr>
          <a:lstStyle/>
          <a:p>
            <a:r>
              <a:rPr lang="en-US" sz="2400" dirty="0" smtClean="0"/>
              <a:t>The FEHA covers all California employers </a:t>
            </a:r>
            <a:r>
              <a:rPr lang="en-US" sz="2400" smtClean="0"/>
              <a:t>with </a:t>
            </a:r>
            <a:r>
              <a:rPr lang="en-US" sz="2400"/>
              <a:t>5</a:t>
            </a:r>
            <a:r>
              <a:rPr lang="en-US" sz="2400" smtClean="0"/>
              <a:t> </a:t>
            </a:r>
            <a:r>
              <a:rPr lang="en-US" sz="2400" dirty="0" smtClean="0"/>
              <a:t>or more full or part time employees.</a:t>
            </a:r>
          </a:p>
          <a:p>
            <a:r>
              <a:rPr lang="en-US" sz="2400" dirty="0" smtClean="0"/>
              <a:t>	 </a:t>
            </a:r>
          </a:p>
          <a:p>
            <a:r>
              <a:rPr lang="en-US" sz="2400" dirty="0" smtClean="0"/>
              <a:t>The CFRA applies for California employers with 50 or more full or part time employees within 75 miles of the employee’s worksite.</a:t>
            </a:r>
          </a:p>
          <a:p>
            <a:r>
              <a:rPr lang="en-US" dirty="0" smtClean="0"/>
              <a:t>	</a:t>
            </a:r>
            <a:endParaRPr lang="en-US" dirty="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4A3433-E0A3-41DF-8BF6-85D8F6494B9B}" type="slidenum">
              <a:rPr lang="en-US" smtClean="0">
                <a:solidFill>
                  <a:schemeClr val="bg1"/>
                </a:solidFill>
              </a:rPr>
              <a:pPr/>
              <a:t>8</a:t>
            </a:fld>
            <a:endParaRPr lang="en-US" smtClean="0">
              <a:solidFill>
                <a:schemeClr val="bg1"/>
              </a:solidFill>
            </a:endParaRPr>
          </a:p>
        </p:txBody>
      </p:sp>
      <p:sp>
        <p:nvSpPr>
          <p:cNvPr id="7172" name="AutoShape 7"/>
          <p:cNvSpPr>
            <a:spLocks noGrp="1" noChangeArrowheads="1"/>
          </p:cNvSpPr>
          <p:nvPr>
            <p:ph type="title"/>
          </p:nvPr>
        </p:nvSpPr>
        <p:spPr>
          <a:xfrm>
            <a:off x="805759" y="762000"/>
            <a:ext cx="7924800" cy="1143000"/>
          </a:xfrm>
        </p:spPr>
        <p:txBody>
          <a:bodyPr/>
          <a:lstStyle/>
          <a:p>
            <a:pPr eaLnBrk="1" hangingPunct="1"/>
            <a:r>
              <a:rPr lang="en-US" sz="3200" dirty="0" smtClean="0"/>
              <a:t>Protections for Job Applicants</a:t>
            </a:r>
          </a:p>
        </p:txBody>
      </p:sp>
      <p:sp>
        <p:nvSpPr>
          <p:cNvPr id="7173" name="Rectangle 8"/>
          <p:cNvSpPr>
            <a:spLocks noGrp="1" noChangeArrowheads="1"/>
          </p:cNvSpPr>
          <p:nvPr>
            <p:ph type="body" sz="half" idx="1"/>
          </p:nvPr>
        </p:nvSpPr>
        <p:spPr>
          <a:xfrm>
            <a:off x="1066800" y="2362200"/>
            <a:ext cx="7086600" cy="3724275"/>
          </a:xfrm>
        </p:spPr>
        <p:txBody>
          <a:bodyPr/>
          <a:lstStyle/>
          <a:p>
            <a:pPr marL="0" indent="0" eaLnBrk="1" hangingPunct="1">
              <a:lnSpc>
                <a:spcPct val="80000"/>
              </a:lnSpc>
              <a:buNone/>
            </a:pPr>
            <a:endParaRPr lang="en-US" dirty="0" smtClean="0"/>
          </a:p>
          <a:p>
            <a:pPr marL="0" indent="0" eaLnBrk="1" hangingPunct="1">
              <a:lnSpc>
                <a:spcPct val="80000"/>
              </a:lnSpc>
              <a:buNone/>
            </a:pPr>
            <a:r>
              <a:rPr lang="en-US" sz="2400" dirty="0" smtClean="0"/>
              <a:t>It is unlawful for an employer to ask a job applicant questions regarding childbearing, pregnancy, birth control or familial responsibilities unless they are related to specific and relevant working conditions of the job in question.</a:t>
            </a:r>
          </a:p>
          <a:p>
            <a:pPr marL="0" indent="0" eaLnBrk="1" hangingPunct="1">
              <a:lnSpc>
                <a:spcPct val="80000"/>
              </a:lnSpc>
              <a:buNone/>
            </a:pPr>
            <a:endParaRPr lang="en-US" dirty="0" smtClean="0"/>
          </a:p>
          <a:p>
            <a:pPr eaLnBrk="1" hangingPunct="1">
              <a:lnSpc>
                <a:spcPct val="80000"/>
              </a:lnSpc>
            </a:pPr>
            <a:endParaRPr lang="en-US" sz="2000" dirty="0" smtClean="0"/>
          </a:p>
        </p:txBody>
      </p:sp>
      <p:pic>
        <p:nvPicPr>
          <p:cNvPr id="6" name="Picture 5" descr="DFEH Legal Update Webinar Grey.jpg"/>
          <p:cNvPicPr>
            <a:picLocks noChangeAspect="1"/>
          </p:cNvPicPr>
          <p:nvPr/>
        </p:nvPicPr>
        <p:blipFill>
          <a:blip r:embed="rId3" cstate="print"/>
          <a:stretch>
            <a:fillRect/>
          </a:stretch>
        </p:blipFill>
        <p:spPr>
          <a:xfrm>
            <a:off x="6705600" y="5638800"/>
            <a:ext cx="1933936" cy="8382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18343C-14E7-4A19-A5B0-5F066DE72CD1}" type="slidenum">
              <a:rPr lang="en-US" smtClean="0">
                <a:solidFill>
                  <a:schemeClr val="bg1"/>
                </a:solidFill>
              </a:rPr>
              <a:pPr/>
              <a:t>9</a:t>
            </a:fld>
            <a:endParaRPr lang="en-US" smtClean="0">
              <a:solidFill>
                <a:schemeClr val="bg1"/>
              </a:solidFill>
            </a:endParaRPr>
          </a:p>
        </p:txBody>
      </p:sp>
      <p:sp>
        <p:nvSpPr>
          <p:cNvPr id="10244" name="AutoShape 2"/>
          <p:cNvSpPr>
            <a:spLocks noGrp="1" noChangeArrowheads="1"/>
          </p:cNvSpPr>
          <p:nvPr>
            <p:ph type="title"/>
          </p:nvPr>
        </p:nvSpPr>
        <p:spPr/>
        <p:txBody>
          <a:bodyPr/>
          <a:lstStyle/>
          <a:p>
            <a:pPr eaLnBrk="1" hangingPunct="1"/>
            <a:r>
              <a:rPr lang="en-US" sz="3200" dirty="0" smtClean="0"/>
              <a:t>PDL: Eligibility  </a:t>
            </a:r>
          </a:p>
        </p:txBody>
      </p:sp>
      <p:sp>
        <p:nvSpPr>
          <p:cNvPr id="179208" name="Rectangle 8"/>
          <p:cNvSpPr>
            <a:spLocks noGrp="1" noChangeArrowheads="1"/>
          </p:cNvSpPr>
          <p:nvPr>
            <p:ph type="body" idx="1"/>
          </p:nvPr>
        </p:nvSpPr>
        <p:spPr>
          <a:xfrm>
            <a:off x="838200" y="2362200"/>
            <a:ext cx="7693025" cy="3962400"/>
          </a:xfrm>
        </p:spPr>
        <p:txBody>
          <a:bodyPr/>
          <a:lstStyle/>
          <a:p>
            <a:pPr eaLnBrk="1" hangingPunct="1">
              <a:lnSpc>
                <a:spcPct val="85000"/>
              </a:lnSpc>
              <a:spcAft>
                <a:spcPct val="25000"/>
              </a:spcAft>
              <a:buFont typeface="Wingdings" pitchFamily="2" charset="2"/>
              <a:buChar char="v"/>
            </a:pPr>
            <a:r>
              <a:rPr lang="en-US" sz="2000" dirty="0" smtClean="0">
                <a:latin typeface="Corbel" pitchFamily="34" charset="0"/>
              </a:rPr>
              <a:t>PDL is for the period of actual disability caused by pregnancy, childbirth, or related medical conditions.  (Gov. Code, § 12945, </a:t>
            </a:r>
            <a:r>
              <a:rPr lang="en-US" sz="2000" dirty="0" err="1" smtClean="0">
                <a:latin typeface="Corbel" pitchFamily="34" charset="0"/>
              </a:rPr>
              <a:t>subd</a:t>
            </a:r>
            <a:r>
              <a:rPr lang="en-US" sz="2000" dirty="0" smtClean="0">
                <a:latin typeface="Corbel" pitchFamily="34" charset="0"/>
              </a:rPr>
              <a:t>. (a).)</a:t>
            </a:r>
          </a:p>
          <a:p>
            <a:pPr marL="342900" lvl="1" indent="-342900" eaLnBrk="1" hangingPunct="1">
              <a:lnSpc>
                <a:spcPct val="85000"/>
              </a:lnSpc>
              <a:spcAft>
                <a:spcPct val="25000"/>
              </a:spcAft>
              <a:buFont typeface="Wingdings" pitchFamily="2" charset="2"/>
              <a:buChar char="v"/>
            </a:pPr>
            <a:r>
              <a:rPr lang="en-US" sz="2000" dirty="0" smtClean="0">
                <a:solidFill>
                  <a:schemeClr val="tx1"/>
                </a:solidFill>
                <a:latin typeface="Corbel" pitchFamily="34" charset="0"/>
              </a:rPr>
              <a:t>A woman is “disabled by pregnancy” if, in the opinion of her health care provider, she is unable because of pregnancy to work at all, or is unable to perform any one or more of the essential functions of her job or to perform these functions without undue risk to herself, the successful completion of her pregnancy, or to other persons.  (Cal. Code </a:t>
            </a:r>
            <a:r>
              <a:rPr lang="en-US" sz="2000" dirty="0" err="1" smtClean="0">
                <a:solidFill>
                  <a:schemeClr val="tx1"/>
                </a:solidFill>
                <a:latin typeface="Corbel" pitchFamily="34" charset="0"/>
              </a:rPr>
              <a:t>Regs</a:t>
            </a:r>
            <a:r>
              <a:rPr lang="en-US" sz="2000" dirty="0" smtClean="0">
                <a:solidFill>
                  <a:schemeClr val="tx1"/>
                </a:solidFill>
                <a:latin typeface="Corbel" pitchFamily="34" charset="0"/>
              </a:rPr>
              <a:t>., tit. 2, § </a:t>
            </a:r>
            <a:r>
              <a:rPr lang="en-US" sz="2000" dirty="0" smtClean="0">
                <a:latin typeface="Corbel" pitchFamily="34" charset="0"/>
              </a:rPr>
              <a:t>11035</a:t>
            </a:r>
            <a:r>
              <a:rPr lang="en-US" sz="2000" dirty="0" smtClean="0">
                <a:solidFill>
                  <a:schemeClr val="tx1"/>
                </a:solidFill>
                <a:latin typeface="Corbel" pitchFamily="34" charset="0"/>
              </a:rPr>
              <a:t>, </a:t>
            </a:r>
            <a:r>
              <a:rPr lang="en-US" sz="2000" dirty="0" err="1" smtClean="0">
                <a:solidFill>
                  <a:schemeClr val="tx1"/>
                </a:solidFill>
                <a:latin typeface="Corbel" pitchFamily="34" charset="0"/>
              </a:rPr>
              <a:t>subd</a:t>
            </a:r>
            <a:r>
              <a:rPr lang="en-US" sz="2000" dirty="0" smtClean="0">
                <a:solidFill>
                  <a:schemeClr val="tx1"/>
                </a:solidFill>
                <a:latin typeface="Corbel" pitchFamily="34" charset="0"/>
              </a:rPr>
              <a:t>. (f).)</a:t>
            </a:r>
          </a:p>
          <a:p>
            <a:pPr eaLnBrk="1" hangingPunct="1">
              <a:lnSpc>
                <a:spcPct val="85000"/>
              </a:lnSpc>
              <a:spcAft>
                <a:spcPct val="25000"/>
              </a:spcAft>
              <a:buFont typeface="Wingdings" pitchFamily="2" charset="2"/>
              <a:buChar char="v"/>
            </a:pPr>
            <a:r>
              <a:rPr lang="en-US" sz="2000" dirty="0" smtClean="0">
                <a:latin typeface="Corbel" pitchFamily="34" charset="0"/>
              </a:rPr>
              <a:t>There is no length of  service requirement before an employee disabled by pregnancy is entitled to PDL.  (Cal. Code </a:t>
            </a:r>
            <a:r>
              <a:rPr lang="en-US" sz="2000" dirty="0" err="1" smtClean="0">
                <a:latin typeface="Corbel" pitchFamily="34" charset="0"/>
              </a:rPr>
              <a:t>Regs</a:t>
            </a:r>
            <a:r>
              <a:rPr lang="en-US" sz="2000" dirty="0" smtClean="0">
                <a:latin typeface="Corbel" pitchFamily="34" charset="0"/>
              </a:rPr>
              <a:t>., tit. 2, § 11037)</a:t>
            </a:r>
          </a:p>
          <a:p>
            <a:pPr eaLnBrk="1" hangingPunct="1">
              <a:lnSpc>
                <a:spcPct val="80000"/>
              </a:lnSpc>
              <a:defRPr/>
            </a:pPr>
            <a:endParaRPr lang="en-US" sz="2000" dirty="0" smtClean="0"/>
          </a:p>
        </p:txBody>
      </p:sp>
      <p:pic>
        <p:nvPicPr>
          <p:cNvPr id="6" name="Picture 5" descr="DFEH Legal Update Webinar Grey.jpg"/>
          <p:cNvPicPr>
            <a:picLocks noChangeAspect="1"/>
          </p:cNvPicPr>
          <p:nvPr/>
        </p:nvPicPr>
        <p:blipFill>
          <a:blip r:embed="rId3" cstate="print"/>
          <a:stretch>
            <a:fillRect/>
          </a:stretch>
        </p:blipFill>
        <p:spPr>
          <a:xfrm>
            <a:off x="6858000" y="5791200"/>
            <a:ext cx="1933936" cy="838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ustom 14">
      <a:dk1>
        <a:sysClr val="windowText" lastClr="000000"/>
      </a:dk1>
      <a:lt1>
        <a:sysClr val="window" lastClr="FFFFFF"/>
      </a:lt1>
      <a:dk2>
        <a:srgbClr val="575F6D"/>
      </a:dk2>
      <a:lt2>
        <a:srgbClr val="969DAB"/>
      </a:lt2>
      <a:accent1>
        <a:srgbClr val="EB9E6F"/>
      </a:accent1>
      <a:accent2>
        <a:srgbClr val="7F7F7F"/>
      </a:accent2>
      <a:accent3>
        <a:srgbClr val="B32C16"/>
      </a:accent3>
      <a:accent4>
        <a:srgbClr val="F5CD2D"/>
      </a:accent4>
      <a:accent5>
        <a:srgbClr val="AEBAD5"/>
      </a:accent5>
      <a:accent6>
        <a:srgbClr val="777C84"/>
      </a:accent6>
      <a:hlink>
        <a:srgbClr val="E06A23"/>
      </a:hlink>
      <a:folHlink>
        <a:srgbClr val="3B435B"/>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2376</TotalTime>
  <Words>5931</Words>
  <Application>Microsoft Office PowerPoint</Application>
  <PresentationFormat>On-screen Show (4:3)</PresentationFormat>
  <Paragraphs>401</Paragraphs>
  <Slides>43</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Corbel</vt:lpstr>
      <vt:lpstr>Times New Roman</vt:lpstr>
      <vt:lpstr>Trajan Pro</vt:lpstr>
      <vt:lpstr>Wingdings</vt:lpstr>
      <vt:lpstr>Capsules</vt:lpstr>
      <vt:lpstr>Pregnancy Discrimination  Your Rights Under California Law</vt:lpstr>
      <vt:lpstr>The California Department of Fair Employment and Housing</vt:lpstr>
      <vt:lpstr>Educational Objectives </vt:lpstr>
      <vt:lpstr>A Civil Right </vt:lpstr>
      <vt:lpstr>Discrimination at Work  </vt:lpstr>
      <vt:lpstr>Statutory Protections  </vt:lpstr>
      <vt:lpstr> Employer Requirements  </vt:lpstr>
      <vt:lpstr>Protections for Job Applicants</vt:lpstr>
      <vt:lpstr>PDL: Eligibility  </vt:lpstr>
      <vt:lpstr>PDL – Before and After Birth</vt:lpstr>
      <vt:lpstr>PDL: Length of Leave</vt:lpstr>
      <vt:lpstr>PDL: Length of Leave </vt:lpstr>
      <vt:lpstr>PDL: Length of Leave </vt:lpstr>
      <vt:lpstr>Hypothetical #1</vt:lpstr>
      <vt:lpstr>Hypothetical #1 </vt:lpstr>
      <vt:lpstr>PDL: Notice to Employer</vt:lpstr>
      <vt:lpstr>PDL: Certification of Disability</vt:lpstr>
      <vt:lpstr>PDL: Pay/Benefits </vt:lpstr>
      <vt:lpstr>PDL: Return Rights </vt:lpstr>
      <vt:lpstr>Hypothetical #2</vt:lpstr>
      <vt:lpstr>Hypothetical 2B</vt:lpstr>
      <vt:lpstr>PDL: Medical Release to RTW</vt:lpstr>
      <vt:lpstr>PDL: Employer Defenses</vt:lpstr>
      <vt:lpstr>CFRA: Baby Bonding Leave</vt:lpstr>
      <vt:lpstr>CFRA: Length of Leave </vt:lpstr>
      <vt:lpstr>CFRA: Length of Leave </vt:lpstr>
      <vt:lpstr>CFRA: Notice to Employer</vt:lpstr>
      <vt:lpstr>CFRA: Pay/Benefits</vt:lpstr>
      <vt:lpstr>Hypothetical #3</vt:lpstr>
      <vt:lpstr>Hypothetical #3B</vt:lpstr>
      <vt:lpstr>Hypothetical #4 </vt:lpstr>
      <vt:lpstr>CFRA: Right to Return</vt:lpstr>
      <vt:lpstr>CFRA: Employer Defense </vt:lpstr>
      <vt:lpstr>CFRA: Employer Defense</vt:lpstr>
      <vt:lpstr>Reasonable Accommodation</vt:lpstr>
      <vt:lpstr>Reasonable Accommodation</vt:lpstr>
      <vt:lpstr>RA: Examples of Accommodation</vt:lpstr>
      <vt:lpstr>RA: Transfer as Accommodation</vt:lpstr>
      <vt:lpstr>RA: Certification</vt:lpstr>
      <vt:lpstr>RA: Employer Response</vt:lpstr>
      <vt:lpstr>RA: Employer Defenses </vt:lpstr>
      <vt:lpstr>RA: Posting of Rights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Hate Crimes:</dc:title>
  <dc:creator>liupp</dc:creator>
  <cp:lastModifiedBy>Mann, Gregory@DFEH</cp:lastModifiedBy>
  <cp:revision>171</cp:revision>
  <dcterms:created xsi:type="dcterms:W3CDTF">2012-03-26T20:51:10Z</dcterms:created>
  <dcterms:modified xsi:type="dcterms:W3CDTF">2016-09-06T18:52:30Z</dcterms:modified>
</cp:coreProperties>
</file>