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7"/>
  </p:notesMasterIdLst>
  <p:handoutMasterIdLst>
    <p:handoutMasterId r:id="rId48"/>
  </p:handoutMasterIdLst>
  <p:sldIdLst>
    <p:sldId id="433" r:id="rId2"/>
    <p:sldId id="371" r:id="rId3"/>
    <p:sldId id="418" r:id="rId4"/>
    <p:sldId id="431" r:id="rId5"/>
    <p:sldId id="415" r:id="rId6"/>
    <p:sldId id="432" r:id="rId7"/>
    <p:sldId id="376" r:id="rId8"/>
    <p:sldId id="419" r:id="rId9"/>
    <p:sldId id="386" r:id="rId10"/>
    <p:sldId id="396" r:id="rId11"/>
    <p:sldId id="397" r:id="rId12"/>
    <p:sldId id="421" r:id="rId13"/>
    <p:sldId id="425" r:id="rId14"/>
    <p:sldId id="399" r:id="rId15"/>
    <p:sldId id="422" r:id="rId16"/>
    <p:sldId id="400" r:id="rId17"/>
    <p:sldId id="387" r:id="rId18"/>
    <p:sldId id="381" r:id="rId19"/>
    <p:sldId id="382" r:id="rId20"/>
    <p:sldId id="373" r:id="rId21"/>
    <p:sldId id="385" r:id="rId22"/>
    <p:sldId id="384" r:id="rId23"/>
    <p:sldId id="403" r:id="rId24"/>
    <p:sldId id="404" r:id="rId25"/>
    <p:sldId id="428" r:id="rId26"/>
    <p:sldId id="405" r:id="rId27"/>
    <p:sldId id="406" r:id="rId28"/>
    <p:sldId id="407" r:id="rId29"/>
    <p:sldId id="408" r:id="rId30"/>
    <p:sldId id="409" r:id="rId31"/>
    <p:sldId id="410" r:id="rId32"/>
    <p:sldId id="412" r:id="rId33"/>
    <p:sldId id="424" r:id="rId34"/>
    <p:sldId id="429" r:id="rId35"/>
    <p:sldId id="430" r:id="rId36"/>
    <p:sldId id="395" r:id="rId37"/>
    <p:sldId id="411" r:id="rId38"/>
    <p:sldId id="378" r:id="rId39"/>
    <p:sldId id="379" r:id="rId40"/>
    <p:sldId id="380" r:id="rId41"/>
    <p:sldId id="368" r:id="rId42"/>
    <p:sldId id="413" r:id="rId43"/>
    <p:sldId id="416" r:id="rId44"/>
    <p:sldId id="417" r:id="rId45"/>
    <p:sldId id="435" r:id="rId46"/>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rsimran Kaur" initials="HK" lastIdx="17" clrIdx="0"/>
  <p:cmAuthor id="1" name="Harsiman Kaur" initials="" lastIdx="6" clrIdx="1"/>
  <p:cmAuthor id="2" name="dfehau2" initials="d"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9E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029" autoAdjust="0"/>
    <p:restoredTop sz="71871" autoAdjust="0"/>
  </p:normalViewPr>
  <p:slideViewPr>
    <p:cSldViewPr>
      <p:cViewPr varScale="1">
        <p:scale>
          <a:sx n="81" d="100"/>
          <a:sy n="81" d="100"/>
        </p:scale>
        <p:origin x="138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54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3177" tIns="46589" rIns="93177" bIns="46589" rtlCol="0"/>
          <a:lstStyle>
            <a:lvl1pPr algn="r">
              <a:defRPr sz="1200"/>
            </a:lvl1pPr>
          </a:lstStyle>
          <a:p>
            <a:fld id="{0FE86CD7-9942-4ED5-92A4-0178FAAE2E03}" type="datetimeFigureOut">
              <a:rPr lang="en-US" smtClean="0"/>
              <a:t>9/6/2016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3177" tIns="46589" rIns="93177" bIns="46589" rtlCol="0" anchor="b"/>
          <a:lstStyle>
            <a:lvl1pPr algn="r">
              <a:defRPr sz="1200"/>
            </a:lvl1pPr>
          </a:lstStyle>
          <a:p>
            <a:fld id="{B3E5EB13-5F36-4F54-B39E-1CE23824D442}" type="slidenum">
              <a:rPr lang="en-US" smtClean="0"/>
              <a:t>‹#›</a:t>
            </a:fld>
            <a:endParaRPr lang="en-US"/>
          </a:p>
        </p:txBody>
      </p:sp>
    </p:spTree>
    <p:extLst>
      <p:ext uri="{BB962C8B-B14F-4D97-AF65-F5344CB8AC3E}">
        <p14:creationId xmlns:p14="http://schemas.microsoft.com/office/powerpoint/2010/main" val="15264444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A3243441-09EE-40FF-9EFF-8AB35FF4566F}" type="datetimeFigureOut">
              <a:rPr lang="en-US"/>
              <a:pPr>
                <a:defRPr/>
              </a:pPr>
              <a:t>9/6/2016</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CA30D4CC-AA75-4B27-B891-CFEF1E8A2F8D}" type="slidenum">
              <a:rPr lang="en-US"/>
              <a:pPr>
                <a:defRPr/>
              </a:pPr>
              <a:t>‹#›</a:t>
            </a:fld>
            <a:endParaRPr lang="en-US" dirty="0"/>
          </a:p>
        </p:txBody>
      </p:sp>
    </p:spTree>
    <p:extLst>
      <p:ext uri="{BB962C8B-B14F-4D97-AF65-F5344CB8AC3E}">
        <p14:creationId xmlns:p14="http://schemas.microsoft.com/office/powerpoint/2010/main" val="34945550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3" Type="http://schemas.openxmlformats.org/officeDocument/2006/relationships/hyperlink" Target="http://www.westlaw.com/Find/Default.wl?rs=dfa1.0&amp;vr=2.0&amp;DB=708&amp;FindType=Y&amp;ReferencePositionType=S&amp;SerialNum=1972127114&amp;ReferencePosition=1533" TargetMode="External"/><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3" Type="http://schemas.openxmlformats.org/officeDocument/2006/relationships/hyperlink" Target="https://web2.westlaw.com/find/default.wl?returnto=BusinessNameReturnTo&amp;db=BC-COMPANYSRBD&amp;rs=WLW12.10&amp;lvbp=T&amp;vr=2.0&amp;rp=/find/default.wl&amp;sv=Split&amp;fn=_top&amp;findtype=l&amp;mt=Westlaw&amp;docname=CIK(LE00075011)" TargetMode="External"/><Relationship Id="rId2" Type="http://schemas.openxmlformats.org/officeDocument/2006/relationships/slide" Target="../slides/slide38.xml"/><Relationship Id="rId1" Type="http://schemas.openxmlformats.org/officeDocument/2006/relationships/notesMaster" Target="../notesMasters/notesMaster1.xml"/><Relationship Id="rId4" Type="http://schemas.openxmlformats.org/officeDocument/2006/relationships/hyperlink" Target="http://www.supremecourt.gov/opinions/11pdf/10-553.pdf" TargetMode="External"/></Relationships>
</file>

<file path=ppt/notesSlides/_rels/notesSlide39.xml.rels><?xml version="1.0" encoding="UTF-8" standalone="yes"?>
<Relationships xmlns="http://schemas.openxmlformats.org/package/2006/relationships"><Relationship Id="rId3" Type="http://schemas.openxmlformats.org/officeDocument/2006/relationships/hyperlink" Target="http://www.courtinfo.ca.gov/opinions/documents/H036828.PDF" TargetMode="External"/><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3" Type="http://schemas.openxmlformats.org/officeDocument/2006/relationships/hyperlink" Target="https://web2.westlaw.com/find/default.wl?mt=Westlaw&amp;db=PROFILER-WLD&amp;docname=0330922901&amp;rp=/find/default.wl&amp;findtype=h&amp;ordoc=2004366446&amp;tc=-1&amp;vr=2.0&amp;fn=_top&amp;sv=Split&amp;tf=-1&amp;pbc=0952E936&amp;rs=WLW12.10" TargetMode="External"/><Relationship Id="rId2" Type="http://schemas.openxmlformats.org/officeDocument/2006/relationships/slide" Target="../slides/slide40.xml"/><Relationship Id="rId1" Type="http://schemas.openxmlformats.org/officeDocument/2006/relationships/notesMaster" Target="../notesMasters/notesMaster1.xml"/><Relationship Id="rId5" Type="http://schemas.openxmlformats.org/officeDocument/2006/relationships/hyperlink" Target="https://web2.westlaw.com/result/documenttext.aspx?ss=CNT&amp;mt=Westlaw&amp;n=2&amp;cnt=DOC&amp;rlt=CLID_FQRLT289802453111212&amp;scxt=WL&amp;service=Find&amp;fmqv=c&amp;rp=/Find/default.wl&amp;vr=2.0&amp;cxt=DC&amp;rlti=1&amp;sv=Split&amp;fn=_top&amp;cite=366+F.3d+736&amp;rs=WLW12.10" TargetMode="External"/><Relationship Id="rId4" Type="http://schemas.openxmlformats.org/officeDocument/2006/relationships/hyperlink" Target="https://web2.westlaw.com/find/default.wl?mt=Westlaw&amp;db=PROFILER-WLD&amp;docname=0212121901&amp;rp=/find/default.wl&amp;findtype=h&amp;ordoc=2004366446&amp;tc=-1&amp;vr=2.0&amp;fn=_top&amp;sv=Split&amp;tf=-1&amp;pbc=0952E936&amp;rs=WLW12.10" TargetMode="Externa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A30D4CC-AA75-4B27-B891-CFEF1E8A2F8D}" type="slidenum">
              <a:rPr lang="en-US" smtClean="0"/>
              <a:pPr>
                <a:defRPr/>
              </a:pPr>
              <a:t>1</a:t>
            </a:fld>
            <a:endParaRPr lang="en-US" dirty="0"/>
          </a:p>
        </p:txBody>
      </p:sp>
    </p:spTree>
    <p:extLst>
      <p:ext uri="{BB962C8B-B14F-4D97-AF65-F5344CB8AC3E}">
        <p14:creationId xmlns:p14="http://schemas.microsoft.com/office/powerpoint/2010/main" val="18126728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600DFD7-664F-4E27-984A-C147B6C6D1EA}" type="slidenum">
              <a:rPr lang="en-US"/>
              <a:pPr fontAlgn="base">
                <a:spcBef>
                  <a:spcPct val="0"/>
                </a:spcBef>
                <a:spcAft>
                  <a:spcPct val="0"/>
                </a:spcAft>
                <a:defRPr/>
              </a:pPr>
              <a:t>10</a:t>
            </a:fld>
            <a:endParaRPr lang="en-US" dirty="0"/>
          </a:p>
        </p:txBody>
      </p:sp>
      <p:sp>
        <p:nvSpPr>
          <p:cNvPr id="276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Any traditionally recognized religion as well as beliefs, observations, or practices which an individual sincerely holds and which occupy in his or her life a place of importance parallel to that of traditionally recognized religions. Cal. Code </a:t>
            </a:r>
            <a:r>
              <a:rPr lang="en-US" dirty="0" err="1" smtClean="0"/>
              <a:t>Regs</a:t>
            </a:r>
            <a:r>
              <a:rPr lang="en-US" dirty="0" smtClean="0"/>
              <a:t>. tit. 2, § 11060. </a:t>
            </a:r>
          </a:p>
          <a:p>
            <a:pPr eaLnBrk="1" hangingPunct="1">
              <a:spcBef>
                <a:spcPct val="0"/>
              </a:spcBef>
            </a:pPr>
            <a:endParaRPr lang="en-US" dirty="0" smtClean="0"/>
          </a:p>
          <a:p>
            <a:pPr eaLnBrk="1" hangingPunct="1">
              <a:spcBef>
                <a:spcPct val="0"/>
              </a:spcBef>
            </a:pPr>
            <a:r>
              <a:rPr lang="en-US" dirty="0" smtClean="0"/>
              <a:t>Religion includes moral or ethical beliefs as to what is right and wrong which are sincerely held with the strength of traditional religious views.  29 C.F.R. § 1605.1 </a:t>
            </a:r>
          </a:p>
          <a:p>
            <a:pPr eaLnBrk="1" hangingPunct="1">
              <a:spcBef>
                <a:spcPct val="0"/>
              </a:spcBef>
            </a:pPr>
            <a:endParaRPr lang="en-US" dirty="0" smtClean="0">
              <a:latin typeface="Times New Roman" pitchFamily="18" charset="0"/>
            </a:endParaRPr>
          </a:p>
        </p:txBody>
      </p:sp>
    </p:spTree>
    <p:extLst>
      <p:ext uri="{BB962C8B-B14F-4D97-AF65-F5344CB8AC3E}">
        <p14:creationId xmlns:p14="http://schemas.microsoft.com/office/powerpoint/2010/main" val="2963278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77AAED8-77C4-4B60-83AC-3C0209EE2971}" type="slidenum">
              <a:rPr lang="en-US"/>
              <a:pPr fontAlgn="base">
                <a:spcBef>
                  <a:spcPct val="0"/>
                </a:spcBef>
                <a:spcAft>
                  <a:spcPct val="0"/>
                </a:spcAft>
                <a:defRPr/>
              </a:pPr>
              <a:t>11</a:t>
            </a:fld>
            <a:endParaRPr lang="en-US" dirty="0"/>
          </a:p>
        </p:txBody>
      </p:sp>
      <p:sp>
        <p:nvSpPr>
          <p:cNvPr id="296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69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i="1" dirty="0" smtClean="0"/>
              <a:t>Friedman v. Southern Cal. Permanente Medical Group</a:t>
            </a:r>
            <a:r>
              <a:rPr lang="en-US" b="1" i="1" baseline="0" dirty="0" smtClean="0"/>
              <a:t> (2002) 102 Cal.App.4th  39</a:t>
            </a:r>
            <a:r>
              <a:rPr lang="en-US" dirty="0" smtClean="0"/>
              <a:t>:</a:t>
            </a:r>
          </a:p>
          <a:p>
            <a:pPr eaLnBrk="1" hangingPunct="1">
              <a:spcBef>
                <a:spcPct val="0"/>
              </a:spcBef>
            </a:pPr>
            <a:r>
              <a:rPr lang="en-US" dirty="0" smtClean="0"/>
              <a:t>*NEW</a:t>
            </a:r>
            <a:r>
              <a:rPr lang="en-US" baseline="0" dirty="0" smtClean="0"/>
              <a:t> NOTE:</a:t>
            </a:r>
          </a:p>
          <a:p>
            <a:pPr eaLnBrk="1" hangingPunct="1">
              <a:spcBef>
                <a:spcPct val="0"/>
              </a:spcBef>
            </a:pPr>
            <a:r>
              <a:rPr lang="en-US" baseline="0" dirty="0" smtClean="0"/>
              <a:t>Plaintiff refused to get immunized for mumps (grown in chicken embryos), which was required to work at hospital</a:t>
            </a:r>
            <a:endParaRPr lang="en-US" dirty="0" smtClean="0"/>
          </a:p>
          <a:p>
            <a:pPr eaLnBrk="1" hangingPunct="1">
              <a:spcBef>
                <a:spcPct val="0"/>
              </a:spcBef>
            </a:pPr>
            <a:endParaRPr lang="en-US" dirty="0" smtClean="0"/>
          </a:p>
          <a:p>
            <a:pPr eaLnBrk="1" hangingPunct="1">
              <a:spcBef>
                <a:spcPct val="0"/>
              </a:spcBef>
            </a:pPr>
            <a:r>
              <a:rPr lang="en-US" dirty="0" smtClean="0"/>
              <a:t>Test:</a:t>
            </a:r>
          </a:p>
          <a:p>
            <a:pPr eaLnBrk="1" hangingPunct="1">
              <a:spcBef>
                <a:spcPct val="0"/>
              </a:spcBef>
            </a:pPr>
            <a:r>
              <a:rPr lang="en-US" b="1" dirty="0" smtClean="0"/>
              <a:t>First</a:t>
            </a:r>
            <a:r>
              <a:rPr lang="en-US" dirty="0" smtClean="0"/>
              <a:t>, a religion addresses fundamental and ultimate questions having to do with deep and imponderable matters, </a:t>
            </a:r>
            <a:r>
              <a:rPr lang="en-US" b="1" dirty="0" smtClean="0"/>
              <a:t>second</a:t>
            </a:r>
            <a:r>
              <a:rPr lang="en-US" dirty="0" smtClean="0"/>
              <a:t>, a religion is comprehensive in nature, because it consists of a belief-system as opposed to an isolated teaching, and </a:t>
            </a:r>
            <a:r>
              <a:rPr lang="en-US" b="1" dirty="0" smtClean="0"/>
              <a:t>third</a:t>
            </a:r>
            <a:r>
              <a:rPr lang="en-US" dirty="0" smtClean="0"/>
              <a:t>, a religion often can be recognized by the presence of formal and external signs (e.g. structures, clergy, formal services, ceremonies, efforts at propagation, holidays etc.)</a:t>
            </a:r>
          </a:p>
          <a:p>
            <a:pPr eaLnBrk="1" hangingPunct="1">
              <a:spcBef>
                <a:spcPct val="0"/>
              </a:spcBef>
            </a:pPr>
            <a:endParaRPr lang="en-US" dirty="0" smtClean="0"/>
          </a:p>
          <a:p>
            <a:pPr eaLnBrk="1" hangingPunct="1">
              <a:spcBef>
                <a:spcPct val="0"/>
              </a:spcBef>
            </a:pPr>
            <a:r>
              <a:rPr lang="en-US" b="1" dirty="0" smtClean="0"/>
              <a:t>The most important is the first indicia</a:t>
            </a:r>
            <a:r>
              <a:rPr lang="en-US" dirty="0" smtClean="0"/>
              <a:t>: a religion is not generally confined to one question or one moral teaching, because it has a broader scope and it lays claim to an ultimate and comprehensive truth…The court found Veganism was not a belief system that addressed fundamental or ultimate questions. Rather, Veganism was only a moral and ethical creed limited to the single subject of highly valuing animal life. The court held Veganism was a belief system reflects a moral and secular philosophy more than a religious one.</a:t>
            </a:r>
          </a:p>
          <a:p>
            <a:pPr eaLnBrk="1" hangingPunct="1">
              <a:spcBef>
                <a:spcPct val="0"/>
              </a:spcBef>
            </a:pPr>
            <a:endParaRPr lang="en-US" dirty="0" smtClean="0"/>
          </a:p>
          <a:p>
            <a:pPr eaLnBrk="1" hangingPunct="1">
              <a:spcBef>
                <a:spcPct val="0"/>
              </a:spcBef>
            </a:pPr>
            <a:r>
              <a:rPr lang="en-US" dirty="0" smtClean="0"/>
              <a:t>“A religious creed must address fundamental and ultimate questions having</a:t>
            </a:r>
            <a:r>
              <a:rPr lang="en-US" baseline="0" dirty="0" smtClean="0"/>
              <a:t> to do with deep imponderable matters, and it must be comprehensive in nature.  Friedman, at 42.</a:t>
            </a:r>
          </a:p>
          <a:p>
            <a:pPr eaLnBrk="1" hangingPunct="1">
              <a:spcBef>
                <a:spcPct val="0"/>
              </a:spcBef>
            </a:pPr>
            <a:endParaRPr lang="en-US" baseline="0" dirty="0" smtClean="0"/>
          </a:p>
          <a:p>
            <a:pPr eaLnBrk="1" hangingPunct="1">
              <a:spcBef>
                <a:spcPct val="0"/>
              </a:spcBef>
            </a:pPr>
            <a:r>
              <a:rPr lang="en-US" baseline="0" dirty="0" smtClean="0"/>
              <a:t>Plaintiff alleged a moral and ethical creed limited to a single subject of highly valuing animal life and ordering one’s life based on that perspective… [his belief] reflected a moral and secular philosophy. Id.</a:t>
            </a:r>
          </a:p>
          <a:p>
            <a:pPr eaLnBrk="1" hangingPunct="1">
              <a:spcBef>
                <a:spcPct val="0"/>
              </a:spcBef>
            </a:pPr>
            <a:endParaRPr lang="en-US" baseline="0" dirty="0" smtClean="0"/>
          </a:p>
          <a:p>
            <a:pPr eaLnBrk="1" hangingPunct="1">
              <a:spcBef>
                <a:spcPct val="0"/>
              </a:spcBef>
            </a:pPr>
            <a:r>
              <a:rPr lang="en-US" baseline="0" dirty="0" smtClean="0"/>
              <a:t>Discuss Federal Standard vs. State Standard.  If this was in Federal Court it likely would have survived demurrer.  Also court based its decision on interpreting the Department/FEHC regulations.  This may be changed in the future.</a:t>
            </a:r>
            <a:endParaRPr lang="en-US" dirty="0" smtClean="0"/>
          </a:p>
          <a:p>
            <a:pPr eaLnBrk="1" hangingPunct="1">
              <a:spcBef>
                <a:spcPct val="0"/>
              </a:spcBef>
            </a:pPr>
            <a:endParaRPr lang="en-US" baseline="0" dirty="0" smtClean="0"/>
          </a:p>
          <a:p>
            <a:pPr eaLnBrk="1" hangingPunct="1">
              <a:spcBef>
                <a:spcPct val="0"/>
              </a:spcBef>
            </a:pPr>
            <a:endParaRPr lang="en-US" baseline="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latin typeface="Times New Roman" pitchFamily="18" charset="0"/>
              </a:rPr>
              <a:t>Atheism is Protected as a religious belief: Young</a:t>
            </a:r>
            <a:r>
              <a:rPr lang="en-US" i="1" dirty="0" smtClean="0">
                <a:latin typeface="Times New Roman" pitchFamily="18" charset="0"/>
              </a:rPr>
              <a:t> v. Southwestern </a:t>
            </a:r>
            <a:r>
              <a:rPr lang="en-US" i="1" dirty="0" err="1" smtClean="0">
                <a:latin typeface="Times New Roman" pitchFamily="18" charset="0"/>
              </a:rPr>
              <a:t>Sav</a:t>
            </a:r>
            <a:r>
              <a:rPr lang="en-US" i="1" dirty="0" smtClean="0">
                <a:latin typeface="Times New Roman" pitchFamily="18" charset="0"/>
              </a:rPr>
              <a:t>. &amp; Loan </a:t>
            </a:r>
            <a:r>
              <a:rPr lang="en-US" i="1" dirty="0" err="1" smtClean="0">
                <a:latin typeface="Times New Roman" pitchFamily="18" charset="0"/>
              </a:rPr>
              <a:t>Ass’n</a:t>
            </a:r>
            <a:r>
              <a:rPr lang="en-US" i="1" dirty="0" smtClean="0">
                <a:latin typeface="Times New Roman" pitchFamily="18" charset="0"/>
              </a:rPr>
              <a:t>.</a:t>
            </a:r>
            <a:r>
              <a:rPr lang="en-US" dirty="0" smtClean="0">
                <a:latin typeface="Times New Roman" pitchFamily="18" charset="0"/>
              </a:rPr>
              <a:t>, 509 F.2d 140, 143 (5</a:t>
            </a:r>
            <a:r>
              <a:rPr lang="en-US" baseline="30000" dirty="0" smtClean="0">
                <a:latin typeface="Times New Roman" pitchFamily="18" charset="0"/>
              </a:rPr>
              <a:t>th</a:t>
            </a:r>
            <a:r>
              <a:rPr lang="en-US" dirty="0" smtClean="0">
                <a:latin typeface="Times New Roman" pitchFamily="18" charset="0"/>
              </a:rPr>
              <a:t> Cir. 1975)</a:t>
            </a:r>
          </a:p>
          <a:p>
            <a:pPr eaLnBrk="1" hangingPunct="1">
              <a:spcBef>
                <a:spcPct val="0"/>
              </a:spcBef>
            </a:pPr>
            <a:endParaRPr lang="en-US" dirty="0" smtClean="0"/>
          </a:p>
        </p:txBody>
      </p:sp>
    </p:spTree>
    <p:extLst>
      <p:ext uri="{BB962C8B-B14F-4D97-AF65-F5344CB8AC3E}">
        <p14:creationId xmlns:p14="http://schemas.microsoft.com/office/powerpoint/2010/main" val="2850680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77AAED8-77C4-4B60-83AC-3C0209EE2971}" type="slidenum">
              <a:rPr lang="en-US"/>
              <a:pPr fontAlgn="base">
                <a:spcBef>
                  <a:spcPct val="0"/>
                </a:spcBef>
                <a:spcAft>
                  <a:spcPct val="0"/>
                </a:spcAft>
                <a:defRPr/>
              </a:pPr>
              <a:t>12</a:t>
            </a:fld>
            <a:endParaRPr lang="en-US" dirty="0"/>
          </a:p>
        </p:txBody>
      </p:sp>
      <p:sp>
        <p:nvSpPr>
          <p:cNvPr id="296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69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latin typeface="Times New Roman" pitchFamily="18" charset="0"/>
              </a:rPr>
              <a:t>Wiccan is a Religious belief system: </a:t>
            </a:r>
            <a:r>
              <a:rPr lang="en-US" i="1" dirty="0" smtClean="0">
                <a:latin typeface="Times New Roman" pitchFamily="18" charset="0"/>
              </a:rPr>
              <a:t>Benz v. Rogers Memorial Hosp., Inc.,</a:t>
            </a:r>
            <a:r>
              <a:rPr lang="en-US" dirty="0" smtClean="0">
                <a:latin typeface="Times New Roman" pitchFamily="18" charset="0"/>
              </a:rPr>
              <a:t> 2006 WL 314407 (E.D. Wis. 2006)</a:t>
            </a:r>
            <a:endParaRPr lang="en-US" b="1" i="1" dirty="0" smtClean="0"/>
          </a:p>
          <a:p>
            <a:pPr eaLnBrk="1" hangingPunct="1">
              <a:spcBef>
                <a:spcPct val="0"/>
              </a:spcBef>
            </a:pPr>
            <a:endParaRPr lang="en-US" b="1" i="1" dirty="0" smtClean="0"/>
          </a:p>
          <a:p>
            <a:pPr eaLnBrk="1" hangingPunct="1">
              <a:spcBef>
                <a:spcPct val="0"/>
              </a:spcBef>
            </a:pPr>
            <a:r>
              <a:rPr lang="en-US" b="1" i="1" dirty="0" smtClean="0"/>
              <a:t>Friedman</a:t>
            </a:r>
            <a:r>
              <a:rPr lang="en-US" dirty="0" smtClean="0"/>
              <a:t>: </a:t>
            </a:r>
            <a:r>
              <a:rPr lang="en-US" b="1" dirty="0" smtClean="0"/>
              <a:t>first</a:t>
            </a:r>
            <a:r>
              <a:rPr lang="en-US" dirty="0" smtClean="0"/>
              <a:t>, a religion addresses fundamental and ultimate questions having to do with deep and imponderable matters, </a:t>
            </a:r>
            <a:r>
              <a:rPr lang="en-US" b="1" dirty="0" smtClean="0"/>
              <a:t>second</a:t>
            </a:r>
            <a:r>
              <a:rPr lang="en-US" dirty="0" smtClean="0"/>
              <a:t>, a religion is comprehensive in nature, because it consists of a belief-system as opposed to an isolated teaching, and </a:t>
            </a:r>
            <a:r>
              <a:rPr lang="en-US" b="1" dirty="0" smtClean="0"/>
              <a:t>third</a:t>
            </a:r>
            <a:r>
              <a:rPr lang="en-US" dirty="0" smtClean="0"/>
              <a:t>, a religion often can be recognized by the presence of formal and external signs (e.g. structures, clergy, formal services, ceremonies, efforts at propagation, holidays etc.)</a:t>
            </a:r>
          </a:p>
          <a:p>
            <a:pPr eaLnBrk="1" hangingPunct="1">
              <a:spcBef>
                <a:spcPct val="0"/>
              </a:spcBef>
            </a:pPr>
            <a:endParaRPr lang="en-US" dirty="0" smtClean="0"/>
          </a:p>
          <a:p>
            <a:pPr eaLnBrk="1" hangingPunct="1">
              <a:spcBef>
                <a:spcPct val="0"/>
              </a:spcBef>
            </a:pPr>
            <a:r>
              <a:rPr lang="en-US" b="1" dirty="0" smtClean="0"/>
              <a:t>The most important is the first indicia</a:t>
            </a:r>
            <a:r>
              <a:rPr lang="en-US" dirty="0" smtClean="0"/>
              <a:t>: a religion is not generally confined to one question or one moral teaching, because it has a broader scope and it lays claim to an ultimate and comprehensive truth…The court found Veganism was not a belief system that addressed fundamental or ultimate questions. Rather, Veganism was only a moral and ethical creed limited to the single subject of highly valuing animal life. The court held Veganism was a belief system reflects a moral and secular philosophy more than a religious one.</a:t>
            </a:r>
          </a:p>
          <a:p>
            <a:pPr eaLnBrk="1" hangingPunct="1">
              <a:spcBef>
                <a:spcPct val="0"/>
              </a:spcBef>
            </a:pPr>
            <a:endParaRPr lang="en-US" dirty="0" smtClean="0"/>
          </a:p>
          <a:p>
            <a:pPr eaLnBrk="1" hangingPunct="1">
              <a:spcBef>
                <a:spcPct val="0"/>
              </a:spcBef>
            </a:pPr>
            <a:r>
              <a:rPr lang="en-US" dirty="0" smtClean="0"/>
              <a:t>“A religious creed must address fundamental and ultimate questions having</a:t>
            </a:r>
            <a:r>
              <a:rPr lang="en-US" baseline="0" dirty="0" smtClean="0"/>
              <a:t> to do with deep imponderable matters, and it must be comprehensive in nature.  Friedman, at 42.</a:t>
            </a:r>
          </a:p>
          <a:p>
            <a:pPr eaLnBrk="1" hangingPunct="1">
              <a:spcBef>
                <a:spcPct val="0"/>
              </a:spcBef>
            </a:pPr>
            <a:endParaRPr lang="en-US" baseline="0" dirty="0" smtClean="0"/>
          </a:p>
          <a:p>
            <a:pPr eaLnBrk="1" hangingPunct="1">
              <a:spcBef>
                <a:spcPct val="0"/>
              </a:spcBef>
            </a:pPr>
            <a:r>
              <a:rPr lang="en-US" baseline="0" dirty="0" smtClean="0"/>
              <a:t>Plaintiff alleged a moral and ethical creed limited to a single subject of highly valuing animal life and ordering one’s life based on that perspective… [his belief] reflected a moral and secular philosophy. Id.</a:t>
            </a:r>
          </a:p>
          <a:p>
            <a:pPr eaLnBrk="1" hangingPunct="1">
              <a:spcBef>
                <a:spcPct val="0"/>
              </a:spcBef>
            </a:pPr>
            <a:endParaRPr lang="en-US" baseline="0" dirty="0" smtClean="0"/>
          </a:p>
          <a:p>
            <a:pPr eaLnBrk="1" hangingPunct="1">
              <a:spcBef>
                <a:spcPct val="0"/>
              </a:spcBef>
            </a:pPr>
            <a:r>
              <a:rPr lang="en-US" baseline="0" dirty="0" smtClean="0"/>
              <a:t>Discuss Federal Standard vs. State Standard.  If this was in Federal Court it likely would have survived demurrer.  Also court based its decision on interpreting the Department/FEHC regulations.  This may be changed in the future.</a:t>
            </a:r>
            <a:endParaRPr lang="en-US" dirty="0" smtClean="0"/>
          </a:p>
          <a:p>
            <a:pPr eaLnBrk="1" hangingPunct="1">
              <a:spcBef>
                <a:spcPct val="0"/>
              </a:spcBef>
            </a:pPr>
            <a:endParaRPr lang="en-US" dirty="0" smtClean="0"/>
          </a:p>
          <a:p>
            <a:pPr eaLnBrk="1" hangingPunct="1">
              <a:spcBef>
                <a:spcPct val="0"/>
              </a:spcBef>
            </a:pPr>
            <a:r>
              <a:rPr lang="en-US" dirty="0" smtClean="0"/>
              <a:t>*NEW</a:t>
            </a:r>
            <a:r>
              <a:rPr lang="en-US" baseline="0" dirty="0" smtClean="0"/>
              <a:t> NOTE:</a:t>
            </a:r>
          </a:p>
          <a:p>
            <a:pPr eaLnBrk="1" hangingPunct="1">
              <a:spcBef>
                <a:spcPct val="0"/>
              </a:spcBef>
            </a:pPr>
            <a:r>
              <a:rPr lang="en-US" baseline="0" dirty="0" smtClean="0"/>
              <a:t>Plaintiff refused to get immunized for mumps (grown in chicken embryos), which was required to work at hospital</a:t>
            </a:r>
            <a:endParaRPr lang="en-US" dirty="0" smtClean="0"/>
          </a:p>
        </p:txBody>
      </p:sp>
    </p:spTree>
    <p:extLst>
      <p:ext uri="{BB962C8B-B14F-4D97-AF65-F5344CB8AC3E}">
        <p14:creationId xmlns:p14="http://schemas.microsoft.com/office/powerpoint/2010/main" val="2696273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31774" rtl="0" eaLnBrk="1" fontAlgn="base" latinLnBrk="0" hangingPunct="1">
              <a:lnSpc>
                <a:spcPct val="100000"/>
              </a:lnSpc>
              <a:spcBef>
                <a:spcPct val="0"/>
              </a:spcBef>
              <a:spcAft>
                <a:spcPct val="0"/>
              </a:spcAft>
              <a:buClrTx/>
              <a:buSzTx/>
              <a:buFontTx/>
              <a:buNone/>
              <a:tabLst/>
              <a:defRPr/>
            </a:pPr>
            <a:r>
              <a:rPr lang="en-US" dirty="0" smtClean="0"/>
              <a:t>The statutes leave little room for anyone to challenge the religious nature of an employee's professed beliefs.  </a:t>
            </a:r>
            <a:r>
              <a:rPr lang="en-US" i="1" dirty="0" smtClean="0"/>
              <a:t>Friedman v. Southern CA Permanente Medical Group</a:t>
            </a:r>
            <a:r>
              <a:rPr lang="en-US" dirty="0" smtClean="0"/>
              <a:t>.  The central question is: Is the ‘belief’ for which protection is sought ‘religious' in the person's own scheme of things, and is it sincerely held?  </a:t>
            </a:r>
            <a:r>
              <a:rPr lang="en-US" i="1" dirty="0" smtClean="0"/>
              <a:t>Cooper v. General Dynamics</a:t>
            </a:r>
            <a:r>
              <a:rPr lang="en-US" dirty="0" smtClean="0"/>
              <a:t> (5th Cir.1976) 533 F.2d 163, 168</a:t>
            </a:r>
          </a:p>
          <a:p>
            <a:pPr defTabSz="931774" eaLnBrk="1" hangingPunct="1">
              <a:spcBef>
                <a:spcPct val="0"/>
              </a:spcBef>
              <a:defRPr/>
            </a:pPr>
            <a:endParaRPr lang="en-US" b="1" dirty="0" smtClean="0"/>
          </a:p>
          <a:p>
            <a:pPr defTabSz="931774" eaLnBrk="1" hangingPunct="1">
              <a:spcBef>
                <a:spcPct val="0"/>
              </a:spcBef>
              <a:defRPr/>
            </a:pPr>
            <a:endParaRPr lang="en-US" dirty="0" smtClean="0"/>
          </a:p>
          <a:p>
            <a:pPr eaLnBrk="1" hangingPunct="1">
              <a:spcBef>
                <a:spcPct val="0"/>
              </a:spcBef>
            </a:pPr>
            <a:r>
              <a:rPr lang="en-US" dirty="0" smtClean="0"/>
              <a:t>Religious beliefs need not be acceptable, logical, consistent, or comprehensible to others in order to merit protection. </a:t>
            </a:r>
            <a:r>
              <a:rPr lang="en-US" i="1" dirty="0" smtClean="0"/>
              <a:t>Thomas v. Review Bd. of Indiana Employment Sec. Division</a:t>
            </a:r>
            <a:r>
              <a:rPr lang="en-US" dirty="0" smtClean="0"/>
              <a:t>, 450 U.S. 707, 714-716 (1981)</a:t>
            </a:r>
          </a:p>
          <a:p>
            <a:pPr eaLnBrk="1" hangingPunct="1">
              <a:spcBef>
                <a:spcPct val="0"/>
              </a:spcBef>
            </a:pPr>
            <a:r>
              <a:rPr lang="en-US" dirty="0" smtClean="0"/>
              <a:t>*New Note:</a:t>
            </a:r>
          </a:p>
          <a:p>
            <a:pPr eaLnBrk="1" hangingPunct="1">
              <a:spcBef>
                <a:spcPct val="0"/>
              </a:spcBef>
            </a:pPr>
            <a:r>
              <a:rPr lang="en-US" dirty="0" smtClean="0"/>
              <a:t>-Plaintiff was Jehovah’s Witness who worked in production factory</a:t>
            </a:r>
          </a:p>
          <a:p>
            <a:pPr eaLnBrk="1" hangingPunct="1">
              <a:spcBef>
                <a:spcPct val="0"/>
              </a:spcBef>
            </a:pPr>
            <a:r>
              <a:rPr lang="en-US" dirty="0" smtClean="0"/>
              <a:t>-Struggled</a:t>
            </a:r>
            <a:r>
              <a:rPr lang="en-US" baseline="0" dirty="0" smtClean="0"/>
              <a:t> to explain how his beliefs (working on weapons in factory) prevented him from doing the work</a:t>
            </a:r>
          </a:p>
          <a:p>
            <a:pPr eaLnBrk="1" hangingPunct="1">
              <a:spcBef>
                <a:spcPct val="0"/>
              </a:spcBef>
            </a:pPr>
            <a:r>
              <a:rPr lang="en-US" baseline="0" dirty="0" smtClean="0"/>
              <a:t>-Irrelevant that another Jehovah’s Witness was able to do his work </a:t>
            </a:r>
            <a:endParaRPr lang="en-US" dirty="0" smtClean="0"/>
          </a:p>
          <a:p>
            <a:pPr eaLnBrk="1" hangingPunct="1">
              <a:spcBef>
                <a:spcPct val="0"/>
              </a:spcBef>
            </a:pPr>
            <a:endParaRPr lang="en-US" dirty="0" smtClean="0"/>
          </a:p>
          <a:p>
            <a:pPr eaLnBrk="1" hangingPunct="1">
              <a:spcBef>
                <a:spcPct val="0"/>
              </a:spcBef>
            </a:pPr>
            <a:r>
              <a:rPr lang="en-US" dirty="0" smtClean="0"/>
              <a:t>In other words, the definition is what may be termed an operative one: all forms and aspects of religion, however eccentric, are protected. In evaluating whether a belief meets this test, courts will give great weight to the employee’s own characterization of his or her beliefs as religious. </a:t>
            </a:r>
            <a:r>
              <a:rPr lang="en-US" i="1" dirty="0" smtClean="0"/>
              <a:t>Seeger,</a:t>
            </a:r>
            <a:r>
              <a:rPr lang="en-US" dirty="0" smtClean="0"/>
              <a:t> 380 U.S. at 184, 85 </a:t>
            </a:r>
            <a:r>
              <a:rPr lang="en-US" dirty="0" err="1" smtClean="0"/>
              <a:t>S.Ct</a:t>
            </a:r>
            <a:r>
              <a:rPr lang="en-US" dirty="0" smtClean="0"/>
              <a:t>. 850.</a:t>
            </a:r>
          </a:p>
          <a:p>
            <a:pPr eaLnBrk="1" hangingPunct="1">
              <a:spcBef>
                <a:spcPct val="0"/>
              </a:spcBef>
            </a:pPr>
            <a:r>
              <a:rPr lang="en-US" dirty="0" smtClean="0"/>
              <a:t>*New Note:</a:t>
            </a:r>
          </a:p>
          <a:p>
            <a:pPr eaLnBrk="1" hangingPunct="1">
              <a:spcBef>
                <a:spcPct val="0"/>
              </a:spcBef>
            </a:pPr>
            <a:r>
              <a:rPr lang="en-US" dirty="0" smtClean="0"/>
              <a:t>-Individual’s</a:t>
            </a:r>
            <a:r>
              <a:rPr lang="en-US" baseline="0" dirty="0" smtClean="0"/>
              <a:t> own claim </a:t>
            </a:r>
          </a:p>
          <a:p>
            <a:pPr eaLnBrk="1" hangingPunct="1">
              <a:spcBef>
                <a:spcPct val="0"/>
              </a:spcBef>
            </a:pPr>
            <a:r>
              <a:rPr lang="en-US" baseline="0" dirty="0" smtClean="0"/>
              <a:t>-Whether the belief is truly held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CA30D4CC-AA75-4B27-B891-CFEF1E8A2F8D}" type="slidenum">
              <a:rPr lang="en-US" smtClean="0"/>
              <a:pPr>
                <a:defRPr/>
              </a:pPr>
              <a:t>13</a:t>
            </a:fld>
            <a:endParaRPr lang="en-US" dirty="0"/>
          </a:p>
        </p:txBody>
      </p:sp>
    </p:spTree>
    <p:extLst>
      <p:ext uri="{BB962C8B-B14F-4D97-AF65-F5344CB8AC3E}">
        <p14:creationId xmlns:p14="http://schemas.microsoft.com/office/powerpoint/2010/main" val="1335907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B5A96E-696A-4CE1-AC16-D02301D8A165}" type="slidenum">
              <a:rPr lang="en-US"/>
              <a:pPr fontAlgn="base">
                <a:spcBef>
                  <a:spcPct val="0"/>
                </a:spcBef>
                <a:spcAft>
                  <a:spcPct val="0"/>
                </a:spcAft>
                <a:defRPr/>
              </a:pPr>
              <a:t>14</a:t>
            </a:fld>
            <a:endParaRPr lang="en-US" dirty="0"/>
          </a:p>
        </p:txBody>
      </p:sp>
      <p:sp>
        <p:nvSpPr>
          <p:cNvPr id="317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fontAlgn="auto" hangingPunct="1">
              <a:spcBef>
                <a:spcPts val="0"/>
              </a:spcBef>
              <a:spcAft>
                <a:spcPts val="0"/>
              </a:spcAft>
              <a:defRPr/>
            </a:pPr>
            <a:r>
              <a:rPr lang="en-US" i="1" dirty="0" smtClean="0">
                <a:latin typeface="Times New Roman" pitchFamily="18" charset="0"/>
              </a:rPr>
              <a:t>Cooper v. Oak Rubber Co.,</a:t>
            </a:r>
            <a:r>
              <a:rPr lang="en-US" dirty="0" smtClean="0">
                <a:latin typeface="Times New Roman" pitchFamily="18" charset="0"/>
              </a:rPr>
              <a:t> (6th Cir. 1994) 15 F.3d 1375</a:t>
            </a:r>
            <a:r>
              <a:rPr lang="en-US" dirty="0" smtClean="0"/>
              <a:t>: </a:t>
            </a:r>
            <a:r>
              <a:rPr lang="en-US" dirty="0" smtClean="0">
                <a:effectLst>
                  <a:outerShdw blurRad="38100" dist="38100" dir="2700000" algn="tl">
                    <a:srgbClr val="C0C0C0"/>
                  </a:outerShdw>
                </a:effectLst>
              </a:rPr>
              <a:t>Employee held sincere religious belief that Sabbath work is prohibited even though employee did prior work on the Sabbath. </a:t>
            </a:r>
            <a:r>
              <a:rPr lang="en-US" dirty="0" smtClean="0"/>
              <a:t>Employee worked on Sabbath for seven months following her baptism in her church, then claimed that her religious conviction that Sabbath work is not permitted had grown to a point where, when next asked, she could not work on Sabbath. Seventeen months had intervened before Ms. Cooper was next required to work on a Saturday, and Ms. Cooper's testified her faith and commitment to her religion grew during those 17 months.</a:t>
            </a:r>
          </a:p>
          <a:p>
            <a:pPr eaLnBrk="1" fontAlgn="auto" hangingPunct="1">
              <a:spcBef>
                <a:spcPct val="0"/>
              </a:spcBef>
              <a:spcAft>
                <a:spcPts val="0"/>
              </a:spcAft>
              <a:defRPr/>
            </a:pPr>
            <a:endParaRPr lang="en-US"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i="1" dirty="0" smtClean="0">
                <a:latin typeface="Times New Roman" pitchFamily="18" charset="0"/>
              </a:rPr>
              <a:t>Vetter v. Farmland Industries, Inc</a:t>
            </a:r>
            <a:r>
              <a:rPr lang="en-US" dirty="0" smtClean="0">
                <a:latin typeface="Times New Roman" pitchFamily="18" charset="0"/>
              </a:rPr>
              <a:t>., (N.D. Iowa 1995) 884 F.Supp.1287, 1306-08</a:t>
            </a:r>
            <a:r>
              <a:rPr lang="en-US" i="1" dirty="0" smtClean="0"/>
              <a:t> </a:t>
            </a:r>
            <a:r>
              <a:rPr lang="en-US" dirty="0" smtClean="0"/>
              <a:t>: Recent convert to Judaism wanted to live outside of his assigned sales territory – in violation of company policy – because the community did not have a significant Jewish population. Employer rejected the employee’s request claiming fact that the employee previously lived in an area without a significant Jewish population discredited his claim that his religious belief mandated the move.  Summary judgment was denied by the court.</a:t>
            </a:r>
          </a:p>
          <a:p>
            <a:pPr eaLnBrk="1" hangingPunct="1">
              <a:spcBef>
                <a:spcPct val="0"/>
              </a:spcBef>
            </a:pPr>
            <a:endParaRPr lang="en-US" dirty="0" smtClean="0"/>
          </a:p>
          <a:p>
            <a:pPr eaLnBrk="1" hangingPunct="1">
              <a:spcBef>
                <a:spcPct val="0"/>
              </a:spcBef>
            </a:pPr>
            <a:endParaRPr lang="en-US" dirty="0" smtClean="0"/>
          </a:p>
          <a:p>
            <a:pPr eaLnBrk="1" hangingPunct="1">
              <a:spcBef>
                <a:spcPct val="0"/>
              </a:spcBef>
            </a:pPr>
            <a:endParaRPr lang="en-US" dirty="0" smtClean="0"/>
          </a:p>
          <a:p>
            <a:pPr eaLnBrk="1" hangingPunct="1">
              <a:spcBef>
                <a:spcPct val="0"/>
              </a:spcBef>
            </a:pPr>
            <a:r>
              <a:rPr lang="en-US" dirty="0" smtClean="0"/>
              <a:t>EEOC regulations indicate that “The fact that no religious group espouses such beliefs or the fact that the religious group to which the individual professes to belong may not accept such belief will not determine whether the belief is a religious belief of the employee.</a:t>
            </a:r>
          </a:p>
          <a:p>
            <a:pPr eaLnBrk="1" hangingPunct="1">
              <a:spcBef>
                <a:spcPct val="0"/>
              </a:spcBef>
            </a:pPr>
            <a:endParaRPr lang="en-US" dirty="0" smtClean="0"/>
          </a:p>
          <a:p>
            <a:pPr eaLnBrk="1" hangingPunct="1">
              <a:spcBef>
                <a:spcPct val="0"/>
              </a:spcBef>
            </a:pPr>
            <a:r>
              <a:rPr lang="en-US" dirty="0" smtClean="0"/>
              <a:t>The guarantee of free exercise is not limited to beliefs which are shared by all of the members of a religious sect. Courts will not inquire as to whether or not it is an employee or his fellow church member that more correctly perceives the commands of a common faith because Courts are not arbiters of scriptural interpretation.</a:t>
            </a:r>
          </a:p>
          <a:p>
            <a:pPr eaLnBrk="1" hangingPunct="1">
              <a:spcBef>
                <a:spcPct val="0"/>
              </a:spcBef>
            </a:pPr>
            <a:endParaRPr lang="en-US" dirty="0" smtClean="0"/>
          </a:p>
          <a:p>
            <a:pPr eaLnBrk="1" fontAlgn="auto" hangingPunct="1">
              <a:spcBef>
                <a:spcPts val="0"/>
              </a:spcBef>
              <a:spcAft>
                <a:spcPts val="0"/>
              </a:spcAft>
              <a:defRPr/>
            </a:pPr>
            <a:endParaRPr lang="en-US" dirty="0" smtClean="0"/>
          </a:p>
        </p:txBody>
      </p:sp>
    </p:spTree>
    <p:extLst>
      <p:ext uri="{BB962C8B-B14F-4D97-AF65-F5344CB8AC3E}">
        <p14:creationId xmlns:p14="http://schemas.microsoft.com/office/powerpoint/2010/main" val="21006424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B5A96E-696A-4CE1-AC16-D02301D8A165}" type="slidenum">
              <a:rPr lang="en-US"/>
              <a:pPr fontAlgn="base">
                <a:spcBef>
                  <a:spcPct val="0"/>
                </a:spcBef>
                <a:spcAft>
                  <a:spcPct val="0"/>
                </a:spcAft>
                <a:defRPr/>
              </a:pPr>
              <a:t>15</a:t>
            </a:fld>
            <a:endParaRPr lang="en-US" dirty="0"/>
          </a:p>
        </p:txBody>
      </p:sp>
      <p:sp>
        <p:nvSpPr>
          <p:cNvPr id="317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EEOC regulations indicate that “The fact that no religious group espouses such beliefs or the fact that the religious group to which the individual professes to belong may not accept such belief will not determine whether the belief is a religious belief of the employee.</a:t>
            </a:r>
          </a:p>
          <a:p>
            <a:pPr eaLnBrk="1" hangingPunct="1">
              <a:spcBef>
                <a:spcPct val="0"/>
              </a:spcBef>
            </a:pPr>
            <a:endParaRPr lang="en-US" dirty="0" smtClean="0"/>
          </a:p>
          <a:p>
            <a:pPr eaLnBrk="1" hangingPunct="1">
              <a:spcBef>
                <a:spcPct val="0"/>
              </a:spcBef>
            </a:pPr>
            <a:r>
              <a:rPr lang="en-US" dirty="0" smtClean="0"/>
              <a:t>The guarantee of free exercise is not limited to beliefs which are shared by all of the members of a religious sect. Courts will not inquire as to whether or not it is an employee or his fellow church member that more correctly perceives the commands of a common faith because Courts are not arbiters of scriptural interpretation.</a:t>
            </a:r>
          </a:p>
          <a:p>
            <a:pPr eaLnBrk="1" hangingPunct="1">
              <a:spcBef>
                <a:spcPct val="0"/>
              </a:spcBef>
            </a:pPr>
            <a:endParaRPr lang="en-US" dirty="0" smtClean="0"/>
          </a:p>
          <a:p>
            <a:pPr eaLnBrk="1" fontAlgn="auto" hangingPunct="1">
              <a:spcBef>
                <a:spcPts val="0"/>
              </a:spcBef>
              <a:spcAft>
                <a:spcPts val="0"/>
              </a:spcAft>
              <a:defRPr/>
            </a:pPr>
            <a:r>
              <a:rPr lang="en-US" i="1" dirty="0" smtClean="0">
                <a:latin typeface="Times New Roman" pitchFamily="18" charset="0"/>
              </a:rPr>
              <a:t>Cooper v. Oak Rubber Co.,</a:t>
            </a:r>
            <a:r>
              <a:rPr lang="en-US" dirty="0" smtClean="0">
                <a:latin typeface="Times New Roman" pitchFamily="18" charset="0"/>
              </a:rPr>
              <a:t> (6th Cir. 1994) 15 F.3d 1375</a:t>
            </a:r>
            <a:r>
              <a:rPr lang="en-US" dirty="0" smtClean="0"/>
              <a:t>: </a:t>
            </a:r>
            <a:r>
              <a:rPr lang="en-US" dirty="0" smtClean="0">
                <a:effectLst>
                  <a:outerShdw blurRad="38100" dist="38100" dir="2700000" algn="tl">
                    <a:srgbClr val="C0C0C0"/>
                  </a:outerShdw>
                </a:effectLst>
              </a:rPr>
              <a:t>Employee held sincere religious belief that Sabbath work is prohibited even though employee did prior work on the Sabbath. </a:t>
            </a:r>
            <a:r>
              <a:rPr lang="en-US" dirty="0" smtClean="0"/>
              <a:t>Employee worked on Sabbath for seven months following her baptism in her church, then claimed that her religious conviction that Sabbath work is not permitted had grown to a point where, when next asked, she could not work on Sabbath. Seventeen months had intervened before Ms. Cooper was next required to work on a Saturday, and Ms. Cooper's testified her faith and commitment to her religion grew during those 17 months.</a:t>
            </a:r>
          </a:p>
          <a:p>
            <a:pPr eaLnBrk="1" fontAlgn="auto" hangingPunct="1">
              <a:spcBef>
                <a:spcPct val="0"/>
              </a:spcBef>
              <a:spcAft>
                <a:spcPts val="0"/>
              </a:spcAft>
              <a:defRPr/>
            </a:pPr>
            <a:endParaRPr lang="en-US" dirty="0" smtClean="0"/>
          </a:p>
          <a:p>
            <a:pPr eaLnBrk="1" fontAlgn="auto" hangingPunct="1">
              <a:spcBef>
                <a:spcPts val="0"/>
              </a:spcBef>
              <a:spcAft>
                <a:spcPts val="0"/>
              </a:spcAft>
              <a:defRPr/>
            </a:pPr>
            <a:r>
              <a:rPr lang="en-US" i="1" dirty="0" smtClean="0">
                <a:latin typeface="Times New Roman" pitchFamily="18" charset="0"/>
              </a:rPr>
              <a:t>Vetter v. Farmland Industries, Inc</a:t>
            </a:r>
            <a:r>
              <a:rPr lang="en-US" dirty="0" smtClean="0">
                <a:latin typeface="Times New Roman" pitchFamily="18" charset="0"/>
              </a:rPr>
              <a:t>., (N.D. Iowa 1995) 884 F.Supp.1287, 1306-08</a:t>
            </a:r>
            <a:r>
              <a:rPr lang="en-US" i="1" dirty="0" smtClean="0"/>
              <a:t> </a:t>
            </a:r>
            <a:r>
              <a:rPr lang="en-US" dirty="0" smtClean="0"/>
              <a:t>: Recent convert to Judaism wanted to live outside of his assigned sales territory – in violation of company policy – because the community did not have a significant Jewish population. Employer rejected the employee’s request claiming fact that the employee previously lived in an area without a significant Jewish population discredited his claim that his religious belief mandated the move.  Summary judgment was denied by the court.</a:t>
            </a:r>
          </a:p>
          <a:p>
            <a:pPr eaLnBrk="1" hangingPunct="1">
              <a:spcBef>
                <a:spcPct val="0"/>
              </a:spcBef>
            </a:pPr>
            <a:endParaRPr lang="en-US" dirty="0" smtClean="0"/>
          </a:p>
        </p:txBody>
      </p:sp>
    </p:spTree>
    <p:extLst>
      <p:ext uri="{BB962C8B-B14F-4D97-AF65-F5344CB8AC3E}">
        <p14:creationId xmlns:p14="http://schemas.microsoft.com/office/powerpoint/2010/main" val="30514802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46D440-AADC-410D-8C6C-127551764FB4}" type="slidenum">
              <a:rPr lang="en-US"/>
              <a:pPr fontAlgn="base">
                <a:spcBef>
                  <a:spcPct val="0"/>
                </a:spcBef>
                <a:spcAft>
                  <a:spcPct val="0"/>
                </a:spcAft>
                <a:defRPr/>
              </a:pPr>
              <a:t>16</a:t>
            </a:fld>
            <a:endParaRPr lang="en-US" dirty="0"/>
          </a:p>
        </p:txBody>
      </p:sp>
      <p:sp>
        <p:nvSpPr>
          <p:cNvPr id="337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3827" name="Rectangle 3"/>
          <p:cNvSpPr>
            <a:spLocks noGrp="1" noChangeArrowheads="1"/>
          </p:cNvSpPr>
          <p:nvPr>
            <p:ph type="body" idx="1"/>
          </p:nvPr>
        </p:nvSpPr>
        <p:spPr/>
        <p:txBody>
          <a:bodyPr/>
          <a:lstStyle/>
          <a:p>
            <a:pPr marL="0" lvl="1" eaLnBrk="1" fontAlgn="auto" hangingPunct="1">
              <a:spcBef>
                <a:spcPct val="0"/>
              </a:spcBef>
              <a:spcAft>
                <a:spcPts val="0"/>
              </a:spcAft>
              <a:defRPr/>
            </a:pPr>
            <a:r>
              <a:rPr lang="en-US" dirty="0" smtClean="0">
                <a:effectLst>
                  <a:outerShdw blurRad="38100" dist="38100" dir="2700000" algn="tl">
                    <a:srgbClr val="C0C0C0"/>
                  </a:outerShdw>
                </a:effectLst>
              </a:rPr>
              <a:t>Teacher's aide wore headwraps and hairstyles in conflict with school dress code and was discharged for insubordination.   The employee must </a:t>
            </a:r>
            <a:r>
              <a:rPr lang="en-US" dirty="0" smtClean="0"/>
              <a:t>prove she gave notice to the school that the practice was related to her religious observance.  The Teachers aide's statements to school officials explained her hair grooming practices concerned her cultural heritage and did not give notice that they were due to her religious beliefs. </a:t>
            </a:r>
          </a:p>
          <a:p>
            <a:pPr marL="0" lvl="1" eaLnBrk="1" fontAlgn="auto" hangingPunct="1">
              <a:spcBef>
                <a:spcPct val="0"/>
              </a:spcBef>
              <a:spcAft>
                <a:spcPts val="0"/>
              </a:spcAft>
              <a:defRPr/>
            </a:pPr>
            <a:endParaRPr lang="en-US" dirty="0" smtClean="0">
              <a:effectLst>
                <a:outerShdw blurRad="38100" dist="38100" dir="2700000" algn="tl">
                  <a:srgbClr val="C0C0C0"/>
                </a:outerShdw>
              </a:effectLst>
            </a:endParaRPr>
          </a:p>
          <a:p>
            <a:pPr marL="0" lvl="1" eaLnBrk="1" fontAlgn="auto" hangingPunct="1">
              <a:spcBef>
                <a:spcPct val="0"/>
              </a:spcBef>
              <a:spcAft>
                <a:spcPts val="0"/>
              </a:spcAft>
              <a:defRPr/>
            </a:pPr>
            <a:r>
              <a:rPr lang="en-US" dirty="0" smtClean="0">
                <a:effectLst>
                  <a:outerShdw blurRad="38100" dist="38100" dir="2700000" algn="tl">
                    <a:srgbClr val="C0C0C0"/>
                  </a:outerShdw>
                </a:effectLst>
              </a:rPr>
              <a:t>In sum, there is No duty to accommodate where the employee never linked the dress code violation to her religion, where the employee only says her clothing is a reflection of heritage. </a:t>
            </a:r>
            <a:r>
              <a:rPr lang="en-US" i="1" dirty="0" smtClean="0">
                <a:effectLst>
                  <a:outerShdw blurRad="38100" dist="38100" dir="2700000" algn="tl">
                    <a:srgbClr val="C0C0C0"/>
                  </a:outerShdw>
                </a:effectLst>
              </a:rPr>
              <a:t>McGlothin v. Jackson Mun. Separate Sch. Dist.</a:t>
            </a:r>
            <a:r>
              <a:rPr lang="en-US" dirty="0" smtClean="0">
                <a:effectLst>
                  <a:outerShdw blurRad="38100" dist="38100" dir="2700000" algn="tl">
                    <a:srgbClr val="C0C0C0"/>
                  </a:outerShdw>
                </a:effectLst>
              </a:rPr>
              <a:t>, 829 F. Supp. 853, 856-58 (S.D. Miss. 1992)</a:t>
            </a:r>
          </a:p>
          <a:p>
            <a:pPr eaLnBrk="1" fontAlgn="auto" hangingPunct="1">
              <a:spcBef>
                <a:spcPts val="0"/>
              </a:spcBef>
              <a:spcAft>
                <a:spcPts val="0"/>
              </a:spcAft>
              <a:defRPr/>
            </a:pPr>
            <a:endParaRPr lang="en-US" dirty="0" smtClean="0"/>
          </a:p>
          <a:p>
            <a:pPr eaLnBrk="1" hangingPunct="1">
              <a:spcBef>
                <a:spcPct val="0"/>
              </a:spcBef>
            </a:pPr>
            <a:r>
              <a:rPr lang="en-US" dirty="0" smtClean="0"/>
              <a:t>Employees need not provide a comprehensive or detailed explanation of how and why their religious beliefs need accommodation. The employee needs only to cite a religious connection. Similarly, employers can not avoid liability for not providing reasonable accommodation by citing the employee’s failure to comply with the employer’s specific notice requirement procedures. In general, when an agent of the employer has acquired knowledge which he or she had a duty to communicate to his or her principal, a conclusive presumption arises that the agent has performed that duty.</a:t>
            </a:r>
          </a:p>
          <a:p>
            <a:pPr eaLnBrk="1" hangingPunct="1">
              <a:spcBef>
                <a:spcPct val="0"/>
              </a:spcBef>
            </a:pPr>
            <a:endParaRPr lang="en-US" dirty="0" smtClean="0">
              <a:latin typeface="Times New Roman" pitchFamily="18" charset="0"/>
            </a:endParaRPr>
          </a:p>
          <a:p>
            <a:pPr eaLnBrk="1" hangingPunct="1">
              <a:spcBef>
                <a:spcPct val="0"/>
              </a:spcBef>
            </a:pPr>
            <a:r>
              <a:rPr lang="en-US" dirty="0" smtClean="0">
                <a:latin typeface="Times New Roman" pitchFamily="18" charset="0"/>
              </a:rPr>
              <a:t>Once employer gets notice, it has an affirmative duty to initiate good faith interaction. Employer’s Interaction must be Timely. Conducted in Good Faith.  Be Interactive. The purpose is to determine whether an effective accommodation can be found.</a:t>
            </a:r>
          </a:p>
          <a:p>
            <a:pPr eaLnBrk="1" hangingPunct="1">
              <a:spcBef>
                <a:spcPct val="0"/>
              </a:spcBef>
            </a:pPr>
            <a:endParaRPr lang="en-US" dirty="0" smtClean="0">
              <a:latin typeface="Times New Roman" pitchFamily="18" charset="0"/>
            </a:endParaRPr>
          </a:p>
          <a:p>
            <a:pPr eaLnBrk="1" hangingPunct="1">
              <a:spcBef>
                <a:spcPct val="0"/>
              </a:spcBef>
            </a:pPr>
            <a:r>
              <a:rPr lang="en-US" dirty="0" smtClean="0">
                <a:latin typeface="Times New Roman" pitchFamily="18" charset="0"/>
              </a:rPr>
              <a:t>*New Note:</a:t>
            </a:r>
          </a:p>
          <a:p>
            <a:pPr eaLnBrk="1" hangingPunct="1">
              <a:spcBef>
                <a:spcPct val="0"/>
              </a:spcBef>
            </a:pPr>
            <a:r>
              <a:rPr lang="en-US" dirty="0" smtClean="0">
                <a:latin typeface="Times New Roman" pitchFamily="18" charset="0"/>
              </a:rPr>
              <a:t>-Employee wanted</a:t>
            </a:r>
            <a:r>
              <a:rPr lang="en-US" baseline="0" dirty="0" smtClean="0">
                <a:latin typeface="Times New Roman" pitchFamily="18" charset="0"/>
              </a:rPr>
              <a:t> two days off to attend a Jehovah’s Convention</a:t>
            </a:r>
          </a:p>
          <a:p>
            <a:pPr eaLnBrk="1" hangingPunct="1">
              <a:spcBef>
                <a:spcPct val="0"/>
              </a:spcBef>
            </a:pPr>
            <a:r>
              <a:rPr lang="en-US" baseline="0" dirty="0" smtClean="0">
                <a:latin typeface="Times New Roman" pitchFamily="18" charset="0"/>
              </a:rPr>
              <a:t>-He talked to his boss and boss submitted two requests, which were both denied</a:t>
            </a:r>
          </a:p>
          <a:p>
            <a:pPr eaLnBrk="1" hangingPunct="1">
              <a:spcBef>
                <a:spcPct val="0"/>
              </a:spcBef>
            </a:pPr>
            <a:r>
              <a:rPr lang="en-US" baseline="0" dirty="0" smtClean="0">
                <a:latin typeface="Times New Roman" pitchFamily="18" charset="0"/>
              </a:rPr>
              <a:t>-Plus in that situation, the boss failed to follow the internal procedures when he failed to state a reason on the time-off request form</a:t>
            </a:r>
            <a:endParaRPr lang="en-US" dirty="0" smtClean="0">
              <a:latin typeface="Times New Roman" pitchFamily="18" charset="0"/>
            </a:endParaRPr>
          </a:p>
          <a:p>
            <a:pPr eaLnBrk="1" fontAlgn="auto" hangingPunct="1">
              <a:spcBef>
                <a:spcPts val="0"/>
              </a:spcBef>
              <a:spcAft>
                <a:spcPts val="0"/>
              </a:spcAft>
              <a:defRPr/>
            </a:pPr>
            <a:endParaRPr lang="en-US" dirty="0" smtClean="0"/>
          </a:p>
        </p:txBody>
      </p:sp>
    </p:spTree>
    <p:extLst>
      <p:ext uri="{BB962C8B-B14F-4D97-AF65-F5344CB8AC3E}">
        <p14:creationId xmlns:p14="http://schemas.microsoft.com/office/powerpoint/2010/main" val="32922401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677EAB-C085-44FB-9F4E-0EFAD1C816CF}" type="slidenum">
              <a:rPr lang="en-US"/>
              <a:pPr fontAlgn="base">
                <a:spcBef>
                  <a:spcPct val="0"/>
                </a:spcBef>
                <a:spcAft>
                  <a:spcPct val="0"/>
                </a:spcAft>
                <a:defRPr/>
              </a:pPr>
              <a:t>17</a:t>
            </a:fld>
            <a:endParaRPr lang="en-US" dirty="0"/>
          </a:p>
        </p:txBody>
      </p:sp>
      <p:sp>
        <p:nvSpPr>
          <p:cNvPr id="501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buFont typeface="Wingdings" pitchFamily="2" charset="2"/>
              <a:buNone/>
            </a:pPr>
            <a:r>
              <a:rPr lang="en-US" dirty="0" smtClean="0"/>
              <a:t>If the employee proves a prima facie case, the Burden shifts to the employer to: (a) rebut one or more elements of the plaintiff’s prima facie case; or (b) show that it offered a reasonable accommodation; or (c) show that it could not reasonably accommodate the employee’s religious needs without undue hardship.</a:t>
            </a:r>
          </a:p>
        </p:txBody>
      </p:sp>
    </p:spTree>
    <p:extLst>
      <p:ext uri="{BB962C8B-B14F-4D97-AF65-F5344CB8AC3E}">
        <p14:creationId xmlns:p14="http://schemas.microsoft.com/office/powerpoint/2010/main" val="32343630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3075CE-DFA7-48A5-93DF-946ABE165874}" type="slidenum">
              <a:rPr lang="en-US"/>
              <a:pPr fontAlgn="base">
                <a:spcBef>
                  <a:spcPct val="0"/>
                </a:spcBef>
                <a:spcAft>
                  <a:spcPct val="0"/>
                </a:spcAft>
                <a:defRPr/>
              </a:pPr>
              <a:t>18</a:t>
            </a:fld>
            <a:endParaRPr lang="en-US" dirty="0"/>
          </a:p>
        </p:txBody>
      </p:sp>
      <p:sp>
        <p:nvSpPr>
          <p:cNvPr id="35842" name="Rectangle 7"/>
          <p:cNvSpPr txBox="1">
            <a:spLocks noGrp="1" noChangeArrowheads="1"/>
          </p:cNvSpPr>
          <p:nvPr/>
        </p:nvSpPr>
        <p:spPr bwMode="auto">
          <a:xfrm>
            <a:off x="3884613" y="8829967"/>
            <a:ext cx="2971800" cy="464820"/>
          </a:xfrm>
          <a:prstGeom prst="rect">
            <a:avLst/>
          </a:prstGeom>
          <a:noFill/>
          <a:ln w="9525">
            <a:noFill/>
            <a:miter lim="800000"/>
            <a:headEnd/>
            <a:tailEnd/>
          </a:ln>
        </p:spPr>
        <p:txBody>
          <a:bodyPr lIns="93177" tIns="46589" rIns="93177" bIns="46589" anchor="b"/>
          <a:lstStyle/>
          <a:p>
            <a:pPr algn="r"/>
            <a:fld id="{67526C0B-4886-4FF9-9561-4872B0CA62F2}" type="slidenum">
              <a:rPr lang="en-US" sz="1200">
                <a:latin typeface="Verdana" pitchFamily="34" charset="0"/>
              </a:rPr>
              <a:pPr algn="r"/>
              <a:t>18</a:t>
            </a:fld>
            <a:endParaRPr lang="en-US" sz="1200">
              <a:latin typeface="Verdana" pitchFamily="34" charset="0"/>
            </a:endParaRPr>
          </a:p>
        </p:txBody>
      </p:sp>
      <p:sp>
        <p:nvSpPr>
          <p:cNvPr id="358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solidFill>
                  <a:schemeClr val="tx1">
                    <a:lumMod val="50000"/>
                    <a:lumOff val="50000"/>
                  </a:schemeClr>
                </a:solidFill>
              </a:rPr>
              <a:t>When an employee shows that her employer took an adverse action against her on the basis of her religious beliefs, and not because of an observance or practice, the employer is liable for religious discrimination without consideration of reasonable accommodation or undue hardship. </a:t>
            </a:r>
            <a:r>
              <a:rPr lang="en-US" i="1" dirty="0" err="1" smtClean="0">
                <a:solidFill>
                  <a:schemeClr val="tx1">
                    <a:lumMod val="50000"/>
                    <a:lumOff val="50000"/>
                  </a:schemeClr>
                </a:solidFill>
              </a:rPr>
              <a:t>Perterson</a:t>
            </a:r>
            <a:r>
              <a:rPr lang="en-US" i="1" dirty="0" smtClean="0">
                <a:solidFill>
                  <a:schemeClr val="tx1">
                    <a:lumMod val="50000"/>
                    <a:lumOff val="50000"/>
                  </a:schemeClr>
                </a:solidFill>
              </a:rPr>
              <a:t> v. </a:t>
            </a:r>
            <a:r>
              <a:rPr lang="en-US" i="1" dirty="0" err="1" smtClean="0">
                <a:solidFill>
                  <a:schemeClr val="tx1">
                    <a:lumMod val="50000"/>
                    <a:lumOff val="50000"/>
                  </a:schemeClr>
                </a:solidFill>
              </a:rPr>
              <a:t>Wilmur</a:t>
            </a:r>
            <a:r>
              <a:rPr lang="en-US" i="1" dirty="0" smtClean="0">
                <a:solidFill>
                  <a:schemeClr val="tx1">
                    <a:lumMod val="50000"/>
                    <a:lumOff val="50000"/>
                  </a:schemeClr>
                </a:solidFill>
              </a:rPr>
              <a:t> Communications Inc</a:t>
            </a:r>
            <a:r>
              <a:rPr lang="en-US" dirty="0" smtClean="0">
                <a:solidFill>
                  <a:schemeClr val="tx1">
                    <a:lumMod val="50000"/>
                    <a:lumOff val="50000"/>
                  </a:schemeClr>
                </a:solidFill>
              </a:rPr>
              <a:t>., 205 F.Supp.2d 1014 </a:t>
            </a:r>
            <a:r>
              <a:rPr lang="en-US" dirty="0" smtClean="0">
                <a:solidFill>
                  <a:schemeClr val="tx1">
                    <a:lumMod val="50000"/>
                    <a:lumOff val="50000"/>
                  </a:schemeClr>
                </a:solidFill>
                <a:latin typeface="Times New Roman" pitchFamily="18" charset="0"/>
              </a:rPr>
              <a:t>(E.D. Wis. 2002)</a:t>
            </a:r>
          </a:p>
          <a:p>
            <a:pPr eaLnBrk="1" hangingPunct="1">
              <a:spcBef>
                <a:spcPct val="0"/>
              </a:spcBef>
            </a:pPr>
            <a:endParaRPr lang="en-US" dirty="0" smtClean="0"/>
          </a:p>
          <a:p>
            <a:pPr eaLnBrk="1" hangingPunct="1">
              <a:spcBef>
                <a:spcPct val="0"/>
              </a:spcBef>
            </a:pPr>
            <a:r>
              <a:rPr lang="en-US" dirty="0" smtClean="0"/>
              <a:t>*NEW NOTES:</a:t>
            </a:r>
          </a:p>
          <a:p>
            <a:pPr eaLnBrk="1" hangingPunct="1">
              <a:spcBef>
                <a:spcPct val="0"/>
              </a:spcBef>
            </a:pPr>
            <a:endParaRPr lang="en-US" dirty="0" smtClean="0"/>
          </a:p>
          <a:p>
            <a:pPr marL="1164717" lvl="2" indent="-232943">
              <a:spcBef>
                <a:spcPts val="0"/>
              </a:spcBef>
              <a:spcAft>
                <a:spcPts val="0"/>
              </a:spcAft>
              <a:buFont typeface="Wingdings"/>
              <a:buChar char=""/>
            </a:pPr>
            <a:r>
              <a:rPr lang="en-US" dirty="0">
                <a:latin typeface="Arial"/>
                <a:ea typeface="Calibri"/>
                <a:cs typeface="Times New Roman"/>
              </a:rPr>
              <a:t>Cal. Gov’t Code § 12940(l): Reasonable Accommodation Under FEHA</a:t>
            </a:r>
          </a:p>
          <a:p>
            <a:pPr marL="1630604" lvl="3" indent="-232943">
              <a:spcBef>
                <a:spcPts val="0"/>
              </a:spcBef>
              <a:spcAft>
                <a:spcPts val="0"/>
              </a:spcAft>
              <a:buFont typeface="Symbol"/>
              <a:buChar char=""/>
            </a:pPr>
            <a:r>
              <a:rPr lang="en-US" dirty="0">
                <a:latin typeface="Arial"/>
                <a:ea typeface="Calibri"/>
                <a:cs typeface="Times New Roman"/>
              </a:rPr>
              <a:t>(1) employer has </a:t>
            </a:r>
            <a:r>
              <a:rPr lang="en-US" i="1" dirty="0">
                <a:latin typeface="Arial"/>
                <a:ea typeface="Calibri"/>
                <a:cs typeface="Times New Roman"/>
              </a:rPr>
              <a:t>explored any available reasonable alternative means</a:t>
            </a:r>
            <a:r>
              <a:rPr lang="en-US" dirty="0">
                <a:latin typeface="Arial"/>
                <a:ea typeface="Calibri"/>
                <a:cs typeface="Times New Roman"/>
              </a:rPr>
              <a:t> of accommodating the religious belief or observance, including the possibilities of excusing the person from those duties that conflict with his or her religious belief or observance or permitting those duties to be performed at another time or by another person</a:t>
            </a:r>
          </a:p>
          <a:p>
            <a:pPr marL="1164717" lvl="2" indent="-232943">
              <a:spcBef>
                <a:spcPts val="0"/>
              </a:spcBef>
              <a:spcAft>
                <a:spcPts val="0"/>
              </a:spcAft>
              <a:buFont typeface="Wingdings"/>
              <a:buChar char=""/>
            </a:pPr>
            <a:r>
              <a:rPr lang="en-US" dirty="0">
                <a:latin typeface="Arial"/>
                <a:ea typeface="Calibri"/>
                <a:cs typeface="Times New Roman"/>
              </a:rPr>
              <a:t>Excusing person from duties that conflict OR permitting those duties to be performed at another time </a:t>
            </a:r>
          </a:p>
          <a:p>
            <a:pPr marL="1164717" lvl="2" indent="-232943">
              <a:spcBef>
                <a:spcPts val="0"/>
              </a:spcBef>
              <a:spcAft>
                <a:spcPts val="0"/>
              </a:spcAft>
              <a:buFont typeface="Wingdings"/>
              <a:buChar char=""/>
            </a:pPr>
            <a:r>
              <a:rPr lang="en-US" dirty="0">
                <a:latin typeface="Arial"/>
                <a:ea typeface="Calibri"/>
                <a:cs typeface="Times New Roman"/>
              </a:rPr>
              <a:t>Ex: schedule changes, voluntary shift trades, temporary accommodation, transfer</a:t>
            </a:r>
          </a:p>
          <a:p>
            <a:pPr marL="1630604" lvl="3" indent="-232943">
              <a:spcBef>
                <a:spcPts val="0"/>
              </a:spcBef>
              <a:spcAft>
                <a:spcPts val="0"/>
              </a:spcAft>
              <a:buFont typeface="Symbol"/>
              <a:buChar char=""/>
            </a:pPr>
            <a:r>
              <a:rPr lang="en-US" dirty="0">
                <a:solidFill>
                  <a:srgbClr val="7F7F7F"/>
                </a:solidFill>
                <a:latin typeface="Arial"/>
                <a:ea typeface="Calibri"/>
                <a:cs typeface="Times New Roman"/>
              </a:rPr>
              <a:t>29 CFR § 1605.2(d)(1); </a:t>
            </a:r>
            <a:r>
              <a:rPr lang="en-US" dirty="0">
                <a:latin typeface="Arial"/>
                <a:ea typeface="Calibri"/>
                <a:cs typeface="Times New Roman"/>
              </a:rPr>
              <a:t>2 CCR § 11062(a); </a:t>
            </a:r>
            <a:r>
              <a:rPr lang="en-US" u="sng" dirty="0">
                <a:latin typeface="Arial"/>
                <a:ea typeface="Calibri"/>
                <a:cs typeface="Times New Roman"/>
              </a:rPr>
              <a:t>Cook</a:t>
            </a:r>
            <a:r>
              <a:rPr lang="en-US" dirty="0">
                <a:latin typeface="Arial"/>
                <a:ea typeface="Calibri"/>
                <a:cs typeface="Times New Roman"/>
              </a:rPr>
              <a:t>, 911 F.2d 233 (9th Cir. 1990)</a:t>
            </a:r>
          </a:p>
          <a:p>
            <a:pPr marL="1630604" lvl="3" indent="-232943">
              <a:spcBef>
                <a:spcPts val="0"/>
              </a:spcBef>
              <a:spcAft>
                <a:spcPts val="0"/>
              </a:spcAft>
              <a:buFont typeface="Symbol"/>
              <a:buChar char=""/>
            </a:pPr>
            <a:r>
              <a:rPr lang="en-US" dirty="0">
                <a:latin typeface="Arial"/>
                <a:ea typeface="Calibri"/>
                <a:cs typeface="Times New Roman"/>
              </a:rPr>
              <a:t>2 CCR § 11062(a): job restructuring, job reassignment, modification of work practices, allowing time off in equal amount</a:t>
            </a:r>
          </a:p>
          <a:p>
            <a:pPr marL="1630604" lvl="3" indent="-232943">
              <a:spcBef>
                <a:spcPts val="0"/>
              </a:spcBef>
              <a:spcAft>
                <a:spcPts val="0"/>
              </a:spcAft>
              <a:buFont typeface="Symbol"/>
              <a:buChar char=""/>
            </a:pPr>
            <a:r>
              <a:rPr lang="en-US" dirty="0">
                <a:latin typeface="Arial"/>
                <a:ea typeface="Calibri"/>
                <a:cs typeface="Times New Roman"/>
              </a:rPr>
              <a:t>2 CCR § 11062(c): interview and exam times, dress standards, union dues</a:t>
            </a:r>
          </a:p>
          <a:p>
            <a:pPr marL="1630604" lvl="3" indent="-232943">
              <a:spcBef>
                <a:spcPts val="0"/>
              </a:spcBef>
              <a:spcAft>
                <a:spcPts val="0"/>
              </a:spcAft>
              <a:buFont typeface="Symbol"/>
              <a:buChar char=""/>
            </a:pPr>
            <a:r>
              <a:rPr lang="en-US" u="sng" dirty="0">
                <a:latin typeface="Arial"/>
                <a:ea typeface="Calibri"/>
                <a:cs typeface="Times New Roman"/>
              </a:rPr>
              <a:t>Gemini</a:t>
            </a:r>
            <a:r>
              <a:rPr lang="en-US" dirty="0">
                <a:latin typeface="Arial"/>
                <a:ea typeface="Calibri"/>
                <a:cs typeface="Times New Roman"/>
              </a:rPr>
              <a:t>, 122 Cal. App. 4th , 1016-17 (2004) (employer violated FEHA by refusing employee time off to attend Jehovah’s Witness convention without initiating good faith effort to accommodate employee)</a:t>
            </a:r>
          </a:p>
          <a:p>
            <a:pPr marL="1164717" lvl="2" indent="-232943">
              <a:spcBef>
                <a:spcPts val="0"/>
              </a:spcBef>
              <a:spcAft>
                <a:spcPts val="0"/>
              </a:spcAft>
              <a:buFont typeface="Wingdings"/>
              <a:buChar char=""/>
            </a:pPr>
            <a:r>
              <a:rPr lang="en-US" dirty="0">
                <a:latin typeface="Arial"/>
                <a:ea typeface="Calibri"/>
                <a:cs typeface="Times New Roman"/>
              </a:rPr>
              <a:t>Limitations:</a:t>
            </a:r>
          </a:p>
          <a:p>
            <a:pPr marL="1630604" lvl="3" indent="-232943">
              <a:spcBef>
                <a:spcPts val="0"/>
              </a:spcBef>
              <a:spcAft>
                <a:spcPts val="0"/>
              </a:spcAft>
              <a:buFont typeface="Symbol"/>
              <a:buChar char=""/>
            </a:pPr>
            <a:r>
              <a:rPr lang="en-US" dirty="0">
                <a:latin typeface="Arial"/>
                <a:ea typeface="Calibri"/>
                <a:cs typeface="Times New Roman"/>
              </a:rPr>
              <a:t>Segregation from other employees or the public is not reasonable.  Cal. Gov’t Code § 12940(l)(2).</a:t>
            </a:r>
          </a:p>
          <a:p>
            <a:pPr marL="1630604" lvl="3" indent="-232943">
              <a:spcBef>
                <a:spcPts val="0"/>
              </a:spcBef>
              <a:spcAft>
                <a:spcPts val="0"/>
              </a:spcAft>
              <a:buFont typeface="Symbol"/>
              <a:buChar char=""/>
            </a:pPr>
            <a:r>
              <a:rPr lang="en-US" dirty="0">
                <a:latin typeface="Arial"/>
                <a:ea typeface="Calibri"/>
                <a:cs typeface="Times New Roman"/>
              </a:rPr>
              <a:t>Violate other civil rights.  Cal. Gov’t Code § 12940(l)(3).</a:t>
            </a:r>
          </a:p>
          <a:p>
            <a:pPr marL="2096491" lvl="4" indent="-232943">
              <a:spcBef>
                <a:spcPts val="0"/>
              </a:spcBef>
              <a:spcAft>
                <a:spcPts val="0"/>
              </a:spcAft>
              <a:buFont typeface="Courier New"/>
              <a:buChar char="o"/>
            </a:pPr>
            <a:r>
              <a:rPr lang="en-US" dirty="0">
                <a:latin typeface="Arial"/>
                <a:ea typeface="Calibri"/>
                <a:cs typeface="Times New Roman"/>
              </a:rPr>
              <a:t>subdivision (b) of Section 51 of the Civil Code and Section 11135 of this code.  </a:t>
            </a:r>
          </a:p>
          <a:p>
            <a:pPr eaLnBrk="1" hangingPunct="1">
              <a:spcBef>
                <a:spcPct val="0"/>
              </a:spcBef>
            </a:pPr>
            <a:endParaRPr lang="en-US" dirty="0" smtClean="0"/>
          </a:p>
          <a:p>
            <a:pPr eaLnBrk="1" hangingPunct="1">
              <a:spcBef>
                <a:spcPct val="0"/>
              </a:spcBef>
            </a:pPr>
            <a:endParaRPr lang="en-US" dirty="0" smtClean="0"/>
          </a:p>
          <a:p>
            <a:pPr marL="1164717" lvl="2" indent="-232943">
              <a:spcBef>
                <a:spcPts val="0"/>
              </a:spcBef>
              <a:spcAft>
                <a:spcPts val="0"/>
              </a:spcAft>
              <a:buFont typeface="Wingdings"/>
              <a:buChar char=""/>
            </a:pPr>
            <a:r>
              <a:rPr lang="en-US" dirty="0">
                <a:latin typeface="Arial"/>
                <a:ea typeface="Calibri"/>
                <a:cs typeface="Times New Roman"/>
              </a:rPr>
              <a:t>Recent example…	</a:t>
            </a:r>
            <a:r>
              <a:rPr lang="en-US" u="sng" dirty="0">
                <a:latin typeface="Arial"/>
                <a:ea typeface="Calibri"/>
                <a:cs typeface="Times New Roman"/>
              </a:rPr>
              <a:t>EEOC v. Abercrombie &amp; Fitch</a:t>
            </a:r>
            <a:r>
              <a:rPr lang="en-US" dirty="0">
                <a:latin typeface="Arial"/>
                <a:ea typeface="Calibri"/>
                <a:cs typeface="Times New Roman"/>
              </a:rPr>
              <a:t>, 966 F. Supp. 2d 949 (N.D. Cal. 2013)</a:t>
            </a:r>
          </a:p>
          <a:p>
            <a:pPr marL="1630604" lvl="3" indent="-232943">
              <a:spcBef>
                <a:spcPts val="0"/>
              </a:spcBef>
              <a:spcAft>
                <a:spcPts val="0"/>
              </a:spcAft>
              <a:buFont typeface="Symbol"/>
              <a:buChar char=""/>
            </a:pPr>
            <a:r>
              <a:rPr lang="en-US" dirty="0">
                <a:latin typeface="Arial"/>
                <a:ea typeface="Calibri"/>
                <a:cs typeface="Times New Roman"/>
              </a:rPr>
              <a:t>Religious accommodation case</a:t>
            </a:r>
          </a:p>
          <a:p>
            <a:pPr marL="1630604" lvl="3" indent="-232943">
              <a:spcBef>
                <a:spcPts val="0"/>
              </a:spcBef>
              <a:spcAft>
                <a:spcPts val="0"/>
              </a:spcAft>
              <a:buFont typeface="Symbol"/>
              <a:buChar char=""/>
            </a:pPr>
            <a:r>
              <a:rPr lang="en-US" dirty="0">
                <a:latin typeface="Arial"/>
                <a:ea typeface="Calibri"/>
                <a:cs typeface="Times New Roman"/>
              </a:rPr>
              <a:t>Abercrombie’s Look Policy – prohibited headwear</a:t>
            </a:r>
          </a:p>
          <a:p>
            <a:pPr marL="1630604" lvl="3" indent="-232943">
              <a:spcBef>
                <a:spcPts val="0"/>
              </a:spcBef>
              <a:spcAft>
                <a:spcPts val="0"/>
              </a:spcAft>
              <a:buFont typeface="Symbol"/>
              <a:buChar char=""/>
            </a:pPr>
            <a:r>
              <a:rPr lang="en-US" dirty="0">
                <a:latin typeface="Arial"/>
                <a:ea typeface="Calibri"/>
                <a:cs typeface="Times New Roman"/>
              </a:rPr>
              <a:t>Employee wore hijab to work </a:t>
            </a:r>
          </a:p>
          <a:p>
            <a:pPr marL="1630604" lvl="3" indent="-232943">
              <a:spcBef>
                <a:spcPts val="0"/>
              </a:spcBef>
              <a:spcAft>
                <a:spcPts val="0"/>
              </a:spcAft>
              <a:buFont typeface="Symbol"/>
              <a:buChar char=""/>
            </a:pPr>
            <a:r>
              <a:rPr lang="en-US" dirty="0">
                <a:latin typeface="Arial"/>
                <a:ea typeface="Calibri"/>
                <a:cs typeface="Times New Roman"/>
              </a:rPr>
              <a:t>Headscarf in violation of company policy, but employee informed that she could not take it off because it was part of her religion  </a:t>
            </a:r>
          </a:p>
          <a:p>
            <a:pPr marL="1630604" lvl="3" indent="-232943">
              <a:spcBef>
                <a:spcPts val="0"/>
              </a:spcBef>
              <a:spcAft>
                <a:spcPts val="0"/>
              </a:spcAft>
              <a:buFont typeface="Symbol"/>
              <a:buChar char=""/>
            </a:pPr>
            <a:r>
              <a:rPr lang="en-US" dirty="0">
                <a:latin typeface="Arial"/>
                <a:ea typeface="Calibri"/>
                <a:cs typeface="Times New Roman"/>
              </a:rPr>
              <a:t>Fired</a:t>
            </a:r>
          </a:p>
          <a:p>
            <a:pPr marL="1630604" lvl="3" indent="-232943">
              <a:spcBef>
                <a:spcPts val="0"/>
              </a:spcBef>
              <a:spcAft>
                <a:spcPts val="0"/>
              </a:spcAft>
              <a:buFont typeface="Symbol"/>
              <a:buChar char=""/>
            </a:pPr>
            <a:r>
              <a:rPr lang="en-US" dirty="0">
                <a:latin typeface="Arial"/>
                <a:ea typeface="Calibri"/>
                <a:cs typeface="Times New Roman"/>
              </a:rPr>
              <a:t>Abercrombie offered no evidence of any negative effect resulting from Khan’s hijab (loss of sales, business model)</a:t>
            </a:r>
          </a:p>
          <a:p>
            <a:pPr marL="1164717" lvl="2" indent="-232943">
              <a:spcBef>
                <a:spcPts val="0"/>
              </a:spcBef>
              <a:spcAft>
                <a:spcPts val="0"/>
              </a:spcAft>
              <a:buFont typeface="Wingdings"/>
              <a:buChar char=""/>
            </a:pPr>
            <a:r>
              <a:rPr lang="en-US" dirty="0">
                <a:latin typeface="Arial"/>
                <a:ea typeface="Calibri"/>
                <a:cs typeface="Times New Roman"/>
              </a:rPr>
              <a:t>Recent example of accommodation… </a:t>
            </a:r>
            <a:r>
              <a:rPr lang="en-US" u="sng" dirty="0">
                <a:latin typeface="Arial"/>
                <a:ea typeface="Calibri"/>
                <a:cs typeface="Times New Roman"/>
              </a:rPr>
              <a:t>Stanley v. California</a:t>
            </a:r>
            <a:r>
              <a:rPr lang="en-US" dirty="0">
                <a:latin typeface="Arial"/>
                <a:ea typeface="Calibri"/>
                <a:cs typeface="Times New Roman"/>
              </a:rPr>
              <a:t>, 2012 WL 6608574 (E.D. Cal. 2012)</a:t>
            </a:r>
          </a:p>
          <a:p>
            <a:pPr marL="1630604" lvl="3" indent="-232943">
              <a:spcBef>
                <a:spcPts val="0"/>
              </a:spcBef>
              <a:spcAft>
                <a:spcPts val="0"/>
              </a:spcAft>
              <a:buFont typeface="Symbol"/>
              <a:buChar char=""/>
            </a:pPr>
            <a:r>
              <a:rPr lang="en-US" dirty="0">
                <a:latin typeface="Arial"/>
                <a:ea typeface="Calibri"/>
                <a:cs typeface="Times New Roman"/>
              </a:rPr>
              <a:t>Correctional officer for Cal. Dep’t of Corrections and Rehabilitation </a:t>
            </a:r>
          </a:p>
          <a:p>
            <a:pPr marL="1630604" lvl="3" indent="-232943">
              <a:spcBef>
                <a:spcPts val="0"/>
              </a:spcBef>
              <a:spcAft>
                <a:spcPts val="0"/>
              </a:spcAft>
              <a:buFont typeface="Symbol"/>
              <a:buChar char=""/>
            </a:pPr>
            <a:r>
              <a:rPr lang="en-US" dirty="0">
                <a:latin typeface="Arial"/>
                <a:ea typeface="Calibri"/>
                <a:cs typeface="Times New Roman"/>
              </a:rPr>
              <a:t>Grooming standard that requires all male correctional officers to keep hair shorter than top of shirt collars and prohibits beards unless employee’s doctor verifies skin irritation or disorder</a:t>
            </a:r>
          </a:p>
          <a:p>
            <a:pPr marL="1630604" lvl="3" indent="-232943">
              <a:spcBef>
                <a:spcPts val="0"/>
              </a:spcBef>
              <a:spcAft>
                <a:spcPts val="0"/>
              </a:spcAft>
              <a:buFont typeface="Symbol"/>
              <a:buChar char=""/>
            </a:pPr>
            <a:r>
              <a:rPr lang="en-US" dirty="0">
                <a:latin typeface="Arial"/>
                <a:ea typeface="Calibri"/>
                <a:cs typeface="Times New Roman"/>
              </a:rPr>
              <a:t>Rastafarian, which requires males to wear their hair in dreadlocks and have a full beard</a:t>
            </a:r>
          </a:p>
          <a:p>
            <a:pPr marL="1630604" lvl="3" indent="-232943">
              <a:spcBef>
                <a:spcPts val="0"/>
              </a:spcBef>
              <a:spcAft>
                <a:spcPts val="0"/>
              </a:spcAft>
              <a:buFont typeface="Symbol"/>
              <a:buChar char=""/>
            </a:pPr>
            <a:r>
              <a:rPr lang="en-US" dirty="0">
                <a:latin typeface="Arial"/>
                <a:ea typeface="Calibri"/>
                <a:cs typeface="Times New Roman"/>
              </a:rPr>
              <a:t>Accommodated by allowing dreadlocks and neatly trimmed beard</a:t>
            </a:r>
          </a:p>
          <a:p>
            <a:pPr marL="1630604" lvl="3" indent="-232943">
              <a:spcBef>
                <a:spcPts val="0"/>
              </a:spcBef>
              <a:spcAft>
                <a:spcPts val="0"/>
              </a:spcAft>
              <a:buFont typeface="Symbol"/>
              <a:buChar char=""/>
            </a:pPr>
            <a:r>
              <a:rPr lang="en-US" dirty="0">
                <a:latin typeface="Arial"/>
                <a:ea typeface="Calibri"/>
                <a:cs typeface="Times New Roman"/>
              </a:rPr>
              <a:t>No discriminatory intent, no adverse employment action</a:t>
            </a:r>
          </a:p>
          <a:p>
            <a:pPr eaLnBrk="1" hangingPunct="1">
              <a:spcBef>
                <a:spcPct val="0"/>
              </a:spcBef>
            </a:pPr>
            <a:endParaRPr lang="en-US" dirty="0" smtClean="0"/>
          </a:p>
          <a:p>
            <a:pPr eaLnBrk="1" hangingPunct="1">
              <a:spcBef>
                <a:spcPct val="0"/>
              </a:spcBef>
            </a:pPr>
            <a:endParaRPr lang="en-US" dirty="0" smtClean="0"/>
          </a:p>
        </p:txBody>
      </p:sp>
    </p:spTree>
    <p:extLst>
      <p:ext uri="{BB962C8B-B14F-4D97-AF65-F5344CB8AC3E}">
        <p14:creationId xmlns:p14="http://schemas.microsoft.com/office/powerpoint/2010/main" val="23615257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BF2956-304A-44D9-8FC4-7F8616847E24}" type="slidenum">
              <a:rPr lang="en-US"/>
              <a:pPr fontAlgn="base">
                <a:spcBef>
                  <a:spcPct val="0"/>
                </a:spcBef>
                <a:spcAft>
                  <a:spcPct val="0"/>
                </a:spcAft>
                <a:defRPr/>
              </a:pPr>
              <a:t>19</a:t>
            </a:fld>
            <a:endParaRPr lang="en-US" dirty="0"/>
          </a:p>
        </p:txBody>
      </p:sp>
      <p:sp>
        <p:nvSpPr>
          <p:cNvPr id="37890" name="Rectangle 7"/>
          <p:cNvSpPr txBox="1">
            <a:spLocks noGrp="1" noChangeArrowheads="1"/>
          </p:cNvSpPr>
          <p:nvPr/>
        </p:nvSpPr>
        <p:spPr bwMode="auto">
          <a:xfrm>
            <a:off x="3884613" y="8829967"/>
            <a:ext cx="2971800" cy="464820"/>
          </a:xfrm>
          <a:prstGeom prst="rect">
            <a:avLst/>
          </a:prstGeom>
          <a:noFill/>
          <a:ln w="9525">
            <a:noFill/>
            <a:miter lim="800000"/>
            <a:headEnd/>
            <a:tailEnd/>
          </a:ln>
        </p:spPr>
        <p:txBody>
          <a:bodyPr lIns="93177" tIns="46589" rIns="93177" bIns="46589" anchor="b"/>
          <a:lstStyle/>
          <a:p>
            <a:pPr algn="r"/>
            <a:fld id="{7B35C8ED-51D5-4F28-B44C-E4C7328136A5}" type="slidenum">
              <a:rPr lang="en-US" sz="1200">
                <a:latin typeface="Verdana" pitchFamily="34" charset="0"/>
              </a:rPr>
              <a:pPr algn="r"/>
              <a:t>19</a:t>
            </a:fld>
            <a:endParaRPr lang="en-US" sz="1200">
              <a:latin typeface="Verdana" pitchFamily="34" charset="0"/>
            </a:endParaRPr>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0" lvl="1" eaLnBrk="1" hangingPunct="1">
              <a:spcBef>
                <a:spcPct val="0"/>
              </a:spcBef>
            </a:pPr>
            <a:r>
              <a:rPr lang="en-US" dirty="0" smtClean="0"/>
              <a:t>Observance of a Sabbath or other religious holy day or days, and reasonable time necessary for travel prior and subsequent to a religious observance. Cal. Gov’t. Code § 12940(l). </a:t>
            </a:r>
          </a:p>
          <a:p>
            <a:pPr marL="0" lvl="1" eaLnBrk="1" hangingPunct="1">
              <a:spcBef>
                <a:spcPct val="0"/>
              </a:spcBef>
            </a:pPr>
            <a:endParaRPr lang="en-US" dirty="0" smtClean="0"/>
          </a:p>
          <a:p>
            <a:r>
              <a:rPr lang="en-US" dirty="0"/>
              <a:t>Gov. Code section 12926 (o) “Reasonable accommodation” may include either of the following:</a:t>
            </a:r>
          </a:p>
          <a:p>
            <a:r>
              <a:rPr lang="en-US" dirty="0" smtClean="0"/>
              <a:t/>
            </a:r>
            <a:br>
              <a:rPr lang="en-US" dirty="0" smtClean="0"/>
            </a:br>
            <a:r>
              <a:rPr lang="en-US" dirty="0"/>
              <a:t>(1) Making existing facilities used by employees readily accessible to, and usable by, individuals with disabilities.</a:t>
            </a:r>
          </a:p>
          <a:p>
            <a:r>
              <a:rPr lang="en-US" dirty="0" smtClean="0"/>
              <a:t/>
            </a:r>
            <a:br>
              <a:rPr lang="en-US" dirty="0" smtClean="0"/>
            </a:br>
            <a:r>
              <a:rPr lang="en-US" dirty="0"/>
              <a:t>(2) Job restructuring, part-time or modified work schedules, reassignment to a vacant position, acquisition or modification of equipment or devices, adjustment or modifications of examinations, training materials or policies, the provision of qualified readers or interpreters, and other similar accommodations for individuals with disabilities</a:t>
            </a:r>
            <a:r>
              <a:rPr lang="en-US" dirty="0" smtClean="0"/>
              <a:t>.</a:t>
            </a:r>
          </a:p>
          <a:p>
            <a:endParaRPr lang="en-US" dirty="0" smtClean="0"/>
          </a:p>
          <a:p>
            <a:endParaRPr lang="en-US" dirty="0" smtClean="0"/>
          </a:p>
          <a:p>
            <a:r>
              <a:rPr lang="en-US" dirty="0" smtClean="0"/>
              <a:t>AB</a:t>
            </a:r>
            <a:r>
              <a:rPr lang="en-US" baseline="0" dirty="0" smtClean="0"/>
              <a:t> 1964…</a:t>
            </a:r>
            <a:endParaRPr lang="en-US" dirty="0"/>
          </a:p>
          <a:p>
            <a:endParaRPr lang="en-US" dirty="0" smtClean="0"/>
          </a:p>
          <a:p>
            <a:pPr eaLnBrk="1" hangingPunct="1">
              <a:spcBef>
                <a:spcPct val="0"/>
              </a:spcBef>
            </a:pPr>
            <a:endParaRPr lang="en-US" dirty="0" smtClean="0"/>
          </a:p>
          <a:p>
            <a:pPr eaLnBrk="1" hangingPunct="1">
              <a:spcBef>
                <a:spcPct val="0"/>
              </a:spcBef>
            </a:pPr>
            <a:endParaRPr lang="en-US" dirty="0" smtClean="0"/>
          </a:p>
          <a:p>
            <a:pPr eaLnBrk="1" hangingPunct="1">
              <a:spcBef>
                <a:spcPct val="0"/>
              </a:spcBef>
            </a:pPr>
            <a:endParaRPr lang="en-US" dirty="0" smtClean="0"/>
          </a:p>
        </p:txBody>
      </p:sp>
    </p:spTree>
    <p:extLst>
      <p:ext uri="{BB962C8B-B14F-4D97-AF65-F5344CB8AC3E}">
        <p14:creationId xmlns:p14="http://schemas.microsoft.com/office/powerpoint/2010/main" val="3170362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val="000000"/>
            </a:solidFill>
            <a:miter lim="800000"/>
            <a:headEnd/>
            <a:tailEnd/>
          </a:ln>
        </p:spPr>
      </p:sp>
      <p:sp>
        <p:nvSpPr>
          <p:cNvPr id="17410" name="Rectangle 3"/>
          <p:cNvSpPr>
            <a:spLocks noGrp="1"/>
          </p:cNvSpPr>
          <p:nvPr>
            <p:ph type="body" idx="1"/>
          </p:nvPr>
        </p:nvSpPr>
        <p:spPr bwMode="auto">
          <a:noFill/>
        </p:spPr>
        <p:txBody>
          <a:bodyPr wrap="square" numCol="1" anchor="t" anchorCtr="0" compatLnSpc="1">
            <a:prstTxWarp prst="textNoShape">
              <a:avLst/>
            </a:prstTxWarp>
          </a:bodyPr>
          <a:lstStyle/>
          <a:p>
            <a:pPr defTabSz="931774" eaLnBrk="1" hangingPunct="1">
              <a:defRPr/>
            </a:pPr>
            <a:r>
              <a:rPr lang="en-US" dirty="0" smtClean="0"/>
              <a:t>The Department of Fair Employment and Housing is the state agency responsible for enforcing the Fair Employment and Housing Act (Gov. Code, § 12900 et seq.), the Unruh Civil Rights Act (Civ. Code, § 51), the Ralph Civil Rights Act (Civ. Code, § 51.7), and the Disabled Persons Act (Civ. Code, § 54 et seq.).  The laws the Department enforces prohibit religious hate violence and religious discrimination and harassment in employment, housing and public accommodations.  </a:t>
            </a:r>
            <a:endParaRPr lang="en-US" b="1" dirty="0" smtClean="0"/>
          </a:p>
        </p:txBody>
      </p:sp>
    </p:spTree>
    <p:extLst>
      <p:ext uri="{BB962C8B-B14F-4D97-AF65-F5344CB8AC3E}">
        <p14:creationId xmlns:p14="http://schemas.microsoft.com/office/powerpoint/2010/main" val="14735679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55000" lnSpcReduction="20000"/>
          </a:bodyPr>
          <a:lstStyle/>
          <a:p>
            <a:pPr eaLnBrk="1" fontAlgn="auto" hangingPunct="1">
              <a:spcBef>
                <a:spcPts val="0"/>
              </a:spcBef>
              <a:spcAft>
                <a:spcPts val="0"/>
              </a:spcAft>
              <a:defRPr/>
            </a:pPr>
            <a:r>
              <a:rPr lang="en-US" dirty="0" smtClean="0"/>
              <a:t>California </a:t>
            </a:r>
            <a:r>
              <a:rPr lang="en-US" dirty="0"/>
              <a:t>Workplace Religious Freedom Act</a:t>
            </a: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AB 1964 clarified Government Code section 12940, subdivision (l), pertaining to religious accommodations, by cross-referencing the Act’s section 12926, subdivision (t), definition of undue hardship pertaining to disability accommodations.  AB 1964 also clarified</a:t>
            </a:r>
            <a:r>
              <a:rPr lang="en-US" baseline="0" dirty="0" smtClean="0"/>
              <a:t> </a:t>
            </a:r>
            <a:r>
              <a:rPr lang="en-US" dirty="0" smtClean="0"/>
              <a:t>Government Code section 12940, subdivision (l), by expressly stating that: (1) an accommodation is not reasonable if it requires segregation of an employee from customers or the general public; and (2) an accommodation is not required if it would result in a violation of any law prohibiting discrimination or protecting civil rights.</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r>
              <a:rPr lang="en-US" dirty="0" smtClean="0"/>
              <a:t>AB 1964 also amended the definition of “religious creed” in Government Code section 12926, subdivision (p), and the non-exhaustive list of examples of religious beliefs and observances in section 12940, subdivision (l), to include “religious dress practice and religious grooming practice,” which the bill also defined.  Specifically, AB 1964 would amend section 12926, subdivision (p), to also state that: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r>
              <a:rPr lang="en-US" dirty="0" smtClean="0"/>
              <a:t>“Religious dress practice” shall be construed broadly to include the wearing or carrying of religious clothing, head or face coverings, jewelry, artifacts, and any other item that is part of the observance by an individual of his or her religious creed. “Religious grooming practice” shall be construed broadly to include all forms of head, facial, and body hair that are part of the observance by an individual of his or her religious creed.</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r>
              <a:rPr lang="en-US" dirty="0" smtClean="0"/>
              <a:t>The wearing of religious clothing or a religious hairstyle is already protected by the Fair Employment and Housing Act; in this respect, AB 1964 was declaratory of existing law.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12926</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(p) "Religious creed," "religion," "religious observance," "religious belief," and "creed" include all aspects of religious belief, observance, and practice, including religious dress and grooming practices. "Religious dress practice" shall be construed broadly to include the wearing or carrying of religious clothing, head or face coverings, jewelry, artifacts, and any other item that is part of the observance by an individual of his or her religious creed. "Religious grooming practice" shall be construed broadly to include all forms of head, facial, and body hair that are part of the observance by an individual of his or her religious creed.</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 "Undue hardship" means an action requiring significant difficulty or expense, when considered in light of the following factors: (1) The nature and cost of the accommodation needed. (2) The overall financial resources of the facilities involved in the provision of the reasonable accommodations, the number of persons employed at the facility, and the effect on expenses and resources or the impact otherwise of these accommodations upon the operation of the facility. (3) The overall financial resources of the covered entity, the overall size of the business of a covered entity with respect to the number of employees, and the number, type, and location of its facilities. (4) The type of operations, including the composition, structure, and functions of the workforce of the entity. (5) The geographic separateness, administrative, or fiscal relationship of the facility or facilities.</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12940</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(k)(2) An accommodation of an individual's religious dress practice or religious grooming practice is not reasonable if the accommodation requires segregation of the individual from other employees or the public.</a:t>
            </a:r>
            <a:endParaRPr lang="en-US" dirty="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A141541-10E1-4502-B60E-454259F769E2}" type="slidenum">
              <a:rPr lang="en-US"/>
              <a:pPr fontAlgn="base">
                <a:spcBef>
                  <a:spcPct val="0"/>
                </a:spcBef>
                <a:spcAft>
                  <a:spcPct val="0"/>
                </a:spcAft>
                <a:defRPr/>
              </a:pPr>
              <a:t>20</a:t>
            </a:fld>
            <a:endParaRPr lang="en-US" dirty="0"/>
          </a:p>
        </p:txBody>
      </p:sp>
    </p:spTree>
    <p:extLst>
      <p:ext uri="{BB962C8B-B14F-4D97-AF65-F5344CB8AC3E}">
        <p14:creationId xmlns:p14="http://schemas.microsoft.com/office/powerpoint/2010/main" val="26637476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85E0F41-9973-478D-82C4-D3535E2592B1}" type="slidenum">
              <a:rPr lang="en-US"/>
              <a:pPr fontAlgn="base">
                <a:spcBef>
                  <a:spcPct val="0"/>
                </a:spcBef>
                <a:spcAft>
                  <a:spcPct val="0"/>
                </a:spcAft>
                <a:defRPr/>
              </a:pPr>
              <a:t>21</a:t>
            </a:fld>
            <a:endParaRPr lang="en-US" dirty="0"/>
          </a:p>
        </p:txBody>
      </p:sp>
      <p:sp>
        <p:nvSpPr>
          <p:cNvPr id="46082" name="Rectangle 7"/>
          <p:cNvSpPr txBox="1">
            <a:spLocks noGrp="1" noChangeArrowheads="1"/>
          </p:cNvSpPr>
          <p:nvPr/>
        </p:nvSpPr>
        <p:spPr bwMode="auto">
          <a:xfrm>
            <a:off x="3884613" y="8829967"/>
            <a:ext cx="2971800" cy="464820"/>
          </a:xfrm>
          <a:prstGeom prst="rect">
            <a:avLst/>
          </a:prstGeom>
          <a:noFill/>
          <a:ln w="9525">
            <a:noFill/>
            <a:miter lim="800000"/>
            <a:headEnd/>
            <a:tailEnd/>
          </a:ln>
        </p:spPr>
        <p:txBody>
          <a:bodyPr lIns="93177" tIns="46589" rIns="93177" bIns="46589" anchor="b"/>
          <a:lstStyle/>
          <a:p>
            <a:pPr algn="r"/>
            <a:fld id="{58B0628D-CC03-4DD7-9320-CA893DF04214}" type="slidenum">
              <a:rPr lang="en-US" sz="1200">
                <a:latin typeface="Verdana" pitchFamily="34" charset="0"/>
              </a:rPr>
              <a:pPr algn="r"/>
              <a:t>21</a:t>
            </a:fld>
            <a:endParaRPr lang="en-US" sz="1200">
              <a:latin typeface="Verdana" pitchFamily="34" charset="0"/>
            </a:endParaRPr>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solidFill>
                  <a:srgbClr val="FFFFFF"/>
                </a:solidFill>
              </a:rPr>
              <a:t>Job restructuring, job reassignment, modification of work practices, or allowing time off in an amount equal to the amount of non-regularly scheduled time the employee has worked in order to avoid a conflict with his or her religious observances. Cal. Code </a:t>
            </a:r>
            <a:r>
              <a:rPr lang="en-US" dirty="0" err="1" smtClean="0">
                <a:solidFill>
                  <a:srgbClr val="FFFFFF"/>
                </a:solidFill>
              </a:rPr>
              <a:t>Regs</a:t>
            </a:r>
            <a:r>
              <a:rPr lang="en-US" dirty="0" smtClean="0">
                <a:solidFill>
                  <a:srgbClr val="FFFFFF"/>
                </a:solidFill>
              </a:rPr>
              <a:t> tit. 2, § 11062(a).</a:t>
            </a:r>
          </a:p>
        </p:txBody>
      </p:sp>
    </p:spTree>
    <p:extLst>
      <p:ext uri="{BB962C8B-B14F-4D97-AF65-F5344CB8AC3E}">
        <p14:creationId xmlns:p14="http://schemas.microsoft.com/office/powerpoint/2010/main" val="10564678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9ECDDE-9EDD-4FDE-9D58-6A944EE31578}" type="slidenum">
              <a:rPr lang="en-US"/>
              <a:pPr fontAlgn="base">
                <a:spcBef>
                  <a:spcPct val="0"/>
                </a:spcBef>
                <a:spcAft>
                  <a:spcPct val="0"/>
                </a:spcAft>
                <a:defRPr/>
              </a:pPr>
              <a:t>22</a:t>
            </a:fld>
            <a:endParaRPr lang="en-US" dirty="0"/>
          </a:p>
        </p:txBody>
      </p:sp>
      <p:sp>
        <p:nvSpPr>
          <p:cNvPr id="44034" name="Rectangle 7"/>
          <p:cNvSpPr txBox="1">
            <a:spLocks noGrp="1" noChangeArrowheads="1"/>
          </p:cNvSpPr>
          <p:nvPr/>
        </p:nvSpPr>
        <p:spPr bwMode="auto">
          <a:xfrm>
            <a:off x="3884613" y="8829967"/>
            <a:ext cx="2971800" cy="464820"/>
          </a:xfrm>
          <a:prstGeom prst="rect">
            <a:avLst/>
          </a:prstGeom>
          <a:noFill/>
          <a:ln w="9525">
            <a:noFill/>
            <a:miter lim="800000"/>
            <a:headEnd/>
            <a:tailEnd/>
          </a:ln>
        </p:spPr>
        <p:txBody>
          <a:bodyPr lIns="93177" tIns="46589" rIns="93177" bIns="46589" anchor="b"/>
          <a:lstStyle/>
          <a:p>
            <a:pPr algn="r"/>
            <a:fld id="{8BA493AA-5F60-49C5-A4B1-8313CAA2864B}" type="slidenum">
              <a:rPr lang="en-US" sz="1200">
                <a:latin typeface="Verdana" pitchFamily="34" charset="0"/>
              </a:rPr>
              <a:pPr algn="r"/>
              <a:t>22</a:t>
            </a:fld>
            <a:endParaRPr lang="en-US" sz="1200">
              <a:latin typeface="Verdana" pitchFamily="34" charset="0"/>
            </a:endParaRPr>
          </a:p>
        </p:txBody>
      </p:sp>
      <p:sp>
        <p:nvSpPr>
          <p:cNvPr id="440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1" dirty="0" smtClean="0">
                <a:solidFill>
                  <a:srgbClr val="FFFFFF"/>
                </a:solidFill>
              </a:rPr>
              <a:t>Wright</a:t>
            </a:r>
            <a:r>
              <a:rPr lang="en-US" dirty="0" smtClean="0">
                <a:solidFill>
                  <a:srgbClr val="FFFFFF"/>
                </a:solidFill>
              </a:rPr>
              <a:t>: A reasonable accommodation is one that ‘eliminates the conflict between employment requirements and religious practices. The Employer is </a:t>
            </a:r>
            <a:r>
              <a:rPr lang="en-US" dirty="0" smtClean="0"/>
              <a:t>not required to investigate every possible way in which a worker could avoid conflict between work requirements and his religious practices.</a:t>
            </a:r>
          </a:p>
          <a:p>
            <a:pPr eaLnBrk="1" hangingPunct="1">
              <a:spcBef>
                <a:spcPct val="0"/>
              </a:spcBef>
            </a:pPr>
            <a:endParaRPr lang="en-US" dirty="0" smtClean="0"/>
          </a:p>
          <a:p>
            <a:pPr eaLnBrk="1" hangingPunct="1">
              <a:spcBef>
                <a:spcPct val="0"/>
              </a:spcBef>
            </a:pPr>
            <a:r>
              <a:rPr lang="en-US" dirty="0" smtClean="0"/>
              <a:t>Accommodation as a defense must be communicated to the employee in an way that is unsubtle, direct, </a:t>
            </a:r>
            <a:r>
              <a:rPr lang="en-US" dirty="0" err="1" smtClean="0"/>
              <a:t>undelayed</a:t>
            </a:r>
            <a:r>
              <a:rPr lang="en-US" dirty="0" smtClean="0"/>
              <a:t> and without equivocation.  </a:t>
            </a:r>
            <a:r>
              <a:rPr lang="en-US" i="1" dirty="0" smtClean="0"/>
              <a:t>Young v. Southwestern Savings &amp; Loan Association</a:t>
            </a:r>
            <a:endParaRPr lang="en-US" i="1" dirty="0" smtClean="0">
              <a:solidFill>
                <a:srgbClr val="FFFFFF"/>
              </a:solidFill>
            </a:endParaRPr>
          </a:p>
          <a:p>
            <a:pPr eaLnBrk="1" hangingPunct="1">
              <a:spcBef>
                <a:spcPct val="0"/>
              </a:spcBef>
            </a:pPr>
            <a:endParaRPr lang="en-US" dirty="0" smtClean="0">
              <a:solidFill>
                <a:srgbClr val="FFFFFF"/>
              </a:solidFill>
            </a:endParaRPr>
          </a:p>
          <a:p>
            <a:pPr eaLnBrk="1" hangingPunct="1">
              <a:spcBef>
                <a:spcPct val="0"/>
              </a:spcBef>
            </a:pPr>
            <a:r>
              <a:rPr lang="en-US" dirty="0" smtClean="0">
                <a:solidFill>
                  <a:srgbClr val="FFFFFF"/>
                </a:solidFill>
              </a:rPr>
              <a:t>The FEHA </a:t>
            </a:r>
            <a:r>
              <a:rPr lang="en-US" dirty="0" smtClean="0"/>
              <a:t>does not guarantee that the employee will specifically be given the accommodation of his or her choice. Employees are not entitled to hold out for the “most beneficial accommodation,” </a:t>
            </a:r>
            <a:r>
              <a:rPr lang="en-US" i="1" dirty="0" smtClean="0"/>
              <a:t>Ansonia Board of Education v. </a:t>
            </a:r>
            <a:r>
              <a:rPr lang="en-US" i="1" dirty="0" err="1" smtClean="0"/>
              <a:t>Philbrook</a:t>
            </a:r>
            <a:r>
              <a:rPr lang="en-US" dirty="0" smtClean="0"/>
              <a:t>, 479 U.S. 60, 68, 107 </a:t>
            </a:r>
            <a:r>
              <a:rPr lang="en-US" dirty="0" err="1" smtClean="0"/>
              <a:t>S.Ct</a:t>
            </a:r>
            <a:r>
              <a:rPr lang="en-US" dirty="0" smtClean="0"/>
              <a:t>. 367 (1986); </a:t>
            </a:r>
            <a:r>
              <a:rPr lang="en-US" i="1" dirty="0" err="1" smtClean="0"/>
              <a:t>Soldinger</a:t>
            </a:r>
            <a:r>
              <a:rPr lang="en-US" i="1" dirty="0" smtClean="0"/>
              <a:t> v. Northwest Airlines, Inc.</a:t>
            </a:r>
            <a:r>
              <a:rPr lang="en-US" dirty="0" smtClean="0"/>
              <a:t>, 51 Cal. App. 4th 345, 370 (1996).</a:t>
            </a:r>
            <a:endParaRPr lang="en-US" dirty="0" smtClean="0">
              <a:solidFill>
                <a:srgbClr val="FFFFFF"/>
              </a:solidFill>
            </a:endParaRPr>
          </a:p>
          <a:p>
            <a:pPr eaLnBrk="1" hangingPunct="1">
              <a:spcBef>
                <a:spcPct val="0"/>
              </a:spcBef>
            </a:pPr>
            <a:endParaRPr lang="en-US" dirty="0" smtClean="0"/>
          </a:p>
          <a:p>
            <a:pPr eaLnBrk="1" hangingPunct="1">
              <a:spcBef>
                <a:spcPct val="0"/>
              </a:spcBef>
            </a:pPr>
            <a:r>
              <a:rPr lang="en-US" dirty="0" smtClean="0"/>
              <a:t>*New note:</a:t>
            </a:r>
          </a:p>
          <a:p>
            <a:pPr eaLnBrk="1" hangingPunct="1">
              <a:spcBef>
                <a:spcPct val="0"/>
              </a:spcBef>
            </a:pPr>
            <a:r>
              <a:rPr lang="en-US" dirty="0" smtClean="0"/>
              <a:t>-In</a:t>
            </a:r>
            <a:r>
              <a:rPr lang="en-US" baseline="0" dirty="0" smtClean="0"/>
              <a:t> </a:t>
            </a:r>
            <a:r>
              <a:rPr lang="en-US" baseline="0" dirty="0" err="1" smtClean="0"/>
              <a:t>Soldinger</a:t>
            </a:r>
            <a:r>
              <a:rPr lang="en-US" baseline="0" dirty="0" smtClean="0"/>
              <a:t>, Jewish employee needed a certain day off</a:t>
            </a:r>
          </a:p>
          <a:p>
            <a:pPr eaLnBrk="1" hangingPunct="1">
              <a:spcBef>
                <a:spcPct val="0"/>
              </a:spcBef>
            </a:pPr>
            <a:r>
              <a:rPr lang="en-US" baseline="0" dirty="0" smtClean="0"/>
              <a:t>-Court held that Northwest Airlines did not explore any available alternatives (made no effort at all)</a:t>
            </a:r>
          </a:p>
          <a:p>
            <a:pPr eaLnBrk="1" hangingPunct="1">
              <a:spcBef>
                <a:spcPct val="0"/>
              </a:spcBef>
            </a:pPr>
            <a:r>
              <a:rPr lang="en-US" baseline="0" dirty="0" smtClean="0"/>
              <a:t> </a:t>
            </a:r>
            <a:endParaRPr lang="en-US" dirty="0" smtClean="0"/>
          </a:p>
        </p:txBody>
      </p:sp>
    </p:spTree>
    <p:extLst>
      <p:ext uri="{BB962C8B-B14F-4D97-AF65-F5344CB8AC3E}">
        <p14:creationId xmlns:p14="http://schemas.microsoft.com/office/powerpoint/2010/main" val="35765443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66B530F-4243-48C7-B2E8-17B9E26E7507}" type="slidenum">
              <a:rPr lang="en-US"/>
              <a:pPr fontAlgn="base">
                <a:spcBef>
                  <a:spcPct val="0"/>
                </a:spcBef>
                <a:spcAft>
                  <a:spcPct val="0"/>
                </a:spcAft>
                <a:defRPr/>
              </a:pPr>
              <a:t>23</a:t>
            </a:fld>
            <a:endParaRPr lang="en-US" dirty="0"/>
          </a:p>
        </p:txBody>
      </p:sp>
      <p:sp>
        <p:nvSpPr>
          <p:cNvPr id="542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defTabSz="931774" eaLnBrk="1" hangingPunct="1">
              <a:spcBef>
                <a:spcPct val="0"/>
              </a:spcBef>
              <a:defRPr/>
            </a:pPr>
            <a:r>
              <a:rPr lang="en-US" dirty="0" smtClean="0"/>
              <a:t>A Christian Methodist Episcopal Employee brought a discrimination suit alleging that the employer failed to reasonably accommodate her religious practice by prohibiting her from including the phrase “Have a Blessed Day” in her written correspondence with company's customers. A Microsoft liaison with U.S.F., complained that her use of the phrase in written correspondence was “unacceptable”. The employee was reprimanded for repeatedly violating company policy in sending the message to clients. Next, the employee went public with the dispute.  A local newspaper published an article about the controversy. In the article, a spokesperson from Microsoft was quoted as saying that Microsoft did not have a problem with the employee’s use of the “Blessed Day” phrase. </a:t>
            </a:r>
          </a:p>
          <a:p>
            <a:pPr eaLnBrk="1" hangingPunct="1">
              <a:spcBef>
                <a:spcPct val="0"/>
              </a:spcBef>
            </a:pPr>
            <a:r>
              <a:rPr lang="en-US" dirty="0" smtClean="0"/>
              <a:t>The court held the employee's use of phrase “Have a Blessed Day” imposed her religious beliefs on employer's customers or vendors. Employee's religious practice that does not actually impose religious beliefs upon others can still be restricted if it impairs an employer's legitimate interests, as long as it is reasonably accommodated. The employer reasonably accommodated the employee by allowing her to use the phrase “Have a Blessed Day” with her co-workers but not in her written correspondence with employer's customers.  Also, she was permitted to hang objects containing various religious phrases in her work area, to read the Bible on her work break, and to listen to a religiously oriented radio station at her work station.</a:t>
            </a:r>
          </a:p>
          <a:p>
            <a:pPr eaLnBrk="1" hangingPunct="1">
              <a:spcBef>
                <a:spcPct val="0"/>
              </a:spcBef>
            </a:pPr>
            <a:endParaRPr lang="en-US" dirty="0" smtClean="0"/>
          </a:p>
          <a:p>
            <a:pPr eaLnBrk="1" hangingPunct="1">
              <a:spcBef>
                <a:spcPct val="0"/>
              </a:spcBef>
            </a:pPr>
            <a:r>
              <a:rPr lang="en-US" dirty="0" smtClean="0"/>
              <a:t>*New Notes:</a:t>
            </a:r>
          </a:p>
          <a:p>
            <a:pPr eaLnBrk="1" hangingPunct="1">
              <a:spcBef>
                <a:spcPct val="0"/>
              </a:spcBef>
            </a:pPr>
            <a:r>
              <a:rPr lang="en-US" dirty="0" smtClean="0"/>
              <a:t>-Employer reasonably</a:t>
            </a:r>
            <a:r>
              <a:rPr lang="en-US" baseline="0" dirty="0" smtClean="0"/>
              <a:t> accommodated her </a:t>
            </a:r>
            <a:r>
              <a:rPr lang="en-US" baseline="0" dirty="0" err="1" smtClean="0"/>
              <a:t>bc</a:t>
            </a:r>
            <a:r>
              <a:rPr lang="en-US" baseline="0" dirty="0" smtClean="0"/>
              <a:t> it was concerned about its business relationship</a:t>
            </a:r>
          </a:p>
          <a:p>
            <a:pPr eaLnBrk="1" hangingPunct="1">
              <a:spcBef>
                <a:spcPct val="0"/>
              </a:spcBef>
            </a:pPr>
            <a:r>
              <a:rPr lang="en-US" baseline="0" dirty="0" smtClean="0"/>
              <a:t>-Employee still used it on her internal emails</a:t>
            </a:r>
            <a:endParaRPr lang="en-US" dirty="0" smtClean="0"/>
          </a:p>
        </p:txBody>
      </p:sp>
    </p:spTree>
    <p:extLst>
      <p:ext uri="{BB962C8B-B14F-4D97-AF65-F5344CB8AC3E}">
        <p14:creationId xmlns:p14="http://schemas.microsoft.com/office/powerpoint/2010/main" val="26260345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376CE90-9564-41FE-8D3B-D66B6E7836EB}" type="slidenum">
              <a:rPr lang="en-US"/>
              <a:pPr fontAlgn="base">
                <a:spcBef>
                  <a:spcPct val="0"/>
                </a:spcBef>
                <a:spcAft>
                  <a:spcPct val="0"/>
                </a:spcAft>
                <a:defRPr/>
              </a:pPr>
              <a:t>24</a:t>
            </a:fld>
            <a:endParaRPr lang="en-US" dirty="0"/>
          </a:p>
        </p:txBody>
      </p:sp>
      <p:sp>
        <p:nvSpPr>
          <p:cNvPr id="563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defTabSz="931774" eaLnBrk="1" hangingPunct="1">
              <a:spcBef>
                <a:spcPct val="0"/>
              </a:spcBef>
              <a:defRPr/>
            </a:pPr>
            <a:r>
              <a:rPr lang="en-US" b="1" i="1" dirty="0" smtClean="0"/>
              <a:t>Baker v. Home Depot</a:t>
            </a:r>
          </a:p>
          <a:p>
            <a:pPr eaLnBrk="1" hangingPunct="1">
              <a:spcBef>
                <a:spcPct val="0"/>
              </a:spcBef>
            </a:pPr>
            <a:r>
              <a:rPr lang="en-US" dirty="0" smtClean="0"/>
              <a:t>Employer who schedules the employee to work on afternoon or evenings on Sundays so that the employee can attend church does not provide reasonable accommodation where the employee specifically objects to working at any time on Sunday. </a:t>
            </a:r>
            <a:r>
              <a:rPr lang="en-US" i="1" dirty="0" smtClean="0"/>
              <a:t>Baker v. the Home Depot</a:t>
            </a:r>
            <a:r>
              <a:rPr lang="en-US" dirty="0" smtClean="0"/>
              <a:t>, 445 F.3d 541 (2</a:t>
            </a:r>
            <a:r>
              <a:rPr lang="en-US" baseline="30000" dirty="0" smtClean="0"/>
              <a:t>nd</a:t>
            </a:r>
            <a:r>
              <a:rPr lang="en-US" dirty="0" smtClean="0"/>
              <a:t> Cir. 2006)</a:t>
            </a:r>
            <a:r>
              <a:rPr lang="en-US" sz="500" dirty="0"/>
              <a:t> </a:t>
            </a:r>
            <a:r>
              <a:rPr lang="en-US" dirty="0" smtClean="0"/>
              <a:t>It is not a reasonable accommodation where the Employer requires the employee, who believes that it is a sin to work on Sunday or to ask others to work on Sunday, to trade then trade his Sunday shift with another. </a:t>
            </a:r>
            <a:r>
              <a:rPr lang="en-US" i="1" dirty="0" smtClean="0"/>
              <a:t>Smith v. Pyro Mining Co.</a:t>
            </a:r>
            <a:r>
              <a:rPr lang="en-US" dirty="0" smtClean="0"/>
              <a:t>, 827 F.2d 1081, 1088 (6</a:t>
            </a:r>
            <a:r>
              <a:rPr lang="en-US" baseline="30000" dirty="0" smtClean="0"/>
              <a:t>th</a:t>
            </a:r>
            <a:r>
              <a:rPr lang="en-US" dirty="0" smtClean="0"/>
              <a:t> Cir. 1987)</a:t>
            </a:r>
          </a:p>
          <a:p>
            <a:pPr eaLnBrk="1" hangingPunct="1">
              <a:spcBef>
                <a:spcPct val="0"/>
              </a:spcBef>
            </a:pPr>
            <a:endParaRPr lang="en-US" dirty="0" smtClean="0"/>
          </a:p>
          <a:p>
            <a:pPr eaLnBrk="1" hangingPunct="1">
              <a:spcBef>
                <a:spcPct val="0"/>
              </a:spcBef>
            </a:pPr>
            <a:r>
              <a:rPr lang="en-US" b="1" i="1" dirty="0" smtClean="0">
                <a:latin typeface="Times New Roman" pitchFamily="18" charset="0"/>
              </a:rPr>
              <a:t>Young v. Southwestern </a:t>
            </a:r>
            <a:r>
              <a:rPr lang="en-US" b="1" i="1" dirty="0" err="1" smtClean="0">
                <a:latin typeface="Times New Roman" pitchFamily="18" charset="0"/>
              </a:rPr>
              <a:t>Sav</a:t>
            </a:r>
            <a:r>
              <a:rPr lang="en-US" b="1" i="1" dirty="0" smtClean="0">
                <a:latin typeface="Times New Roman" pitchFamily="18" charset="0"/>
              </a:rPr>
              <a:t>. &amp; Loan </a:t>
            </a:r>
            <a:r>
              <a:rPr lang="en-US" b="1" i="1" dirty="0" err="1" smtClean="0">
                <a:latin typeface="Times New Roman" pitchFamily="18" charset="0"/>
              </a:rPr>
              <a:t>Ass’n</a:t>
            </a:r>
            <a:r>
              <a:rPr lang="en-US" i="1" dirty="0" smtClean="0">
                <a:latin typeface="Times New Roman" pitchFamily="18" charset="0"/>
              </a:rPr>
              <a:t>.,</a:t>
            </a:r>
            <a:r>
              <a:rPr lang="en-US" dirty="0" smtClean="0">
                <a:latin typeface="Times New Roman" pitchFamily="18" charset="0"/>
              </a:rPr>
              <a:t> (5</a:t>
            </a:r>
            <a:r>
              <a:rPr lang="en-US" baseline="30000" dirty="0" smtClean="0">
                <a:latin typeface="Times New Roman" pitchFamily="18" charset="0"/>
              </a:rPr>
              <a:t>th</a:t>
            </a:r>
            <a:r>
              <a:rPr lang="en-US" dirty="0" smtClean="0">
                <a:latin typeface="Times New Roman" pitchFamily="18" charset="0"/>
              </a:rPr>
              <a:t> Cir. 1975) 509 F.2d 140</a:t>
            </a:r>
            <a:r>
              <a:rPr lang="en-US" dirty="0" smtClean="0"/>
              <a:t> Mrs. Young discovered that the company’s monthly meetings began with a short religious talk and a prayer, both delivered by a local Baptist minister.  Ms. Young was an atheist. Mrs. Young decided that although she did not object to the business portion of the meetings, she felt that her freedom of conscience was being violated by forced attendance at prayer meetings. The court found Ms. Young was constructively discharged when the only accommodation offered to her was to close her ears during the religious portion of the meetings.</a:t>
            </a:r>
          </a:p>
        </p:txBody>
      </p:sp>
    </p:spTree>
    <p:extLst>
      <p:ext uri="{BB962C8B-B14F-4D97-AF65-F5344CB8AC3E}">
        <p14:creationId xmlns:p14="http://schemas.microsoft.com/office/powerpoint/2010/main" val="35468172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CA30D4CC-AA75-4B27-B891-CFEF1E8A2F8D}" type="slidenum">
              <a:rPr lang="en-US" smtClean="0"/>
              <a:pPr>
                <a:defRPr/>
              </a:pPr>
              <a:t>25</a:t>
            </a:fld>
            <a:endParaRPr lang="en-US" dirty="0"/>
          </a:p>
        </p:txBody>
      </p:sp>
    </p:spTree>
    <p:extLst>
      <p:ext uri="{BB962C8B-B14F-4D97-AF65-F5344CB8AC3E}">
        <p14:creationId xmlns:p14="http://schemas.microsoft.com/office/powerpoint/2010/main" val="15186988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E310374-5454-4105-8371-50D43B62C6E3}" type="slidenum">
              <a:rPr lang="en-US"/>
              <a:pPr fontAlgn="base">
                <a:spcBef>
                  <a:spcPct val="0"/>
                </a:spcBef>
                <a:spcAft>
                  <a:spcPct val="0"/>
                </a:spcAft>
                <a:defRPr/>
              </a:pPr>
              <a:t>26</a:t>
            </a:fld>
            <a:endParaRPr lang="en-US" dirty="0"/>
          </a:p>
        </p:txBody>
      </p:sp>
      <p:sp>
        <p:nvSpPr>
          <p:cNvPr id="583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2083" name="Rectangle 3"/>
          <p:cNvSpPr>
            <a:spLocks noGrp="1" noChangeArrowheads="1"/>
          </p:cNvSpPr>
          <p:nvPr>
            <p:ph type="body" idx="1"/>
          </p:nvPr>
        </p:nvSpPr>
        <p:spPr/>
        <p:txBody>
          <a:bodyPr/>
          <a:lstStyle/>
          <a:p>
            <a:pPr eaLnBrk="1" fontAlgn="auto" hangingPunct="1">
              <a:spcBef>
                <a:spcPts val="0"/>
              </a:spcBef>
              <a:spcAft>
                <a:spcPts val="0"/>
              </a:spcAft>
              <a:defRPr/>
            </a:pPr>
            <a:r>
              <a:rPr lang="en-US" dirty="0" smtClean="0">
                <a:effectLst>
                  <a:outerShdw blurRad="38100" dist="38100" dir="2700000" algn="tl">
                    <a:srgbClr val="C0C0C0"/>
                  </a:outerShdw>
                </a:effectLst>
              </a:rPr>
              <a:t>What will be considered to be an undue hardship must be determined on a case-by-case basis. </a:t>
            </a:r>
          </a:p>
          <a:p>
            <a:pPr eaLnBrk="1" fontAlgn="auto" hangingPunct="1">
              <a:spcBef>
                <a:spcPts val="0"/>
              </a:spcBef>
              <a:spcAft>
                <a:spcPts val="0"/>
              </a:spcAft>
              <a:defRPr/>
            </a:pPr>
            <a:endParaRPr lang="en-US" b="1" i="1" dirty="0" smtClean="0">
              <a:effectLst>
                <a:outerShdw blurRad="38100" dist="38100" dir="2700000" algn="tl">
                  <a:srgbClr val="C0C0C0"/>
                </a:outerShdw>
              </a:effectLst>
            </a:endParaRPr>
          </a:p>
          <a:p>
            <a:pPr eaLnBrk="1" fontAlgn="auto" hangingPunct="1">
              <a:spcBef>
                <a:spcPts val="0"/>
              </a:spcBef>
              <a:spcAft>
                <a:spcPts val="0"/>
              </a:spcAft>
              <a:defRPr/>
            </a:pPr>
            <a:r>
              <a:rPr lang="en-US" b="1" i="1" dirty="0" smtClean="0">
                <a:effectLst>
                  <a:outerShdw blurRad="38100" dist="38100" dir="2700000" algn="tl">
                    <a:srgbClr val="C0C0C0"/>
                  </a:outerShdw>
                </a:effectLst>
              </a:rPr>
              <a:t>TWA</a:t>
            </a:r>
            <a:r>
              <a:rPr lang="en-US" dirty="0" smtClean="0">
                <a:effectLst>
                  <a:outerShdw blurRad="38100" dist="38100" dir="2700000" algn="tl">
                    <a:srgbClr val="C0C0C0"/>
                  </a:outerShdw>
                </a:effectLst>
              </a:rPr>
              <a:t>: A proposed accommodation poses an “undue hardship” if it would impose more than a </a:t>
            </a:r>
            <a:r>
              <a:rPr lang="en-US" i="1" dirty="0" smtClean="0">
                <a:effectLst>
                  <a:outerShdw blurRad="38100" dist="38100" dir="2700000" algn="tl">
                    <a:srgbClr val="C0C0C0"/>
                  </a:outerShdw>
                </a:effectLst>
              </a:rPr>
              <a:t>de minimis </a:t>
            </a:r>
            <a:r>
              <a:rPr lang="en-US" dirty="0" smtClean="0">
                <a:effectLst>
                  <a:outerShdw blurRad="38100" dist="38100" dir="2700000" algn="tl">
                    <a:srgbClr val="C0C0C0"/>
                  </a:outerShdw>
                </a:effectLst>
              </a:rPr>
              <a:t>cost on the employer. SC held the </a:t>
            </a:r>
            <a:r>
              <a:rPr lang="en-US" dirty="0" smtClean="0"/>
              <a:t>airline was not required to permit stores clerk to work a four-day week in order to avoid shedule the employee working on his Sabbath where it would require TWA to replace employee on his Saturday shift with other available employees through payment of premium wages. </a:t>
            </a:r>
          </a:p>
          <a:p>
            <a:pPr eaLnBrk="1" fontAlgn="auto" hangingPunct="1">
              <a:spcBef>
                <a:spcPts val="0"/>
              </a:spcBef>
              <a:spcAft>
                <a:spcPts val="0"/>
              </a:spcAft>
              <a:defRPr/>
            </a:pPr>
            <a:endParaRPr lang="en-US" dirty="0" smtClean="0">
              <a:effectLst>
                <a:outerShdw blurRad="38100" dist="38100" dir="2700000" algn="tl">
                  <a:srgbClr val="C0C0C0"/>
                </a:outerShdw>
              </a:effectLst>
            </a:endParaRPr>
          </a:p>
          <a:p>
            <a:pPr eaLnBrk="1" fontAlgn="auto" hangingPunct="1">
              <a:spcBef>
                <a:spcPts val="0"/>
              </a:spcBef>
              <a:spcAft>
                <a:spcPts val="0"/>
              </a:spcAft>
              <a:defRPr/>
            </a:pPr>
            <a:r>
              <a:rPr lang="en-US" dirty="0" smtClean="0">
                <a:effectLst>
                  <a:outerShdw blurRad="38100" dist="38100" dir="2700000" algn="tl">
                    <a:srgbClr val="C0C0C0"/>
                  </a:outerShdw>
                </a:effectLst>
              </a:rPr>
              <a:t>In </a:t>
            </a:r>
            <a:r>
              <a:rPr lang="en-US" b="1" i="1" dirty="0" smtClean="0">
                <a:effectLst>
                  <a:outerShdw blurRad="38100" dist="38100" dir="2700000" algn="tl">
                    <a:srgbClr val="C0C0C0"/>
                  </a:outerShdw>
                </a:effectLst>
              </a:rPr>
              <a:t>Cooper v. Oak Rubber Co</a:t>
            </a:r>
            <a:r>
              <a:rPr lang="en-US" dirty="0" smtClean="0">
                <a:effectLst>
                  <a:outerShdw blurRad="38100" dist="38100" dir="2700000" algn="tl">
                    <a:srgbClr val="C0C0C0"/>
                  </a:outerShdw>
                </a:effectLst>
              </a:rPr>
              <a:t>., the Employer was found to be under no legal obligation to incur the costs associated with the addition of even one additional employee to allow an employee to avoid all Sabbath work. </a:t>
            </a:r>
            <a:r>
              <a:rPr lang="en-US" dirty="0" smtClean="0"/>
              <a:t>Employer could not have accommodated employee where it was evident that only accommodation acceptable to employee would have been elimination of any requirement that she work or report for work on Saturdays.</a:t>
            </a:r>
            <a:endParaRPr lang="en-US" dirty="0" smtClean="0">
              <a:effectLst>
                <a:outerShdw blurRad="38100" dist="38100" dir="2700000" algn="tl">
                  <a:srgbClr val="C0C0C0"/>
                </a:outerShdw>
              </a:effectLst>
            </a:endParaRPr>
          </a:p>
        </p:txBody>
      </p:sp>
    </p:spTree>
    <p:extLst>
      <p:ext uri="{BB962C8B-B14F-4D97-AF65-F5344CB8AC3E}">
        <p14:creationId xmlns:p14="http://schemas.microsoft.com/office/powerpoint/2010/main" val="14239134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2DE8C76-41F2-4F43-A44C-6ADA931AD977}" type="slidenum">
              <a:rPr lang="en-US"/>
              <a:pPr fontAlgn="base">
                <a:spcBef>
                  <a:spcPct val="0"/>
                </a:spcBef>
                <a:spcAft>
                  <a:spcPct val="0"/>
                </a:spcAft>
                <a:defRPr/>
              </a:pPr>
              <a:t>27</a:t>
            </a:fld>
            <a:endParaRPr lang="en-US" dirty="0"/>
          </a:p>
        </p:txBody>
      </p:sp>
      <p:sp>
        <p:nvSpPr>
          <p:cNvPr id="604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4131" name="Rectangle 3"/>
          <p:cNvSpPr>
            <a:spLocks noGrp="1" noChangeArrowheads="1"/>
          </p:cNvSpPr>
          <p:nvPr>
            <p:ph type="body" idx="1"/>
          </p:nvPr>
        </p:nvSpPr>
        <p:spPr/>
        <p:txBody>
          <a:bodyPr/>
          <a:lstStyle/>
          <a:p>
            <a:pPr marL="0" indent="0" eaLnBrk="1" fontAlgn="auto" hangingPunct="1">
              <a:spcBef>
                <a:spcPts val="0"/>
              </a:spcBef>
              <a:spcAft>
                <a:spcPts val="0"/>
              </a:spcAft>
              <a:buNone/>
              <a:defRPr/>
            </a:pPr>
            <a:r>
              <a:rPr lang="en-US" dirty="0" smtClean="0">
                <a:effectLst>
                  <a:outerShdw blurRad="38100" dist="38100" dir="2700000" algn="tl">
                    <a:srgbClr val="C0C0C0"/>
                  </a:outerShdw>
                </a:effectLst>
              </a:rPr>
              <a:t>1.</a:t>
            </a:r>
            <a:r>
              <a:rPr lang="en-US" baseline="0" dirty="0" smtClean="0">
                <a:effectLst>
                  <a:outerShdw blurRad="38100" dist="38100" dir="2700000" algn="tl">
                    <a:srgbClr val="C0C0C0"/>
                  </a:outerShdw>
                </a:effectLst>
              </a:rPr>
              <a:t>    </a:t>
            </a:r>
            <a:r>
              <a:rPr lang="en-US" dirty="0" smtClean="0">
                <a:effectLst>
                  <a:outerShdw blurRad="38100" dist="38100" dir="2700000" algn="tl">
                    <a:srgbClr val="C0C0C0"/>
                  </a:outerShdw>
                </a:effectLst>
              </a:rPr>
              <a:t>Nature and cost</a:t>
            </a:r>
          </a:p>
          <a:p>
            <a:pPr marL="232943" indent="-232943" eaLnBrk="1" fontAlgn="auto" hangingPunct="1">
              <a:spcBef>
                <a:spcPts val="0"/>
              </a:spcBef>
              <a:spcAft>
                <a:spcPts val="0"/>
              </a:spcAft>
              <a:buAutoNum type="arabicPeriod"/>
              <a:defRPr/>
            </a:pPr>
            <a:r>
              <a:rPr lang="en-US" dirty="0" smtClean="0">
                <a:effectLst>
                  <a:outerShdw blurRad="38100" dist="38100" dir="2700000" algn="tl">
                    <a:srgbClr val="C0C0C0"/>
                  </a:outerShdw>
                </a:effectLst>
              </a:rPr>
              <a:t>Financial resources of facilities</a:t>
            </a:r>
            <a:r>
              <a:rPr lang="en-US" baseline="0" dirty="0" smtClean="0">
                <a:effectLst>
                  <a:outerShdw blurRad="38100" dist="38100" dir="2700000" algn="tl">
                    <a:srgbClr val="C0C0C0"/>
                  </a:outerShdw>
                </a:effectLst>
              </a:rPr>
              <a:t> involved, number of persons at that location, impact on operation of the facility</a:t>
            </a:r>
          </a:p>
          <a:p>
            <a:pPr marL="232943" indent="-232943" eaLnBrk="1" fontAlgn="auto" hangingPunct="1">
              <a:spcBef>
                <a:spcPts val="0"/>
              </a:spcBef>
              <a:spcAft>
                <a:spcPts val="0"/>
              </a:spcAft>
              <a:buAutoNum type="arabicPeriod"/>
              <a:defRPr/>
            </a:pPr>
            <a:r>
              <a:rPr lang="en-US" baseline="0" dirty="0" smtClean="0">
                <a:effectLst>
                  <a:outerShdw blurRad="38100" dist="38100" dir="2700000" algn="tl">
                    <a:srgbClr val="C0C0C0"/>
                  </a:outerShdw>
                </a:effectLst>
              </a:rPr>
              <a:t>Overall size of covered entity, overall business size</a:t>
            </a:r>
          </a:p>
          <a:p>
            <a:pPr marL="232943" indent="-232943" eaLnBrk="1" fontAlgn="auto" hangingPunct="1">
              <a:spcBef>
                <a:spcPts val="0"/>
              </a:spcBef>
              <a:spcAft>
                <a:spcPts val="0"/>
              </a:spcAft>
              <a:buAutoNum type="arabicPeriod"/>
              <a:defRPr/>
            </a:pPr>
            <a:r>
              <a:rPr lang="en-US" baseline="0" dirty="0" smtClean="0">
                <a:effectLst>
                  <a:outerShdw blurRad="38100" dist="38100" dir="2700000" algn="tl">
                    <a:srgbClr val="C0C0C0"/>
                  </a:outerShdw>
                </a:effectLst>
              </a:rPr>
              <a:t>Type of operations</a:t>
            </a:r>
          </a:p>
          <a:p>
            <a:pPr marL="232943" indent="-232943" eaLnBrk="1" fontAlgn="auto" hangingPunct="1">
              <a:spcBef>
                <a:spcPts val="0"/>
              </a:spcBef>
              <a:spcAft>
                <a:spcPts val="0"/>
              </a:spcAft>
              <a:buAutoNum type="arabicPeriod"/>
              <a:defRPr/>
            </a:pPr>
            <a:r>
              <a:rPr lang="en-US" baseline="0" dirty="0" smtClean="0">
                <a:effectLst>
                  <a:outerShdw blurRad="38100" dist="38100" dir="2700000" algn="tl">
                    <a:srgbClr val="C0C0C0"/>
                  </a:outerShdw>
                </a:effectLst>
              </a:rPr>
              <a:t>Geography</a:t>
            </a:r>
            <a:endParaRPr lang="en-US" dirty="0" smtClean="0">
              <a:effectLst>
                <a:outerShdw blurRad="38100" dist="38100" dir="2700000" algn="tl">
                  <a:srgbClr val="C0C0C0"/>
                </a:outerShdw>
              </a:effectLst>
            </a:endParaRPr>
          </a:p>
        </p:txBody>
      </p:sp>
    </p:spTree>
    <p:extLst>
      <p:ext uri="{BB962C8B-B14F-4D97-AF65-F5344CB8AC3E}">
        <p14:creationId xmlns:p14="http://schemas.microsoft.com/office/powerpoint/2010/main" val="8422220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D1A8C37-4AD3-4508-974E-C33BB1728927}" type="slidenum">
              <a:rPr lang="en-US"/>
              <a:pPr fontAlgn="base">
                <a:spcBef>
                  <a:spcPct val="0"/>
                </a:spcBef>
                <a:spcAft>
                  <a:spcPct val="0"/>
                </a:spcAft>
                <a:defRPr/>
              </a:pPr>
              <a:t>28</a:t>
            </a:fld>
            <a:endParaRPr lang="en-US" dirty="0"/>
          </a:p>
        </p:txBody>
      </p:sp>
      <p:sp>
        <p:nvSpPr>
          <p:cNvPr id="624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24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Ms. </a:t>
            </a:r>
            <a:r>
              <a:rPr lang="en-US" dirty="0" err="1" smtClean="0"/>
              <a:t>Baltgalvis</a:t>
            </a:r>
            <a:r>
              <a:rPr lang="en-US" dirty="0" smtClean="0"/>
              <a:t> was recently hired as a Senior Analyst Technician.  She informed the employer that she objected to the use of her social security number in the employment records processed for all new hires. She based her objection on religious grounds, contending that the use of a SSN represents the “mark of the beast” as described in the Bible's Book of Revelation. The employer fired her.  The court held first, that the Employer did not discrimination because the requirement that Ms. </a:t>
            </a:r>
            <a:r>
              <a:rPr lang="en-US" dirty="0" err="1" smtClean="0"/>
              <a:t>Baltgalvis</a:t>
            </a:r>
            <a:r>
              <a:rPr lang="en-US" dirty="0" smtClean="0"/>
              <a:t> provide her SSN to her employer is one imposed by federal law and was only implemented by the Employer.  Second, the employee’s proposed accommodation-that the employer use some identifying number other than her SSN in company records-would impose an undue hardship on the company.  The court held that the $50 fine for failure to include the SSN was an undue hardship as well as the effort needed for application for a waiver of use of the number with the Federal Government.  Summary judgment for the defense was affirmed</a:t>
            </a:r>
            <a:r>
              <a:rPr lang="en-US" i="1" dirty="0" smtClean="0"/>
              <a:t>.</a:t>
            </a:r>
          </a:p>
          <a:p>
            <a:pPr eaLnBrk="1" hangingPunct="1">
              <a:spcBef>
                <a:spcPct val="0"/>
              </a:spcBef>
            </a:pPr>
            <a:endParaRPr lang="en-US" i="0" dirty="0" smtClean="0"/>
          </a:p>
          <a:p>
            <a:pPr eaLnBrk="1" hangingPunct="1">
              <a:spcBef>
                <a:spcPct val="0"/>
              </a:spcBef>
            </a:pPr>
            <a:r>
              <a:rPr lang="en-US" i="0" dirty="0" smtClean="0"/>
              <a:t>*New Note:</a:t>
            </a:r>
          </a:p>
          <a:p>
            <a:pPr eaLnBrk="1" hangingPunct="1">
              <a:spcBef>
                <a:spcPct val="0"/>
              </a:spcBef>
            </a:pPr>
            <a:r>
              <a:rPr lang="en-US" i="0" dirty="0" smtClean="0"/>
              <a:t>-$50</a:t>
            </a:r>
            <a:r>
              <a:rPr lang="en-US" i="0" baseline="0" dirty="0" smtClean="0"/>
              <a:t> fine is not de </a:t>
            </a:r>
            <a:r>
              <a:rPr lang="en-US" i="0" baseline="0" dirty="0" err="1" smtClean="0"/>
              <a:t>minimis</a:t>
            </a:r>
            <a:endParaRPr lang="en-US" i="0" dirty="0" smtClean="0"/>
          </a:p>
        </p:txBody>
      </p:sp>
    </p:spTree>
    <p:extLst>
      <p:ext uri="{BB962C8B-B14F-4D97-AF65-F5344CB8AC3E}">
        <p14:creationId xmlns:p14="http://schemas.microsoft.com/office/powerpoint/2010/main" val="3588580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26B9794-F3A0-4CF9-9B3A-164180294338}" type="slidenum">
              <a:rPr lang="en-US"/>
              <a:pPr fontAlgn="base">
                <a:spcBef>
                  <a:spcPct val="0"/>
                </a:spcBef>
                <a:spcAft>
                  <a:spcPct val="0"/>
                </a:spcAft>
                <a:defRPr/>
              </a:pPr>
              <a:t>29</a:t>
            </a:fld>
            <a:endParaRPr lang="en-US" dirty="0"/>
          </a:p>
        </p:txBody>
      </p:sp>
      <p:sp>
        <p:nvSpPr>
          <p:cNvPr id="645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9971" name="Rectangle 3"/>
          <p:cNvSpPr>
            <a:spLocks noGrp="1" noChangeArrowheads="1"/>
          </p:cNvSpPr>
          <p:nvPr>
            <p:ph type="body" idx="1"/>
          </p:nvPr>
        </p:nvSpPr>
        <p:spPr/>
        <p:txBody>
          <a:bodyPr/>
          <a:lstStyle/>
          <a:p>
            <a:pPr eaLnBrk="1" fontAlgn="auto" hangingPunct="1">
              <a:spcBef>
                <a:spcPct val="0"/>
              </a:spcBef>
              <a:spcAft>
                <a:spcPts val="0"/>
              </a:spcAft>
              <a:defRPr/>
            </a:pPr>
            <a:r>
              <a:rPr lang="en-US" dirty="0" smtClean="0"/>
              <a:t>Where seniority-bidding provisions in collective-bargaining agreements conflict with the religious beliefs of an employee so that no accommodation is possible, an employer will not be liable for its failure to accommodate.</a:t>
            </a:r>
          </a:p>
          <a:p>
            <a:pPr eaLnBrk="1" fontAlgn="auto" hangingPunct="1">
              <a:spcBef>
                <a:spcPct val="0"/>
              </a:spcBef>
              <a:spcAft>
                <a:spcPts val="0"/>
              </a:spcAft>
              <a:defRPr/>
            </a:pPr>
            <a:endParaRPr lang="en-US" dirty="0" smtClean="0"/>
          </a:p>
          <a:p>
            <a:pPr eaLnBrk="1" fontAlgn="auto" hangingPunct="1">
              <a:spcBef>
                <a:spcPct val="0"/>
              </a:spcBef>
              <a:spcAft>
                <a:spcPts val="0"/>
              </a:spcAft>
              <a:defRPr/>
            </a:pPr>
            <a:r>
              <a:rPr lang="en-US" dirty="0" smtClean="0">
                <a:effectLst>
                  <a:outerShdw blurRad="38100" dist="38100" dir="2700000" algn="tl">
                    <a:srgbClr val="C0C0C0"/>
                  </a:outerShdw>
                </a:effectLst>
              </a:rPr>
              <a:t>The Supreme Court in</a:t>
            </a:r>
            <a:r>
              <a:rPr lang="en-US" i="1" dirty="0" smtClean="0">
                <a:effectLst>
                  <a:outerShdw blurRad="38100" dist="38100" dir="2700000" algn="tl">
                    <a:srgbClr val="C0C0C0"/>
                  </a:outerShdw>
                </a:effectLst>
              </a:rPr>
              <a:t> TWA</a:t>
            </a:r>
            <a:r>
              <a:rPr lang="en-US" dirty="0" smtClean="0">
                <a:effectLst>
                  <a:outerShdw blurRad="38100" dist="38100" dir="2700000" algn="tl">
                    <a:srgbClr val="C0C0C0"/>
                  </a:outerShdw>
                </a:effectLst>
              </a:rPr>
              <a:t> supra held that a collective-bargaining contract nor a seniority system can be used to abrogate the civil rights statute concerning accommodation of religious beliefs of employee.</a:t>
            </a:r>
            <a:r>
              <a:rPr lang="en-US" dirty="0" smtClean="0"/>
              <a:t> </a:t>
            </a:r>
            <a:r>
              <a:rPr lang="en-US" dirty="0" smtClean="0">
                <a:effectLst>
                  <a:outerShdw blurRad="38100" dist="38100" dir="2700000" algn="tl">
                    <a:srgbClr val="C0C0C0"/>
                  </a:outerShdw>
                </a:effectLst>
              </a:rPr>
              <a:t> The duty to accommodate does not require that an employer take steps inconsistent with the otherwise valid agreement.</a:t>
            </a:r>
            <a:r>
              <a:rPr lang="en-US" dirty="0" smtClean="0"/>
              <a:t> </a:t>
            </a:r>
            <a:r>
              <a:rPr lang="en-US" dirty="0" smtClean="0">
                <a:effectLst>
                  <a:outerShdw blurRad="38100" dist="38100" dir="2700000" algn="tl">
                    <a:srgbClr val="C0C0C0"/>
                  </a:outerShdw>
                </a:effectLst>
              </a:rPr>
              <a:t>TWA could not be faulted for having failed to work out a shift or job swap where the union and airline had agreed to seniority system and the union was unwilling to entertain a variance over objections of senior employees.  The employer is not required to force a swap because it would have amounted to a breach of collective bargaining agreement.</a:t>
            </a:r>
            <a:r>
              <a:rPr lang="en-US" dirty="0" smtClean="0"/>
              <a:t> The Court </a:t>
            </a:r>
            <a:r>
              <a:rPr lang="en-US" dirty="0" smtClean="0">
                <a:effectLst>
                  <a:outerShdw blurRad="38100" dist="38100" dir="2700000" algn="tl">
                    <a:srgbClr val="C0C0C0"/>
                  </a:outerShdw>
                </a:effectLst>
              </a:rPr>
              <a:t>held that the seniority system itself represented a significant accommodation by employer to the needs, both religious and secular, of all of the TWA employees.</a:t>
            </a:r>
          </a:p>
          <a:p>
            <a:pPr eaLnBrk="1" fontAlgn="auto" hangingPunct="1">
              <a:spcBef>
                <a:spcPct val="0"/>
              </a:spcBef>
              <a:spcAft>
                <a:spcPts val="0"/>
              </a:spcAft>
              <a:defRPr/>
            </a:pPr>
            <a:endParaRPr lang="en-US" dirty="0" smtClean="0"/>
          </a:p>
          <a:p>
            <a:pPr eaLnBrk="1" fontAlgn="auto" hangingPunct="1">
              <a:spcBef>
                <a:spcPct val="0"/>
              </a:spcBef>
              <a:spcAft>
                <a:spcPts val="0"/>
              </a:spcAft>
              <a:defRPr/>
            </a:pPr>
            <a:r>
              <a:rPr lang="en-US" b="1" i="1" dirty="0" smtClean="0"/>
              <a:t>Balint v. Carson City</a:t>
            </a:r>
            <a:r>
              <a:rPr lang="en-US" b="1" dirty="0" smtClean="0"/>
              <a:t>:</a:t>
            </a:r>
            <a:r>
              <a:rPr lang="en-US" dirty="0" smtClean="0"/>
              <a:t> The mere existence of a seniority system, does not constitute a complete bar to a reasonable accommodation claim.  A collective bargaining agreement is not a defense if reasonable accommodation can be made without impact on the seniority system and with no more than a </a:t>
            </a:r>
            <a:r>
              <a:rPr lang="en-US" i="1" dirty="0" smtClean="0"/>
              <a:t>de minimis</a:t>
            </a:r>
            <a:r>
              <a:rPr lang="en-US" dirty="0" smtClean="0"/>
              <a:t> cost to the Employer.</a:t>
            </a:r>
          </a:p>
          <a:p>
            <a:pPr eaLnBrk="1" fontAlgn="auto" hangingPunct="1">
              <a:spcBef>
                <a:spcPct val="0"/>
              </a:spcBef>
              <a:spcAft>
                <a:spcPts val="0"/>
              </a:spcAft>
              <a:defRPr/>
            </a:pPr>
            <a:endParaRPr lang="en-US" dirty="0" smtClean="0"/>
          </a:p>
        </p:txBody>
      </p:sp>
    </p:spTree>
    <p:extLst>
      <p:ext uri="{BB962C8B-B14F-4D97-AF65-F5344CB8AC3E}">
        <p14:creationId xmlns:p14="http://schemas.microsoft.com/office/powerpoint/2010/main" val="206368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val="000000"/>
            </a:solidFill>
            <a:miter lim="800000"/>
            <a:headEnd/>
            <a:tailEnd/>
          </a:ln>
        </p:spPr>
      </p:sp>
      <p:sp>
        <p:nvSpPr>
          <p:cNvPr id="1741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b="1" dirty="0" smtClean="0"/>
          </a:p>
        </p:txBody>
      </p:sp>
    </p:spTree>
    <p:extLst>
      <p:ext uri="{BB962C8B-B14F-4D97-AF65-F5344CB8AC3E}">
        <p14:creationId xmlns:p14="http://schemas.microsoft.com/office/powerpoint/2010/main" val="2602734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0B3435-FEA6-40D9-A7A6-6820EAAD3B4B}" type="slidenum">
              <a:rPr lang="en-US"/>
              <a:pPr fontAlgn="base">
                <a:spcBef>
                  <a:spcPct val="0"/>
                </a:spcBef>
                <a:spcAft>
                  <a:spcPct val="0"/>
                </a:spcAft>
                <a:defRPr/>
              </a:pPr>
              <a:t>30</a:t>
            </a:fld>
            <a:endParaRPr lang="en-US" dirty="0"/>
          </a:p>
        </p:txBody>
      </p:sp>
      <p:sp>
        <p:nvSpPr>
          <p:cNvPr id="665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65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0" lvl="1" defTabSz="931774" eaLnBrk="1" hangingPunct="1">
              <a:spcBef>
                <a:spcPct val="0"/>
              </a:spcBef>
              <a:defRPr/>
            </a:pPr>
            <a:r>
              <a:rPr lang="en-US" b="1" dirty="0" smtClean="0"/>
              <a:t>Berry</a:t>
            </a:r>
          </a:p>
          <a:p>
            <a:pPr marL="0" lvl="1" eaLnBrk="1" hangingPunct="1">
              <a:spcBef>
                <a:spcPct val="0"/>
              </a:spcBef>
            </a:pPr>
            <a:r>
              <a:rPr lang="en-US" dirty="0" smtClean="0"/>
              <a:t>-An evangelical Christian employee’s official duties involved assisting unemployed and underemployed clients in their transition out of welfare programs. These duties frequently require him to conduct client interviews in his cubicle.  </a:t>
            </a:r>
          </a:p>
          <a:p>
            <a:pPr marL="0" lvl="1" eaLnBrk="1" hangingPunct="1">
              <a:spcBef>
                <a:spcPct val="0"/>
              </a:spcBef>
            </a:pPr>
            <a:r>
              <a:rPr lang="en-US" dirty="0" smtClean="0"/>
              <a:t>-He placed a Bible in plain view in his cubicle and placed a sign in his work area which read “Happy Birthday Jesus.” </a:t>
            </a:r>
          </a:p>
          <a:p>
            <a:pPr marL="0" lvl="1" eaLnBrk="1" hangingPunct="1">
              <a:spcBef>
                <a:spcPct val="0"/>
              </a:spcBef>
            </a:pPr>
            <a:r>
              <a:rPr lang="en-US" dirty="0" smtClean="0"/>
              <a:t>-The County’s Department of Social Services had a policy about absolute avoidance of religious communications with participants and/or other persons that the employee has contact with as part of your employment. The County did not prohibit Mr. Berry from talking about religion with his colleagues. </a:t>
            </a:r>
          </a:p>
          <a:p>
            <a:pPr marL="0" lvl="1" eaLnBrk="1" hangingPunct="1">
              <a:spcBef>
                <a:spcPct val="0"/>
              </a:spcBef>
            </a:pPr>
            <a:r>
              <a:rPr lang="en-US" dirty="0" smtClean="0"/>
              <a:t>-The County demonstrated it could not accommodate either Mr. Berry's desire to discuss religion with the County’s clients or his preference for displaying religious items in his cubicle. </a:t>
            </a:r>
          </a:p>
          <a:p>
            <a:pPr marL="0" lvl="1" eaLnBrk="1" hangingPunct="1">
              <a:spcBef>
                <a:spcPct val="0"/>
              </a:spcBef>
            </a:pPr>
            <a:r>
              <a:rPr lang="en-US" dirty="0" smtClean="0"/>
              <a:t>-Allowing Mr. Berry to discuss religion with the County’s clients would create a danger of violations of the Establishment Clause of the First Amendment, which constitutes an undue hardship. Permitting government employees to evangelize while providing services to clients would jeopardize the state's ability to provide services in a religion-neutral manner.  Similarly, it would be an undue hardship to require the County to accept the inherent suggestion of County sponsorship that would arise from allowing the display of religious items in a cubicle which are in view of his clients. </a:t>
            </a:r>
          </a:p>
          <a:p>
            <a:pPr marL="0" lvl="1" eaLnBrk="1" hangingPunct="1">
              <a:spcBef>
                <a:spcPct val="0"/>
              </a:spcBef>
            </a:pPr>
            <a:endParaRPr lang="en-US" sz="1400" dirty="0">
              <a:latin typeface="Times New Roman" pitchFamily="18" charset="0"/>
            </a:endParaRPr>
          </a:p>
          <a:p>
            <a:pPr marL="0" lvl="1" eaLnBrk="1" hangingPunct="1">
              <a:spcBef>
                <a:spcPct val="0"/>
              </a:spcBef>
            </a:pPr>
            <a:r>
              <a:rPr lang="en-US" i="1" dirty="0" smtClean="0">
                <a:latin typeface="Times New Roman" pitchFamily="18" charset="0"/>
              </a:rPr>
              <a:t>Peterson v. Hewlett-Packard Co.</a:t>
            </a:r>
            <a:r>
              <a:rPr lang="en-US" dirty="0" smtClean="0">
                <a:latin typeface="Times New Roman" pitchFamily="18" charset="0"/>
              </a:rPr>
              <a:t>, (9</a:t>
            </a:r>
            <a:r>
              <a:rPr lang="en-US" baseline="30000" dirty="0" smtClean="0">
                <a:latin typeface="Times New Roman" pitchFamily="18" charset="0"/>
              </a:rPr>
              <a:t>th</a:t>
            </a:r>
            <a:r>
              <a:rPr lang="en-US" dirty="0" smtClean="0">
                <a:latin typeface="Times New Roman" pitchFamily="18" charset="0"/>
              </a:rPr>
              <a:t> Cir. 2004) 358 F.3d 599. </a:t>
            </a:r>
          </a:p>
          <a:p>
            <a:pPr marL="0" lvl="1" eaLnBrk="1" hangingPunct="1">
              <a:spcBef>
                <a:spcPct val="0"/>
              </a:spcBef>
            </a:pPr>
            <a:r>
              <a:rPr lang="en-US" dirty="0" smtClean="0"/>
              <a:t>Employer was not required to accommodate a devout Christian employee by either permitting him to post messages intended to demean and harass homosexual co-workers.  Also the employer was not required to exclude sexual orientation from its workplace diversity programs.</a:t>
            </a:r>
          </a:p>
          <a:p>
            <a:pPr eaLnBrk="1" hangingPunct="1">
              <a:spcBef>
                <a:spcPct val="0"/>
              </a:spcBef>
            </a:pPr>
            <a:endParaRPr lang="en-US" dirty="0" smtClean="0">
              <a:latin typeface="Times New Roman" pitchFamily="18" charset="0"/>
            </a:endParaRPr>
          </a:p>
          <a:p>
            <a:pPr eaLnBrk="1" hangingPunct="1">
              <a:spcBef>
                <a:spcPct val="0"/>
              </a:spcBef>
            </a:pPr>
            <a:r>
              <a:rPr lang="en-US" i="1" dirty="0" smtClean="0">
                <a:latin typeface="Times New Roman" pitchFamily="18" charset="0"/>
              </a:rPr>
              <a:t>Wilson v. U.S. West Communications</a:t>
            </a:r>
            <a:r>
              <a:rPr lang="en-US" dirty="0" smtClean="0">
                <a:latin typeface="Times New Roman" pitchFamily="18" charset="0"/>
              </a:rPr>
              <a:t>, (8</a:t>
            </a:r>
            <a:r>
              <a:rPr lang="en-US" baseline="30000" dirty="0" smtClean="0">
                <a:latin typeface="Times New Roman" pitchFamily="18" charset="0"/>
              </a:rPr>
              <a:t>th</a:t>
            </a:r>
            <a:r>
              <a:rPr lang="en-US" dirty="0" smtClean="0">
                <a:latin typeface="Times New Roman" pitchFamily="18" charset="0"/>
              </a:rPr>
              <a:t> Cir. 1995) 58 F.3d 1337, 1341. </a:t>
            </a:r>
            <a:r>
              <a:rPr lang="en-US" dirty="0" smtClean="0"/>
              <a:t>The employee was terminated by her employer for refusing to cover an anti-abortion button displaying a graphic picture of a fetus.</a:t>
            </a:r>
            <a:r>
              <a:rPr lang="en-US" dirty="0" smtClean="0">
                <a:latin typeface="Times New Roman" pitchFamily="18" charset="0"/>
              </a:rPr>
              <a:t> </a:t>
            </a:r>
            <a:r>
              <a:rPr lang="en-US" dirty="0" smtClean="0"/>
              <a:t>Co-workers found the photograph disturbing and it disrupted the work environment. To address the co-workers' concerns, U.S. West proposed alternatives to Wilson. She could: (1) wear the button only in her work cubicle, leaving the button in her cubicle when she moved around the office; (2) cover the button while at work; or (3) wear a different button with the same message but without the picture. However, Wilson refused the proposed accommodation and she was terminated. The court held that U.S. West reasonably accommodated Wilson's religious practice of wearing the button. The court reasoned that forcing U.S. West to allow Wilson to wear the uncovered button throughout the office would require U.S. West to allow Wilson to impose her beliefs as she chose. The court found that “U.S. West did not oppose her religious beliefs but rather was concerned with the photograph.”  U.S. West's proposal would allow Wilson to comply with her commitment to wear the button but respected the desire of co-workers not to look at the button.</a:t>
            </a:r>
          </a:p>
        </p:txBody>
      </p:sp>
    </p:spTree>
    <p:extLst>
      <p:ext uri="{BB962C8B-B14F-4D97-AF65-F5344CB8AC3E}">
        <p14:creationId xmlns:p14="http://schemas.microsoft.com/office/powerpoint/2010/main" val="31938405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4989F25-2851-4C42-9488-04C8ADD12F76}" type="slidenum">
              <a:rPr lang="en-US"/>
              <a:pPr fontAlgn="base">
                <a:spcBef>
                  <a:spcPct val="0"/>
                </a:spcBef>
                <a:spcAft>
                  <a:spcPct val="0"/>
                </a:spcAft>
                <a:defRPr/>
              </a:pPr>
              <a:t>31</a:t>
            </a:fld>
            <a:endParaRPr lang="en-US" dirty="0"/>
          </a:p>
        </p:txBody>
      </p:sp>
      <p:sp>
        <p:nvSpPr>
          <p:cNvPr id="68610"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68611"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defTabSz="931774" eaLnBrk="1" hangingPunct="1">
              <a:spcBef>
                <a:spcPct val="0"/>
              </a:spcBef>
              <a:defRPr/>
            </a:pPr>
            <a:r>
              <a:rPr lang="en-US" b="1" dirty="0" err="1" smtClean="0"/>
              <a:t>Cloutier</a:t>
            </a:r>
            <a:endParaRPr lang="en-US" b="1" dirty="0" smtClean="0"/>
          </a:p>
          <a:p>
            <a:pPr eaLnBrk="1" hangingPunct="1">
              <a:spcBef>
                <a:spcPct val="0"/>
              </a:spcBef>
            </a:pPr>
            <a:r>
              <a:rPr lang="en-US" dirty="0" smtClean="0"/>
              <a:t>An accommodation constitutes an undue hardship if it would impose more than a de </a:t>
            </a:r>
            <a:r>
              <a:rPr lang="en-US" dirty="0" err="1" smtClean="0"/>
              <a:t>minimis</a:t>
            </a:r>
            <a:r>
              <a:rPr lang="en-US" dirty="0" smtClean="0"/>
              <a:t> cost on the employer; this calculus applies both to economic costs, such as lost business or having to hire additional employees to accommodate a Sabbath observer, and to non-economic costs, such as compromising the integrity of a seniority system.  In this case the Court found Costco had no duty to accommodate an employee who said that her religion </a:t>
            </a:r>
            <a:r>
              <a:rPr lang="en-US" dirty="0" smtClean="0">
                <a:latin typeface="Times New Roman" pitchFamily="18" charset="0"/>
              </a:rPr>
              <a:t>–</a:t>
            </a:r>
            <a:r>
              <a:rPr lang="en-US" dirty="0" smtClean="0"/>
              <a:t> the Church of Body Modification --, required her to wear multiple facial piercings in violation of Costco</a:t>
            </a:r>
            <a:r>
              <a:rPr lang="en-US" dirty="0" smtClean="0">
                <a:latin typeface="Times New Roman" pitchFamily="18" charset="0"/>
              </a:rPr>
              <a:t>’</a:t>
            </a:r>
            <a:r>
              <a:rPr lang="en-US" dirty="0" smtClean="0"/>
              <a:t>s no facial jewelry policy.</a:t>
            </a:r>
          </a:p>
          <a:p>
            <a:pPr eaLnBrk="1" hangingPunct="1">
              <a:spcBef>
                <a:spcPct val="0"/>
              </a:spcBef>
            </a:pPr>
            <a:endParaRPr lang="en-US" b="1" dirty="0" smtClean="0"/>
          </a:p>
          <a:p>
            <a:pPr eaLnBrk="1" hangingPunct="1"/>
            <a:r>
              <a:rPr lang="en-US" sz="1800" b="1" i="1" dirty="0"/>
              <a:t>Bhatia v. Chevron U.S.A., Inc.</a:t>
            </a:r>
            <a:r>
              <a:rPr lang="en-US" sz="1800" dirty="0"/>
              <a:t> (9</a:t>
            </a:r>
            <a:r>
              <a:rPr lang="en-US" sz="1800" baseline="30000" dirty="0"/>
              <a:t>th</a:t>
            </a:r>
            <a:r>
              <a:rPr lang="en-US" sz="1800" dirty="0"/>
              <a:t> Cir. 1984) 734 F.2d 1382 .  </a:t>
            </a:r>
            <a:endParaRPr lang="en-US" sz="1800" dirty="0" smtClean="0"/>
          </a:p>
          <a:p>
            <a:pPr eaLnBrk="1" hangingPunct="1"/>
            <a:r>
              <a:rPr lang="en-US" sz="1800" dirty="0" smtClean="0"/>
              <a:t>Employer </a:t>
            </a:r>
            <a:r>
              <a:rPr lang="en-US" sz="1800" dirty="0"/>
              <a:t>not required to permit a Sikh employee to wear a beard where the appearance policy was based on the necessity of wearing a respirator with a gas-tight face seal.</a:t>
            </a:r>
          </a:p>
          <a:p>
            <a:pPr eaLnBrk="1" hangingPunct="1">
              <a:spcBef>
                <a:spcPct val="0"/>
              </a:spcBef>
            </a:pPr>
            <a:endParaRPr lang="en-US" b="1" dirty="0" smtClean="0"/>
          </a:p>
          <a:p>
            <a:pPr eaLnBrk="1" hangingPunct="1">
              <a:spcBef>
                <a:spcPct val="0"/>
              </a:spcBef>
            </a:pPr>
            <a:r>
              <a:rPr lang="en-US" dirty="0" smtClean="0"/>
              <a:t>Employee had been working for several years as a Machinist for Chevron which involved potential exposure to toxic gases and shop work involving exposure to other hazardous substances.  Machinists also did emergency fire fighting, toxic gas containment, and rescue in the event of an accident. Chevron adopted a safety policy designed to comply with standards promulgated by California's Occupational Safety and Health Administration. Chevron terminated for refusing to shave his beard.  The employee then accepted a Janitorial job that involved a 17% pay cut at Chevron because Chevron could not find any comparable lateral job transfers. Chevron was not required to permit a Sikh employee to wear a beard b/c appearance policy was based on a safety necessity. The Court found that retaining Bhatia as a machinist unable to use a respirator safely would cause undue hardship.</a:t>
            </a:r>
          </a:p>
          <a:p>
            <a:pPr eaLnBrk="1" hangingPunct="1">
              <a:spcBef>
                <a:spcPct val="0"/>
              </a:spcBef>
            </a:pPr>
            <a:endParaRPr lang="en-US" dirty="0" smtClean="0"/>
          </a:p>
          <a:p>
            <a:pPr eaLnBrk="1" hangingPunct="1">
              <a:spcBef>
                <a:spcPct val="0"/>
              </a:spcBef>
            </a:pPr>
            <a:r>
              <a:rPr lang="en-US" b="1" dirty="0" smtClean="0"/>
              <a:t>Abercrombie</a:t>
            </a:r>
          </a:p>
          <a:p>
            <a:pPr eaLnBrk="1" hangingPunct="1">
              <a:spcBef>
                <a:spcPct val="0"/>
              </a:spcBef>
            </a:pPr>
            <a:r>
              <a:rPr lang="en-US" dirty="0" smtClean="0"/>
              <a:t>-”Look</a:t>
            </a:r>
            <a:r>
              <a:rPr lang="en-US" baseline="0" dirty="0" smtClean="0"/>
              <a:t> policy”</a:t>
            </a:r>
            <a:endParaRPr lang="en-US" dirty="0" smtClean="0"/>
          </a:p>
        </p:txBody>
      </p:sp>
    </p:spTree>
    <p:extLst>
      <p:ext uri="{BB962C8B-B14F-4D97-AF65-F5344CB8AC3E}">
        <p14:creationId xmlns:p14="http://schemas.microsoft.com/office/powerpoint/2010/main" val="16400413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TextEdit="1"/>
          </p:cNvSpPr>
          <p:nvPr>
            <p:ph type="sldImg"/>
          </p:nvPr>
        </p:nvSpPr>
        <p:spPr bwMode="auto">
          <a:noFill/>
          <a:ln>
            <a:solidFill>
              <a:srgbClr val="000000"/>
            </a:solidFill>
            <a:miter lim="800000"/>
            <a:headEnd/>
            <a:tailEnd/>
          </a:ln>
        </p:spPr>
      </p:sp>
      <p:sp>
        <p:nvSpPr>
          <p:cNvPr id="88067" name="Rectangle 3"/>
          <p:cNvSpPr>
            <a:spLocks noGrp="1"/>
          </p:cNvSpPr>
          <p:nvPr>
            <p:ph type="body" idx="1"/>
          </p:nvPr>
        </p:nvSpPr>
        <p:spPr bwMode="auto">
          <a:noFill/>
        </p:spPr>
        <p:txBody>
          <a:bodyPr wrap="square" numCol="1" anchor="t" anchorCtr="0" compatLnSpc="1">
            <a:prstTxWarp prst="textNoShape">
              <a:avLst/>
            </a:prstTxWarp>
          </a:bodyPr>
          <a:lstStyle/>
          <a:p>
            <a:pPr defTabSz="931774">
              <a:defRPr/>
            </a:pPr>
            <a:r>
              <a:rPr lang="en-US" dirty="0" smtClean="0"/>
              <a:t>*New Notes:</a:t>
            </a:r>
          </a:p>
          <a:p>
            <a:r>
              <a:rPr lang="en-US" dirty="0" err="1" smtClean="0"/>
              <a:t>Townley</a:t>
            </a:r>
            <a:endParaRPr lang="en-US" dirty="0" smtClean="0"/>
          </a:p>
          <a:p>
            <a:r>
              <a:rPr lang="en-US" dirty="0" smtClean="0"/>
              <a:t>-Faith-based business;</a:t>
            </a:r>
            <a:r>
              <a:rPr lang="en-US" baseline="0" dirty="0" smtClean="0"/>
              <a:t> required to attend services on Tuesdays; atheist employee constructively discharged</a:t>
            </a:r>
          </a:p>
          <a:p>
            <a:r>
              <a:rPr lang="en-US" baseline="0" dirty="0" smtClean="0"/>
              <a:t>-Excusing attendance would have caused no cost to employer.  Spiritual hardship is not sufficient.</a:t>
            </a:r>
          </a:p>
          <a:p>
            <a:endParaRPr lang="en-US" baseline="0" dirty="0" smtClean="0"/>
          </a:p>
          <a:p>
            <a:r>
              <a:rPr lang="en-US" baseline="0" dirty="0" err="1" smtClean="0"/>
              <a:t>Opuku-Boateng</a:t>
            </a:r>
            <a:endParaRPr lang="en-US" baseline="0" dirty="0" smtClean="0"/>
          </a:p>
          <a:p>
            <a:r>
              <a:rPr lang="en-US" baseline="0" dirty="0" smtClean="0"/>
              <a:t>-Employer failed to establish undue hardship from proposed accommodations</a:t>
            </a:r>
          </a:p>
          <a:p>
            <a:r>
              <a:rPr lang="en-US" baseline="0" dirty="0" smtClean="0"/>
              <a:t>-Employee unable to work on Saturdays because he observed Sabbath</a:t>
            </a:r>
          </a:p>
          <a:p>
            <a:r>
              <a:rPr lang="en-US" baseline="0" dirty="0" smtClean="0"/>
              <a:t>-Employee established prima facie case and so burden shifted to State (employer)</a:t>
            </a:r>
          </a:p>
          <a:p>
            <a:r>
              <a:rPr lang="en-US" baseline="0" dirty="0" smtClean="0"/>
              <a:t>-Negotiated in good faith but no proposal made to employee.  So next issue was whether employee’s proposed accommodation would have resulted in undue hardship (excusing him from Saturdays, shift trades, transfer, temporary accommodation</a:t>
            </a:r>
          </a:p>
          <a:p>
            <a:endParaRPr lang="en-US" dirty="0" smtClean="0"/>
          </a:p>
          <a:p>
            <a:endParaRPr lang="en-US" dirty="0" smtClean="0"/>
          </a:p>
        </p:txBody>
      </p:sp>
    </p:spTree>
    <p:extLst>
      <p:ext uri="{BB962C8B-B14F-4D97-AF65-F5344CB8AC3E}">
        <p14:creationId xmlns:p14="http://schemas.microsoft.com/office/powerpoint/2010/main" val="15858105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Cal Gov.</a:t>
            </a:r>
            <a:r>
              <a:rPr lang="en-US" b="1" baseline="0" dirty="0" smtClean="0"/>
              <a:t> Code 12940(a)</a:t>
            </a:r>
          </a:p>
          <a:p>
            <a:endParaRPr lang="en-US" baseline="0" dirty="0" smtClean="0"/>
          </a:p>
          <a:p>
            <a:r>
              <a:rPr lang="en-US" dirty="0" smtClean="0"/>
              <a:t>It is an unlawful employment practice, </a:t>
            </a:r>
            <a:r>
              <a:rPr lang="en-US" i="1" dirty="0" smtClean="0"/>
              <a:t>unless based upon a</a:t>
            </a:r>
          </a:p>
          <a:p>
            <a:r>
              <a:rPr lang="en-US" i="1" dirty="0" smtClean="0"/>
              <a:t>bona fide occupational qualification</a:t>
            </a:r>
            <a:r>
              <a:rPr lang="en-US" dirty="0" smtClean="0"/>
              <a:t>, or, except where based upon</a:t>
            </a:r>
          </a:p>
          <a:p>
            <a:r>
              <a:rPr lang="en-US" dirty="0" smtClean="0"/>
              <a:t>applicable security regulations established by the United States or</a:t>
            </a:r>
          </a:p>
          <a:p>
            <a:r>
              <a:rPr lang="en-US" dirty="0" smtClean="0"/>
              <a:t>the State of California:</a:t>
            </a:r>
          </a:p>
          <a:p>
            <a:r>
              <a:rPr lang="en-US" dirty="0" smtClean="0"/>
              <a:t>   (a) For an employer, because of the race, religious creed, color,</a:t>
            </a:r>
          </a:p>
          <a:p>
            <a:r>
              <a:rPr lang="en-US" dirty="0" smtClean="0"/>
              <a:t>national origin, ancestry, physical disability, mental disability,</a:t>
            </a:r>
          </a:p>
          <a:p>
            <a:r>
              <a:rPr lang="en-US" dirty="0" smtClean="0"/>
              <a:t>medical condition, genetic information, marital status, sex, gender,</a:t>
            </a:r>
          </a:p>
          <a:p>
            <a:r>
              <a:rPr lang="en-US" dirty="0" smtClean="0"/>
              <a:t>gender identity, gender expression, age, sexual orientation, or</a:t>
            </a:r>
          </a:p>
          <a:p>
            <a:r>
              <a:rPr lang="en-US" dirty="0" smtClean="0"/>
              <a:t>military and veteran status of any person, to refuse to hire or</a:t>
            </a:r>
          </a:p>
          <a:p>
            <a:r>
              <a:rPr lang="en-US" dirty="0" smtClean="0"/>
              <a:t>employ the person or to refuse to select the person for a training</a:t>
            </a:r>
          </a:p>
          <a:p>
            <a:r>
              <a:rPr lang="en-US" dirty="0" smtClean="0"/>
              <a:t>program leading to employment, or to bar or to discharge the person</a:t>
            </a:r>
          </a:p>
          <a:p>
            <a:r>
              <a:rPr lang="en-US" dirty="0" smtClean="0"/>
              <a:t>from employment or from a training program leading to employment, or</a:t>
            </a:r>
          </a:p>
          <a:p>
            <a:r>
              <a:rPr lang="en-US" dirty="0" smtClean="0"/>
              <a:t>to discriminate against the person in compensation or in terms,</a:t>
            </a:r>
          </a:p>
          <a:p>
            <a:r>
              <a:rPr lang="en-US" dirty="0" smtClean="0"/>
              <a:t>conditions, or privileges of employment.</a:t>
            </a:r>
          </a:p>
          <a:p>
            <a:endParaRPr lang="en-US" b="1" dirty="0" smtClean="0"/>
          </a:p>
          <a:p>
            <a:r>
              <a:rPr lang="en-US" b="1" dirty="0" smtClean="0"/>
              <a:t>Federal</a:t>
            </a:r>
          </a:p>
          <a:p>
            <a:endParaRPr lang="en-US" b="0" dirty="0" smtClean="0"/>
          </a:p>
          <a:p>
            <a:r>
              <a:rPr lang="en-US" dirty="0" smtClean="0"/>
              <a:t>“on the basis of his religion, sex, or national origin in those certain instances where religion, sex, or national origin is a bona fide occupational qualification reasonably necessary to the normal operation of that particular business or enterprise”</a:t>
            </a:r>
          </a:p>
          <a:p>
            <a:endParaRPr lang="en-US" dirty="0" smtClean="0"/>
          </a:p>
          <a:p>
            <a:endParaRPr lang="en-US" dirty="0" smtClean="0"/>
          </a:p>
          <a:p>
            <a:r>
              <a:rPr lang="en-US" dirty="0" smtClean="0"/>
              <a:t>BFOQ defense</a:t>
            </a:r>
            <a:r>
              <a:rPr lang="en-US" baseline="0" dirty="0" smtClean="0"/>
              <a:t> under Title VII is construed narrowly.</a:t>
            </a:r>
          </a:p>
          <a:p>
            <a:r>
              <a:rPr lang="en-US" baseline="0" dirty="0" smtClean="0"/>
              <a:t>Limited to hiring and employing.</a:t>
            </a:r>
          </a:p>
          <a:p>
            <a:r>
              <a:rPr lang="en-US" baseline="0" dirty="0" smtClean="0"/>
              <a:t>Does not include race.</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CA30D4CC-AA75-4B27-B891-CFEF1E8A2F8D}" type="slidenum">
              <a:rPr lang="en-US" smtClean="0"/>
              <a:pPr>
                <a:defRPr/>
              </a:pPr>
              <a:t>33</a:t>
            </a:fld>
            <a:endParaRPr lang="en-US" dirty="0"/>
          </a:p>
        </p:txBody>
      </p:sp>
    </p:spTree>
    <p:extLst>
      <p:ext uri="{BB962C8B-B14F-4D97-AF65-F5344CB8AC3E}">
        <p14:creationId xmlns:p14="http://schemas.microsoft.com/office/powerpoint/2010/main" val="2520646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CDCR's paid chaplaincy positions requires that the chaplain be a clergy of the denominated faith in order to conduct the position's duties.  McCollum v. Cal. Dep't of Corrections and Rehabilitation, (9th Cir. 2011) 2011 WL 2138221.</a:t>
            </a:r>
          </a:p>
          <a:p>
            <a:r>
              <a:rPr lang="en-US" dirty="0" smtClean="0"/>
              <a:t> </a:t>
            </a:r>
          </a:p>
          <a:p>
            <a:endParaRPr lang="en-US" dirty="0" smtClean="0"/>
          </a:p>
          <a:p>
            <a:r>
              <a:rPr lang="en-US" dirty="0" smtClean="0"/>
              <a:t>EEOC v. </a:t>
            </a:r>
            <a:r>
              <a:rPr lang="en-US" dirty="0" err="1" smtClean="0"/>
              <a:t>Sambo's</a:t>
            </a:r>
            <a:r>
              <a:rPr lang="en-US" dirty="0" smtClean="0"/>
              <a:t> of Georgia, Inc., (N.D. Georgia 1981) 530 </a:t>
            </a:r>
            <a:r>
              <a:rPr lang="en-US" dirty="0" err="1" smtClean="0"/>
              <a:t>F.Supp</a:t>
            </a:r>
            <a:r>
              <a:rPr lang="en-US" dirty="0" smtClean="0"/>
              <a:t>. 86, 91</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-Policy that managers had to be clean shaven; Sikh employee</a:t>
            </a:r>
          </a:p>
          <a:p>
            <a:r>
              <a:rPr lang="en-US" dirty="0" smtClean="0"/>
              <a:t>-"The Court concludes that, even were this a case of religious discrimination (which it is not), clean-</a:t>
            </a:r>
            <a:r>
              <a:rPr lang="en-US" dirty="0" err="1" smtClean="0"/>
              <a:t>shavenness</a:t>
            </a:r>
            <a:r>
              <a:rPr lang="en-US" dirty="0" smtClean="0"/>
              <a:t> is a bona fide occupational qualification for a manager of a restaurant, such as those operated by </a:t>
            </a:r>
            <a:r>
              <a:rPr lang="en-US" dirty="0" err="1" smtClean="0"/>
              <a:t>Sambo's</a:t>
            </a:r>
            <a:r>
              <a:rPr lang="en-US" dirty="0" smtClean="0"/>
              <a:t>, that relies upon and appeals to the family trade."</a:t>
            </a:r>
          </a:p>
          <a:p>
            <a:r>
              <a:rPr lang="en-US" dirty="0" smtClean="0"/>
              <a:t>*Note: this case's reasoning later overruled by statute in relation to disparate impact</a:t>
            </a:r>
          </a:p>
          <a:p>
            <a:endParaRPr lang="en-US" dirty="0" smtClean="0"/>
          </a:p>
          <a:p>
            <a:endParaRPr lang="en-US" dirty="0" smtClean="0"/>
          </a:p>
          <a:p>
            <a:r>
              <a:rPr lang="en-US" dirty="0" err="1" smtClean="0"/>
              <a:t>Cloutier</a:t>
            </a:r>
            <a:r>
              <a:rPr lang="en-US" dirty="0" smtClean="0"/>
              <a:t> v. Costco Wholesale, (D. Mass. 2004) 311 F.Supp.2d 190, 200</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-Court held that Costco offered reasonable accommodation (temporary covering of facial piercings during work hours; Church of Body Modification)</a:t>
            </a:r>
          </a:p>
          <a:p>
            <a:r>
              <a:rPr lang="en-US" dirty="0" smtClean="0"/>
              <a:t>"Courts have repeatedly recognized dress and grooming requirements as bona fide occupational qualifications. Daniels, 246 F.3d at 506 (finding that an evangelical Christian police officer suffered no violation of Title VII when the police chief declined to allow him to wear a cross on his uniform and where the officer failed to fulfill his duty to cooperate in working out a reasonable accommodation); Hussein, 134 F.Supp.2d at 598 (involving a no-beard policy in catering); E.E.O.C. v. </a:t>
            </a:r>
            <a:r>
              <a:rPr lang="en-US" dirty="0" err="1" smtClean="0"/>
              <a:t>Sambo's</a:t>
            </a:r>
            <a:r>
              <a:rPr lang="en-US" dirty="0" smtClean="0"/>
              <a:t> of Ga., Inc., 530 </a:t>
            </a:r>
            <a:r>
              <a:rPr lang="en-US" dirty="0" err="1" smtClean="0"/>
              <a:t>F.Supp</a:t>
            </a:r>
            <a:r>
              <a:rPr lang="en-US" dirty="0" smtClean="0"/>
              <a:t>. 86, 91 (N.D.Ga.1981) (involving a clean-shaven policy in restaurant).11 Enforcing these kinds of dress restrictions is not discriminatory “as long as the employer's grooming requirement is not directed at a religion.” Hussein, 134 F.Supp.2d at 599. There is no evidence here that Costco's dress policy was directed at any religion."</a:t>
            </a:r>
          </a:p>
          <a:p>
            <a:endParaRPr lang="en-US" dirty="0" smtClean="0"/>
          </a:p>
          <a:p>
            <a:r>
              <a:rPr lang="en-US" dirty="0" smtClean="0"/>
              <a:t> </a:t>
            </a:r>
          </a:p>
          <a:p>
            <a:endParaRPr lang="en-US" dirty="0" smtClean="0"/>
          </a:p>
          <a:p>
            <a:r>
              <a:rPr lang="en-US" dirty="0" smtClean="0"/>
              <a:t>Hussein v. Waldorf-Astoria, (S.D.N.Y. 2001), 134 F.Supp.2d 591, 599</a:t>
            </a:r>
          </a:p>
          <a:p>
            <a:r>
              <a:rPr lang="en-US" dirty="0" smtClean="0"/>
              <a:t>-Employee grew beard and said it was part of his religion</a:t>
            </a:r>
          </a:p>
          <a:p>
            <a:r>
              <a:rPr lang="en-US" dirty="0" smtClean="0"/>
              <a:t>-"Some courts have found that clean-</a:t>
            </a:r>
            <a:r>
              <a:rPr lang="en-US" dirty="0" err="1" smtClean="0"/>
              <a:t>shavenness</a:t>
            </a:r>
            <a:r>
              <a:rPr lang="en-US" dirty="0" smtClean="0"/>
              <a:t> is a bona fide occupational qualification in certain businesses and, in those situations, as long as the employer's grooming requirement is not directed at a religion, enforcing the policy is not an unlawful discriminatory practice."</a:t>
            </a:r>
          </a:p>
          <a:p>
            <a:r>
              <a:rPr lang="en-US" dirty="0" smtClean="0"/>
              <a:t>-Court held that a reasonable jury could only conclude that employer not obligated to accommodate employee's last-minute request for an exemption from the no-beard policy</a:t>
            </a:r>
          </a:p>
          <a:p>
            <a:endParaRPr lang="en-US" dirty="0" smtClean="0"/>
          </a:p>
        </p:txBody>
      </p:sp>
      <p:sp>
        <p:nvSpPr>
          <p:cNvPr id="4" name="Slide Number Placeholder 3"/>
          <p:cNvSpPr>
            <a:spLocks noGrp="1"/>
          </p:cNvSpPr>
          <p:nvPr>
            <p:ph type="sldNum" sz="quarter" idx="10"/>
          </p:nvPr>
        </p:nvSpPr>
        <p:spPr/>
        <p:txBody>
          <a:bodyPr/>
          <a:lstStyle/>
          <a:p>
            <a:pPr>
              <a:defRPr/>
            </a:pPr>
            <a:fld id="{CA30D4CC-AA75-4B27-B891-CFEF1E8A2F8D}" type="slidenum">
              <a:rPr lang="en-US" smtClean="0"/>
              <a:pPr>
                <a:defRPr/>
              </a:pPr>
              <a:t>34</a:t>
            </a:fld>
            <a:endParaRPr lang="en-US" dirty="0"/>
          </a:p>
        </p:txBody>
      </p:sp>
    </p:spTree>
    <p:extLst>
      <p:ext uri="{BB962C8B-B14F-4D97-AF65-F5344CB8AC3E}">
        <p14:creationId xmlns:p14="http://schemas.microsoft.com/office/powerpoint/2010/main" val="2888101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A30D4CC-AA75-4B27-B891-CFEF1E8A2F8D}" type="slidenum">
              <a:rPr lang="en-US" smtClean="0"/>
              <a:pPr>
                <a:defRPr/>
              </a:pPr>
              <a:t>35</a:t>
            </a:fld>
            <a:endParaRPr lang="en-US" dirty="0"/>
          </a:p>
        </p:txBody>
      </p:sp>
    </p:spTree>
    <p:extLst>
      <p:ext uri="{BB962C8B-B14F-4D97-AF65-F5344CB8AC3E}">
        <p14:creationId xmlns:p14="http://schemas.microsoft.com/office/powerpoint/2010/main" val="692765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TextEdit="1"/>
          </p:cNvSpPr>
          <p:nvPr>
            <p:ph type="sldImg"/>
          </p:nvPr>
        </p:nvSpPr>
        <p:spPr bwMode="auto">
          <a:noFill/>
          <a:ln>
            <a:solidFill>
              <a:srgbClr val="000000"/>
            </a:solidFill>
            <a:miter lim="800000"/>
            <a:headEnd/>
            <a:tailEnd/>
          </a:ln>
        </p:spPr>
      </p:sp>
      <p:sp>
        <p:nvSpPr>
          <p:cNvPr id="2560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39325395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defTabSz="931774" eaLnBrk="1" fontAlgn="auto" hangingPunct="1">
              <a:spcBef>
                <a:spcPts val="0"/>
              </a:spcBef>
              <a:spcAft>
                <a:spcPts val="0"/>
              </a:spcAft>
              <a:defRPr/>
            </a:pPr>
            <a:r>
              <a:rPr lang="en-US" dirty="0" smtClean="0"/>
              <a:t>In this case the employee ate cat food at work everyday and the employer sought to stop this.  The Employee claimed employment discrimination based on his “personal religious creed” that certain brand of cat food was contributing significantly to his state of well-being and therefore to his overall work performance as eating the Kozy Kitten cat food increased his energy.</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No.</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The US Supreme Court has characterized “a ‘religious' belief or practice entitled to constitutional protection” as “not merely a matter of personal preference, but one of deep religious conviction, shared by an organized group, and intimately related to daily living.” </a:t>
            </a:r>
            <a:r>
              <a:rPr lang="en-US" dirty="0" smtClean="0">
                <a:hlinkClick r:id="rId3"/>
              </a:rPr>
              <a:t>Wisconsin v. Yoder, 406 U.S. 205, 215-6, 92 S.Ct. 1526, 1533, 32 L.Ed.2d 15 (1971)</a:t>
            </a: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Employee’s “personal religious creed” concerning ‘Kozy Kitten Cat Food’ can only be described as a mere personal preference and, therefore, is beyond the parameters of the concept of religion as protected by the constitution.</a:t>
            </a:r>
          </a:p>
          <a:p>
            <a:pPr eaLnBrk="1" fontAlgn="auto" hangingPunct="1">
              <a:spcBef>
                <a:spcPts val="0"/>
              </a:spcBef>
              <a:spcAft>
                <a:spcPts val="0"/>
              </a:spcAft>
              <a:defRPr/>
            </a:pPr>
            <a:endParaRPr lang="en-US" dirty="0"/>
          </a:p>
        </p:txBody>
      </p:sp>
      <p:sp>
        <p:nvSpPr>
          <p:cNvPr id="737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FFFA75C-2D3D-44B8-B1D7-F0750239C7D6}" type="slidenum">
              <a:rPr lang="en-US"/>
              <a:pPr fontAlgn="base">
                <a:spcBef>
                  <a:spcPct val="0"/>
                </a:spcBef>
                <a:spcAft>
                  <a:spcPct val="0"/>
                </a:spcAft>
                <a:defRPr/>
              </a:pPr>
              <a:t>37</a:t>
            </a:fld>
            <a:endParaRPr lang="en-US" dirty="0"/>
          </a:p>
        </p:txBody>
      </p:sp>
    </p:spTree>
    <p:extLst>
      <p:ext uri="{BB962C8B-B14F-4D97-AF65-F5344CB8AC3E}">
        <p14:creationId xmlns:p14="http://schemas.microsoft.com/office/powerpoint/2010/main" val="330324528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32500" lnSpcReduction="20000"/>
          </a:bodyPr>
          <a:lstStyle/>
          <a:p>
            <a:pPr defTabSz="931774" eaLnBrk="1" fontAlgn="auto" hangingPunct="1">
              <a:spcBef>
                <a:spcPts val="0"/>
              </a:spcBef>
              <a:spcAft>
                <a:spcPts val="0"/>
              </a:spcAft>
              <a:defRPr/>
            </a:pPr>
            <a:r>
              <a:rPr lang="en-US" dirty="0" smtClean="0"/>
              <a:t>No.  The employer is a religious organization and the teacher’s position falls under a ministerial exception.</a:t>
            </a:r>
          </a:p>
          <a:p>
            <a:pPr eaLnBrk="1" fontAlgn="auto" hangingPunct="1">
              <a:spcBef>
                <a:spcPts val="0"/>
              </a:spcBef>
              <a:spcAft>
                <a:spcPts val="0"/>
              </a:spcAft>
              <a:defRPr/>
            </a:pPr>
            <a:endParaRPr lang="en-US" b="1" i="1" dirty="0" smtClean="0"/>
          </a:p>
          <a:p>
            <a:pPr eaLnBrk="1" fontAlgn="auto" hangingPunct="1">
              <a:spcBef>
                <a:spcPts val="0"/>
              </a:spcBef>
              <a:spcAft>
                <a:spcPts val="0"/>
              </a:spcAft>
              <a:defRPr/>
            </a:pPr>
            <a:r>
              <a:rPr lang="en-US" b="1" i="1" dirty="0" smtClean="0"/>
              <a:t>Hosanna-Tabor Lutheran Church and School v. Equal Employment Opportunity Commission</a:t>
            </a:r>
            <a:r>
              <a:rPr lang="en-US" b="1" dirty="0" smtClean="0"/>
              <a:t> (US 10-553 1-11-12) Employment Discrimination/First Amendment Freedom of Religion/Ministerial Exception</a:t>
            </a:r>
          </a:p>
          <a:p>
            <a:pPr eaLnBrk="1" fontAlgn="auto" hangingPunct="1">
              <a:spcBef>
                <a:spcPts val="0"/>
              </a:spcBef>
              <a:spcAft>
                <a:spcPts val="0"/>
              </a:spcAft>
              <a:defRPr/>
            </a:pPr>
            <a:endParaRPr lang="en-US" b="1" dirty="0" smtClean="0"/>
          </a:p>
          <a:p>
            <a:pPr eaLnBrk="1" fontAlgn="auto" hangingPunct="1">
              <a:spcBef>
                <a:spcPts val="0"/>
              </a:spcBef>
              <a:spcAft>
                <a:spcPts val="0"/>
              </a:spcAft>
              <a:defRPr/>
            </a:pPr>
            <a:r>
              <a:rPr lang="en-US" dirty="0" smtClean="0">
                <a:hlinkClick r:id="rId3"/>
              </a:rPr>
              <a:t>Hosanna-Tabor Evangelical Lutheran Church and School v. E.E.O.C.</a:t>
            </a:r>
            <a:r>
              <a:rPr lang="en-US" dirty="0" smtClean="0"/>
              <a:t> (2012)</a:t>
            </a:r>
            <a:br>
              <a:rPr lang="en-US" dirty="0" smtClean="0"/>
            </a:br>
            <a:r>
              <a:rPr lang="en-US" dirty="0" smtClean="0"/>
              <a:t>132 S.Ct. 694</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r>
              <a:rPr lang="en-US" dirty="0" smtClean="0"/>
              <a:t>Petitioner Hosanna-Tabor Evangelical Lutheran Church and School is a member congregation of the Lutheran Church–Missouri Synod. The Synod classifies its school teachers into two categories: “called” and “lay.” “Called” teachers are regarded as having been called to their vocation by God. To be eligible to be considered “called,” a teacher must complete certain academic requirements, including a course of theological study. Once called, a teacher receives the formal title “Minister of Religion, Commissioned.” “Lay” teachers, by con­trast, are not required to be trained by the Synod or even to be Lu­theran. Although lay and called teachers at Hosanna-Tabor general­ly performed the same duties, lay teachers were hired only when called teachers were unavailable. After respondent Cheryl Perich completed the required training, Hosanna-Tabor asked her to become a called teacher. Perich accept­ed the call and was designated a commissioned minister. In addition to teaching secular subjects, Perich taught a religion class, led her students in daily prayer and devotional exercises, and took her stu­dents to a weekly school-wide chapel service. Perich led the chapel service herself about twice a year. Perich developed narcolepsy and began the 2004–2005 school year on disability leave. In January 2005, she notified the school principal that she would be able to report to work in February. The principal responded that the school had already contracted with a lay teacher to fill Perich’s position for the remainder of the school year. The principal also expressed concern that Perich was not yet ready to re­turn to the classroom. The congregation subsequently offered to pay resignation as a called teacher. Perich refused to resign. In Febru­ary, Perich presented herself at the school and refused to leave until she received written documentation that she had reported to work. The principal later called Perich and told her that she would likely be fired. Perich responded that she had spoken with an attorney and in­tended to assert her legal rights. In a subsequent letter, the chair­man of the school board advised Perich that the congregation would consider whether to rescind her call at its next meeting. As grounds for termination, the letter cited Perich’s “insubordination and disrup­tive behavior,” as well as the damage she had done to her “working relationship” with the school by “threatening to take legal action.” The congregation voted to rescind Perich’s call, and Hosanna-Tabor sent her a letter of termination.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r>
              <a:rPr lang="en-US" dirty="0" smtClean="0"/>
              <a:t>Perich filed a charge with the Equal Employment Opportunity Commission, claiming that her employment had been terminated in violation of the Americans with Disabilities Act. The EEOC brought suit against Hosanna-Tabor, alleging that Perich had been fired in retaliation for threatening to file an ADA lawsuit. Perich intervened in the litigation. Invoking what is known as the “ministerial excep­tion,” Hosanna-Tabor argued that the suit was barred by the First Amendment because the claims concerned the employment relation­ship between a religious institution and one of its ministers. The District Court agreed and granted summary judgment in Hosanna­ Tabor’s favor. The Sixth Circuit vacated and remanded. It recog­nized the existence of a ministerial exception rooted in the First Amendment, but concluded that Perich did not qualify as a “minister” under the exception. </a:t>
            </a:r>
          </a:p>
          <a:p>
            <a:pPr eaLnBrk="1" fontAlgn="auto" hangingPunct="1">
              <a:spcBef>
                <a:spcPts val="0"/>
              </a:spcBef>
              <a:spcAft>
                <a:spcPts val="0"/>
              </a:spcAft>
              <a:defRPr/>
            </a:pPr>
            <a:r>
              <a:rPr lang="en-US" i="1" dirty="0" smtClean="0"/>
              <a:t> </a:t>
            </a:r>
            <a:endParaRPr lang="en-US" dirty="0" smtClean="0"/>
          </a:p>
          <a:p>
            <a:pPr eaLnBrk="1" fontAlgn="auto" hangingPunct="1">
              <a:spcBef>
                <a:spcPts val="0"/>
              </a:spcBef>
              <a:spcAft>
                <a:spcPts val="0"/>
              </a:spcAft>
              <a:defRPr/>
            </a:pPr>
            <a:r>
              <a:rPr lang="en-US" i="1" dirty="0" smtClean="0"/>
              <a:t>Held</a:t>
            </a:r>
            <a:r>
              <a:rPr lang="en-US" dirty="0" smtClean="0"/>
              <a:t>: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r>
              <a:rPr lang="en-US" dirty="0" smtClean="0"/>
              <a:t>1. The Establishment and Free Exercise Clauses of the First Amendment bar suits brought on behalf of ministers against their churches, claiming termination in violation of employment discrimi­nation laws. Pp. 6–15.</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r>
              <a:rPr lang="en-US" dirty="0" smtClean="0"/>
              <a:t>(a) The First Amendment provides, in part, that “Congress shall make no law respecting an establishment of religion, or prohibiting the free exercise thereof.” Familiar with life under the established Church of England, the founding generation sought to foreclose the possibility of a national church. By forbidding the “establishment of religion” and guaranteeing the “free exercise thereof,” the Religion Clauses ensured that the new Federal Government—unlike the Eng­lish Crown—would have no role in filling ecclesiastical offices. Pp. 6–10.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r>
              <a:rPr lang="en-US" dirty="0" smtClean="0"/>
              <a:t> (b) This Court first considered the issue of government interfer­ence with a church’s ability to select its own ministers in the context of disputes over church property. This Court’s decisions in that area confirm that it is impermissible for the government to contradict a church’s determination of who can act as its ministers. See </a:t>
            </a:r>
            <a:r>
              <a:rPr lang="en-US" i="1" dirty="0" smtClean="0"/>
              <a:t>Watson </a:t>
            </a:r>
            <a:r>
              <a:rPr lang="en-US" dirty="0" smtClean="0"/>
              <a:t>v. </a:t>
            </a:r>
            <a:r>
              <a:rPr lang="en-US" i="1" dirty="0" smtClean="0"/>
              <a:t>Jones</a:t>
            </a:r>
            <a:r>
              <a:rPr lang="en-US" dirty="0" smtClean="0"/>
              <a:t>, 13 Wall. 679; </a:t>
            </a:r>
            <a:r>
              <a:rPr lang="en-US" i="1" dirty="0" smtClean="0"/>
              <a:t>Kedroff </a:t>
            </a:r>
            <a:r>
              <a:rPr lang="en-US" dirty="0" smtClean="0"/>
              <a:t>v. </a:t>
            </a:r>
            <a:r>
              <a:rPr lang="en-US" i="1" dirty="0" smtClean="0"/>
              <a:t>Saint Nicholas Cathedral of Russian Orthodox Church in North America</a:t>
            </a:r>
            <a:r>
              <a:rPr lang="en-US" dirty="0" smtClean="0"/>
              <a:t>, 344 U. S. 94; </a:t>
            </a:r>
            <a:r>
              <a:rPr lang="en-US" i="1" dirty="0" smtClean="0"/>
              <a:t>Serbian Eastern Orthodox Diocese for United States and Canada </a:t>
            </a:r>
            <a:r>
              <a:rPr lang="en-US" dirty="0" smtClean="0"/>
              <a:t>v. </a:t>
            </a:r>
            <a:r>
              <a:rPr lang="en-US" i="1" dirty="0" smtClean="0"/>
              <a:t>Milivojevich</a:t>
            </a:r>
            <a:r>
              <a:rPr lang="en-US" dirty="0" smtClean="0"/>
              <a:t>, 426 U. S. 696. Pp. 10–12.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r>
              <a:rPr lang="en-US" dirty="0" smtClean="0"/>
              <a:t>(c) Since the passage of Title VII of the Civil Rights Act of 1964 and other employment discrimination laws, the Courts of Appeals have uniformly recognized the existence of a “ministerial exception,” grounded in the First Amendment, that precludes application of such legislation to claims concerning the employment relationship be­tween a religious institution and its ministers. The Court agrees that there is such a ministerial exception. Requiring a church to accept or retain an unwanted minister, or punishing a church for failing to do so, intrudes upon more than a mere employment decision. Such ac­tion interferes with the internal governance of the church, depriving the church of control over the selection of those who will personify its beliefs. By imposing an unwanted minister, the state infringes the Free Exercise Clause, which protects a religious group’s right to shape its own faith and mission through its appointments. According the state the power to determine which individuals will minister to the faithful also violates the Establishment Clause, which prohibits government involvement in such ecclesiastical decisions.</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r>
              <a:rPr lang="en-US" dirty="0" smtClean="0"/>
              <a:t>The EEOC and Perich contend that religious organizations can de­fend against employment discrimination claims by invoking their First Amendment right to freedom of association. They thus see no need—and no basis—for a special rule for ministers grounded in the Religion Clauses themselves. Their position, however, is hard to square with the text of the First Amendment itself, which gives spe­cial solicitude to the rights of religious organizations. The Court cannot accept the remarkable view that the Religion Clauses have nothing to say about a religious organization’s freedom to select its own ministers.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r>
              <a:rPr lang="en-US" dirty="0" smtClean="0"/>
              <a:t>The EEOC and Perich also contend that </a:t>
            </a:r>
            <a:r>
              <a:rPr lang="en-US" i="1" dirty="0" smtClean="0"/>
              <a:t>Employment Div., Dept. of Human Resources of Ore. </a:t>
            </a:r>
            <a:r>
              <a:rPr lang="en-US" dirty="0" smtClean="0"/>
              <a:t>v. </a:t>
            </a:r>
            <a:r>
              <a:rPr lang="en-US" i="1" dirty="0" smtClean="0"/>
              <a:t>Smith</a:t>
            </a:r>
            <a:r>
              <a:rPr lang="en-US" dirty="0" smtClean="0"/>
              <a:t>, 494 U. S. 872, precludes recogni­tion of a ministerial exception. But </a:t>
            </a:r>
            <a:r>
              <a:rPr lang="en-US" i="1" dirty="0" smtClean="0"/>
              <a:t>Smith </a:t>
            </a:r>
            <a:r>
              <a:rPr lang="en-US" dirty="0" smtClean="0"/>
              <a:t>involved government regu­lation of only outward physical acts. The present case, in contrast, concerns government interference with an internal church decision that affects the faith and mission of the church itself. Pp. 13–15.</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r>
              <a:rPr lang="en-US" dirty="0" smtClean="0"/>
              <a:t>2. Because Perich was a minister within the meaning of the minis­terial exception, the First Amendment requires dismissal of this em­ployment discrimination suit against her religious employer. Pp. 15–21.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r>
              <a:rPr lang="en-US" dirty="0" smtClean="0"/>
              <a:t> (a) The ministerial exception is not limited to the head of a reli­gious congregation. The Court, however, does not adopt a rigid for­mula for deciding when an employee qualifies as a minister. Here, it is enough to conclude that the exception covers Perich, given all the circumstances of her employment. Hosanna-Tabor held her out as a minister, with a role distinct from that of most of its members. That title represented a significant degree of religious training followed by a formal process of commissioning. Perich also held herself out as a minister by, for example, accepting the formal call to religious ser­vice. And her job duties reflected a role in conveying the Church’s message and carrying out its mission: As a source of religious in­struction, Perich played an important part in transmitting the Lu­theran faith.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r>
              <a:rPr lang="en-US" dirty="0" smtClean="0"/>
              <a:t>In concluding that Perich was not a minister under the exception, the Sixth Circuit committed three errors. First, it failed to see any relevance in the fact that Perich was a commissioned minister. Alt­hough such a title, by itself, does not automatically ensure coverage, the fact that an employee has been ordained or commissioned as a minister is surely relevant, as is the fact that significant religious training and a recognized religious mission underlie the description of the employee’s position. Second, the Sixth Circuit gave too much weight to the fact that lay teachers at the school performed the same religious duties as Perich. Though relevant, it cannot be dispositive that others not formally recognized as ministers by the church per­form the same functions—particularly when, as here, they did so only because commissioned ministers were unavailable. Third, the Sixth Circuit placed too much emphasis on Perich’s performance of secular duties. Although the amount of time an employee spends on particu­lar activities is relevant in assessing that employee’s status, that fac­tor cannot be considered in isolation, without regard to the other con­siderations discussed above. Pp. 15–19.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r>
              <a:rPr lang="en-US" dirty="0" smtClean="0"/>
              <a:t>    (b) Because Perich was a minister for purposes of the exception, this suit must be dismissed. An order reinstating Perich as a called teacher would have plainly violated the Church’s freedom under the Religion Clauses to select its own ministers. Though Perich no longer seeks reinstatement, she continues to seek frontpay, backpay, com­pensatory and punitive damages, and attorney’s fees. An award of such relief would operate as a penalty on the Church for terminating an unwanted minister, and would be no less prohibited by the First Amendment than an order overturning the termination. Such relief would depend on a determination that Hosanna-Tabor was wrong to have relieved Perich of her position, and it is precisely such a ruling that is barred by the ministerial exception.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r>
              <a:rPr lang="en-US" dirty="0" smtClean="0"/>
              <a:t>Any suggestion that Hosanna-Tabor’s asserted religious reason for firing Perich was pretextual misses the point of the ministerial ex­ception. The purpose of the exception is not to safeguard a church’s decision to fire a minister only when it is made for a religious reason. The exception instead ensures that the authority to select and control who will minister to the faithful is the church’s alone. Pp. 19–20.</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r>
              <a:rPr lang="en-US" dirty="0" smtClean="0"/>
              <a:t>(c) Today the Court holds only that the ministerial exception bars an employment discrimination suit brought on behalf of a minister, challenging her church’s decision to fire her. The Court expresses no view on whether the exception bars other types of suits. Pp. 20–21. </a:t>
            </a:r>
          </a:p>
          <a:p>
            <a:pPr eaLnBrk="1" fontAlgn="auto" hangingPunct="1">
              <a:spcBef>
                <a:spcPts val="0"/>
              </a:spcBef>
              <a:spcAft>
                <a:spcPts val="0"/>
              </a:spcAft>
              <a:defRPr/>
            </a:pPr>
            <a:r>
              <a:rPr lang="en-US" dirty="0" smtClean="0"/>
              <a:t>597 F. 3d 769, reversed. </a:t>
            </a:r>
          </a:p>
          <a:p>
            <a:pPr eaLnBrk="1" fontAlgn="auto" hangingPunct="1">
              <a:spcBef>
                <a:spcPts val="0"/>
              </a:spcBef>
              <a:spcAft>
                <a:spcPts val="0"/>
              </a:spcAft>
              <a:defRPr/>
            </a:pPr>
            <a:r>
              <a:rPr lang="en-US" dirty="0" smtClean="0"/>
              <a:t>ROBERTS, C. J., delivered the opinion for a unanimous Court. THOM-AS, J., filed a concurring opinion. ALITO, J., filed a concurring opinion, in which KAGAN, J., joined.</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r>
              <a:rPr lang="en-US" u="sng" dirty="0" smtClean="0">
                <a:hlinkClick r:id="rId4" tooltip="blocked::http://www.supremecourt.gov/opinions/11pdf/10-553.pdf"/>
              </a:rPr>
              <a:t>http://www.supremecourt.gov/opinions/11pdf/10-553.pdf</a:t>
            </a:r>
            <a:endParaRPr lang="en-US" dirty="0" smtClean="0"/>
          </a:p>
          <a:p>
            <a:pPr eaLnBrk="1" fontAlgn="auto" hangingPunct="1">
              <a:spcBef>
                <a:spcPts val="0"/>
              </a:spcBef>
              <a:spcAft>
                <a:spcPts val="0"/>
              </a:spcAft>
              <a:defRPr/>
            </a:pPr>
            <a:endParaRPr lang="en-US" dirty="0"/>
          </a:p>
        </p:txBody>
      </p:sp>
      <p:sp>
        <p:nvSpPr>
          <p:cNvPr id="757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6CC324-C156-4C39-855E-565A78DB6FDB}" type="slidenum">
              <a:rPr lang="en-US"/>
              <a:pPr fontAlgn="base">
                <a:spcBef>
                  <a:spcPct val="0"/>
                </a:spcBef>
                <a:spcAft>
                  <a:spcPct val="0"/>
                </a:spcAft>
                <a:defRPr/>
              </a:pPr>
              <a:t>38</a:t>
            </a:fld>
            <a:endParaRPr lang="en-US" dirty="0"/>
          </a:p>
        </p:txBody>
      </p:sp>
    </p:spTree>
    <p:extLst>
      <p:ext uri="{BB962C8B-B14F-4D97-AF65-F5344CB8AC3E}">
        <p14:creationId xmlns:p14="http://schemas.microsoft.com/office/powerpoint/2010/main" val="221142639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defTabSz="931774" eaLnBrk="1" fontAlgn="auto" hangingPunct="1">
              <a:spcBef>
                <a:spcPts val="0"/>
              </a:spcBef>
              <a:spcAft>
                <a:spcPts val="0"/>
              </a:spcAft>
              <a:defRPr/>
            </a:pPr>
            <a:r>
              <a:rPr lang="en-US" b="1" i="1" dirty="0" err="1" smtClean="0"/>
              <a:t>Rehmani</a:t>
            </a:r>
            <a:r>
              <a:rPr lang="en-US" b="1" i="1" dirty="0" smtClean="0"/>
              <a:t> v. Super. Ct.</a:t>
            </a:r>
            <a:r>
              <a:rPr lang="en-US" b="1" dirty="0" smtClean="0"/>
              <a:t> (CA6 H036828 3/29/12) FEHA National Origin and Religious Harassment</a:t>
            </a:r>
            <a:endParaRPr lang="en-US" dirty="0" smtClean="0"/>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r>
              <a:rPr lang="en-US" dirty="0" smtClean="0"/>
              <a:t>In this proceeding petitioner Mustafa Rehmani seeks a writ of mandate to overturn an order granting summary adjudication to his employer, real party in interest Ericsson, Inc.  Rehmani contends that the superior court erroneously dismissed his claims of workplace harassment based on national origin and religion, violations of the Fair Employment and Housing Act (FEHA), Government Code section 12940.   We agree with Rehmani that triable issues exist as to Ericsson's liability for harassment. We will therefore grant the petition and issue the writ.</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r>
              <a:rPr lang="en-US" u="sng" dirty="0" smtClean="0">
                <a:hlinkClick r:id="rId3" tooltip="blocked::http://www.courtinfo.ca.gov/opinions/documents/H036828.PDF"/>
              </a:rPr>
              <a:t>http://www.courtinfo.ca.gov/opinions/documents/H036828.PDF</a:t>
            </a:r>
            <a:r>
              <a:rPr lang="en-US" dirty="0" smtClean="0"/>
              <a:t> </a:t>
            </a:r>
          </a:p>
          <a:p>
            <a:pPr eaLnBrk="1" fontAlgn="auto" hangingPunct="1">
              <a:spcBef>
                <a:spcPts val="0"/>
              </a:spcBef>
              <a:spcAft>
                <a:spcPts val="0"/>
              </a:spcAft>
              <a:defRPr/>
            </a:pPr>
            <a:endParaRPr lang="en-US" dirty="0" smtClean="0"/>
          </a:p>
          <a:p>
            <a:pPr marL="232943" indent="-232943" eaLnBrk="1" fontAlgn="auto" hangingPunct="1">
              <a:spcBef>
                <a:spcPts val="0"/>
              </a:spcBef>
              <a:spcAft>
                <a:spcPts val="0"/>
              </a:spcAft>
              <a:buFontTx/>
              <a:buAutoNum type="arabicPeriod"/>
              <a:defRPr/>
            </a:pPr>
            <a:r>
              <a:rPr lang="en-US" dirty="0" smtClean="0"/>
              <a:t>Probably, if the employer knew or should have known of the harassment.</a:t>
            </a:r>
          </a:p>
          <a:p>
            <a:pPr marL="232943" indent="-232943" eaLnBrk="1" fontAlgn="auto" hangingPunct="1">
              <a:spcBef>
                <a:spcPts val="0"/>
              </a:spcBef>
              <a:spcAft>
                <a:spcPts val="0"/>
              </a:spcAft>
              <a:buFontTx/>
              <a:buAutoNum type="arabicPeriod"/>
              <a:defRPr/>
            </a:pPr>
            <a:r>
              <a:rPr lang="en-US" dirty="0" smtClean="0"/>
              <a:t>Segregation of religious employees from customers or the public would be a violation of the FEHA effective January 2013.</a:t>
            </a:r>
          </a:p>
        </p:txBody>
      </p:sp>
      <p:sp>
        <p:nvSpPr>
          <p:cNvPr id="778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CFCD5A-DE5D-4752-B251-8694E1CC01D0}" type="slidenum">
              <a:rPr lang="en-US"/>
              <a:pPr fontAlgn="base">
                <a:spcBef>
                  <a:spcPct val="0"/>
                </a:spcBef>
                <a:spcAft>
                  <a:spcPct val="0"/>
                </a:spcAft>
                <a:defRPr/>
              </a:pPr>
              <a:t>39</a:t>
            </a:fld>
            <a:endParaRPr lang="en-US" dirty="0"/>
          </a:p>
        </p:txBody>
      </p:sp>
    </p:spTree>
    <p:extLst>
      <p:ext uri="{BB962C8B-B14F-4D97-AF65-F5344CB8AC3E}">
        <p14:creationId xmlns:p14="http://schemas.microsoft.com/office/powerpoint/2010/main" val="1258384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A30D4CC-AA75-4B27-B891-CFEF1E8A2F8D}" type="slidenum">
              <a:rPr lang="en-US" smtClean="0"/>
              <a:pPr>
                <a:defRPr/>
              </a:pPr>
              <a:t>4</a:t>
            </a:fld>
            <a:endParaRPr lang="en-US" dirty="0"/>
          </a:p>
        </p:txBody>
      </p:sp>
    </p:spTree>
    <p:extLst>
      <p:ext uri="{BB962C8B-B14F-4D97-AF65-F5344CB8AC3E}">
        <p14:creationId xmlns:p14="http://schemas.microsoft.com/office/powerpoint/2010/main" val="376954496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bwMode="auto">
          <a:noFill/>
          <a:ln>
            <a:solidFill>
              <a:srgbClr val="000000"/>
            </a:solidFill>
            <a:miter lim="800000"/>
            <a:headEnd/>
            <a:tailEnd/>
          </a:ln>
        </p:spPr>
      </p:sp>
      <p:sp>
        <p:nvSpPr>
          <p:cNvPr id="77826" name="Notes Placeholder 2"/>
          <p:cNvSpPr>
            <a:spLocks noGrp="1"/>
          </p:cNvSpPr>
          <p:nvPr>
            <p:ph type="body" idx="1"/>
          </p:nvPr>
        </p:nvSpPr>
        <p:spPr bwMode="auto">
          <a:noFill/>
        </p:spPr>
        <p:txBody>
          <a:bodyPr wrap="square" numCol="1" anchor="t" anchorCtr="0" compatLnSpc="1">
            <a:prstTxWarp prst="textNoShape">
              <a:avLst/>
            </a:prstTxWarp>
          </a:bodyPr>
          <a:lstStyle/>
          <a:p>
            <a:pPr defTabSz="931774" eaLnBrk="1" hangingPunct="1">
              <a:lnSpc>
                <a:spcPct val="80000"/>
              </a:lnSpc>
              <a:spcBef>
                <a:spcPct val="0"/>
              </a:spcBef>
              <a:defRPr/>
            </a:pPr>
            <a:r>
              <a:rPr lang="en-US" sz="400" b="1" dirty="0" err="1" smtClean="0"/>
              <a:t>Bodett</a:t>
            </a:r>
            <a:r>
              <a:rPr lang="en-US" sz="400" b="1" dirty="0" smtClean="0"/>
              <a:t> </a:t>
            </a:r>
            <a:r>
              <a:rPr lang="en-US" sz="400" b="1" dirty="0"/>
              <a:t>v. </a:t>
            </a:r>
            <a:r>
              <a:rPr lang="en-US" sz="400" b="1" dirty="0" err="1"/>
              <a:t>CoxCom</a:t>
            </a:r>
            <a:r>
              <a:rPr lang="en-US" sz="400" b="1" dirty="0"/>
              <a:t>, Inc. 366 F.3d 736 C.A.9 (Ariz.),2004.</a:t>
            </a:r>
          </a:p>
          <a:p>
            <a:pPr eaLnBrk="1" hangingPunct="1">
              <a:lnSpc>
                <a:spcPct val="80000"/>
              </a:lnSpc>
              <a:spcBef>
                <a:spcPct val="0"/>
              </a:spcBef>
            </a:pPr>
            <a:endParaRPr lang="en-US" sz="400" dirty="0"/>
          </a:p>
          <a:p>
            <a:pPr eaLnBrk="1" hangingPunct="1">
              <a:lnSpc>
                <a:spcPct val="80000"/>
              </a:lnSpc>
              <a:spcBef>
                <a:spcPct val="0"/>
              </a:spcBef>
            </a:pPr>
            <a:r>
              <a:rPr lang="en-US" sz="400" dirty="0"/>
              <a:t>Employee, an evangelical Christian who was fired for violating company's harassment policy by coercing and harassing openly gay subordinate, filed suit against employer for, inter alia, religious discrimination under Title VII and Arizona Civil Rights Act (ACRA), violation of First Amendment of United States Constitution and Article 2 of Arizona Constitution, and wrongful discharge and intentional infliction of emotional distress under Arizona law. The United States District Court for the District of Arizona, </a:t>
            </a:r>
            <a:r>
              <a:rPr lang="en-US" sz="400" dirty="0">
                <a:hlinkClick r:id="rId3"/>
              </a:rPr>
              <a:t>David K. Duncan</a:t>
            </a:r>
            <a:r>
              <a:rPr lang="en-US" sz="400" dirty="0"/>
              <a:t>, United States Magistrate Judge, granted summary judgment for employer. Employee appealed.</a:t>
            </a:r>
          </a:p>
          <a:p>
            <a:pPr eaLnBrk="1" hangingPunct="1">
              <a:lnSpc>
                <a:spcPct val="80000"/>
              </a:lnSpc>
              <a:spcBef>
                <a:spcPct val="0"/>
              </a:spcBef>
            </a:pPr>
            <a:r>
              <a:rPr lang="en-US" sz="400" dirty="0"/>
              <a:t/>
            </a:r>
            <a:br>
              <a:rPr lang="en-US" sz="400" dirty="0"/>
            </a:br>
            <a:r>
              <a:rPr lang="en-US" sz="400" dirty="0"/>
              <a:t/>
            </a:r>
            <a:br>
              <a:rPr lang="en-US" sz="400" dirty="0"/>
            </a:br>
            <a:r>
              <a:rPr lang="en-US" sz="400" b="1" dirty="0"/>
              <a:t>Holdings:</a:t>
            </a:r>
            <a:r>
              <a:rPr lang="en-US" sz="400" dirty="0"/>
              <a:t> The Court of Appeals, </a:t>
            </a:r>
            <a:r>
              <a:rPr lang="en-US" sz="400" dirty="0">
                <a:hlinkClick r:id="rId4"/>
              </a:rPr>
              <a:t>Michael Daly Hawkins</a:t>
            </a:r>
            <a:r>
              <a:rPr lang="en-US" sz="400" dirty="0"/>
              <a:t>, Circuit Judge, held that:</a:t>
            </a:r>
          </a:p>
          <a:p>
            <a:pPr eaLnBrk="1" hangingPunct="1">
              <a:lnSpc>
                <a:spcPct val="80000"/>
              </a:lnSpc>
              <a:spcBef>
                <a:spcPct val="0"/>
              </a:spcBef>
            </a:pPr>
            <a:r>
              <a:rPr lang="en-US" sz="400" dirty="0">
                <a:hlinkClick r:id="rId5"/>
              </a:rPr>
              <a:t>(1)</a:t>
            </a:r>
            <a:r>
              <a:rPr lang="en-US" sz="400" dirty="0"/>
              <a:t> employee failed to establish prima facie case of religious discrimination;</a:t>
            </a:r>
          </a:p>
          <a:p>
            <a:pPr eaLnBrk="1" hangingPunct="1">
              <a:lnSpc>
                <a:spcPct val="80000"/>
              </a:lnSpc>
              <a:spcBef>
                <a:spcPct val="0"/>
              </a:spcBef>
            </a:pPr>
            <a:r>
              <a:rPr lang="en-US" sz="400" dirty="0">
                <a:hlinkClick r:id="rId5"/>
              </a:rPr>
              <a:t>(2)</a:t>
            </a:r>
            <a:r>
              <a:rPr lang="en-US" sz="400" dirty="0"/>
              <a:t> employer's proffered reason for terminating employee was legitimate and nondiscriminatory and employee failed to demonstrate that reason was pretext for religious discrimination;</a:t>
            </a:r>
          </a:p>
          <a:p>
            <a:pPr eaLnBrk="1" hangingPunct="1">
              <a:lnSpc>
                <a:spcPct val="80000"/>
              </a:lnSpc>
              <a:spcBef>
                <a:spcPct val="0"/>
              </a:spcBef>
            </a:pPr>
            <a:r>
              <a:rPr lang="en-US" sz="400" dirty="0">
                <a:hlinkClick r:id="rId5"/>
              </a:rPr>
              <a:t>(3)</a:t>
            </a:r>
            <a:r>
              <a:rPr lang="en-US" sz="400" dirty="0"/>
              <a:t> employee was not wrongfully discharged under Arizona Employment Protection Act (AEPA);</a:t>
            </a:r>
          </a:p>
          <a:p>
            <a:pPr eaLnBrk="1" hangingPunct="1">
              <a:lnSpc>
                <a:spcPct val="80000"/>
              </a:lnSpc>
              <a:spcBef>
                <a:spcPct val="0"/>
              </a:spcBef>
            </a:pPr>
            <a:r>
              <a:rPr lang="en-US" sz="400" dirty="0">
                <a:hlinkClick r:id="rId5"/>
              </a:rPr>
              <a:t>(4)</a:t>
            </a:r>
            <a:r>
              <a:rPr lang="en-US" sz="400" dirty="0"/>
              <a:t> employer did not intentionally inflict emotional distress on employee; and</a:t>
            </a:r>
          </a:p>
          <a:p>
            <a:pPr eaLnBrk="1" hangingPunct="1">
              <a:lnSpc>
                <a:spcPct val="80000"/>
              </a:lnSpc>
              <a:spcBef>
                <a:spcPct val="0"/>
              </a:spcBef>
            </a:pPr>
            <a:r>
              <a:rPr lang="en-US" sz="400" dirty="0">
                <a:hlinkClick r:id="rId5"/>
              </a:rPr>
              <a:t>(5)</a:t>
            </a:r>
            <a:r>
              <a:rPr lang="en-US" sz="400" dirty="0"/>
              <a:t> federal and state constitutional strictures were inapplicable to defendant, a private employer.</a:t>
            </a:r>
          </a:p>
          <a:p>
            <a:pPr eaLnBrk="1" hangingPunct="1">
              <a:lnSpc>
                <a:spcPct val="80000"/>
              </a:lnSpc>
              <a:spcBef>
                <a:spcPct val="0"/>
              </a:spcBef>
            </a:pPr>
            <a:endParaRPr lang="en-US" sz="400" dirty="0"/>
          </a:p>
          <a:p>
            <a:pPr eaLnBrk="1" hangingPunct="1">
              <a:lnSpc>
                <a:spcPct val="80000"/>
              </a:lnSpc>
              <a:spcBef>
                <a:spcPct val="0"/>
              </a:spcBef>
            </a:pPr>
            <a:r>
              <a:rPr lang="en-US" sz="400" dirty="0"/>
              <a:t>Also, FEHA </a:t>
            </a:r>
            <a:r>
              <a:rPr lang="en-US" dirty="0" smtClean="0"/>
              <a:t>provides that a religious accommodation is not required if it violates the civil rights of another. (Gov. Code, § 12940, subd. (l)(3).)</a:t>
            </a:r>
          </a:p>
          <a:p>
            <a:pPr eaLnBrk="1" hangingPunct="1">
              <a:lnSpc>
                <a:spcPct val="80000"/>
              </a:lnSpc>
              <a:spcBef>
                <a:spcPct val="0"/>
              </a:spcBef>
            </a:pPr>
            <a:endParaRPr lang="en-US" sz="400" dirty="0"/>
          </a:p>
        </p:txBody>
      </p:sp>
      <p:sp>
        <p:nvSpPr>
          <p:cNvPr id="798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A81FFF0-1EC8-4F97-9137-A2485DC30081}" type="slidenum">
              <a:rPr lang="en-US"/>
              <a:pPr fontAlgn="base">
                <a:spcBef>
                  <a:spcPct val="0"/>
                </a:spcBef>
                <a:spcAft>
                  <a:spcPct val="0"/>
                </a:spcAft>
                <a:defRPr/>
              </a:pPr>
              <a:t>40</a:t>
            </a:fld>
            <a:endParaRPr lang="en-US" dirty="0"/>
          </a:p>
        </p:txBody>
      </p:sp>
    </p:spTree>
    <p:extLst>
      <p:ext uri="{BB962C8B-B14F-4D97-AF65-F5344CB8AC3E}">
        <p14:creationId xmlns:p14="http://schemas.microsoft.com/office/powerpoint/2010/main" val="355892515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6C1FBED-12A9-4A25-BB2D-7AC686C3EBF1}" type="slidenum">
              <a:rPr lang="en-US"/>
              <a:pPr fontAlgn="base">
                <a:spcBef>
                  <a:spcPct val="0"/>
                </a:spcBef>
                <a:spcAft>
                  <a:spcPct val="0"/>
                </a:spcAft>
                <a:defRPr/>
              </a:pPr>
              <a:t>41</a:t>
            </a:fld>
            <a:endParaRPr lang="en-US" dirty="0"/>
          </a:p>
        </p:txBody>
      </p:sp>
      <p:sp>
        <p:nvSpPr>
          <p:cNvPr id="798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98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defTabSz="931774" eaLnBrk="1" hangingPunct="1">
              <a:spcBef>
                <a:spcPct val="0"/>
              </a:spcBef>
              <a:defRPr/>
            </a:pPr>
            <a:r>
              <a:rPr lang="en-US" dirty="0" smtClean="0"/>
              <a:t>Common Sense:  Like most areas of litigation if you simply treat others with respect, decency, and treat them how you would want to be treated or how you would expect someone to treat your child or parent in the same situation then 9 times out of 10 you will avoid breaking the law without even knowing what the law is. Develop, implement and distribute a written non-discrimination policy</a:t>
            </a:r>
          </a:p>
          <a:p>
            <a:pPr eaLnBrk="1" hangingPunct="1">
              <a:spcBef>
                <a:spcPct val="0"/>
              </a:spcBef>
            </a:pPr>
            <a:r>
              <a:rPr lang="en-US" dirty="0" smtClean="0"/>
              <a:t>Train all managers and supervisors on the non-discrimination policy. Document all your attempts to interact or accommodate the employee.  See if you can end employment relationship on non-adversarial terms with a severance agreement.</a:t>
            </a:r>
          </a:p>
          <a:p>
            <a:pPr eaLnBrk="1" hangingPunct="1">
              <a:spcBef>
                <a:spcPct val="0"/>
              </a:spcBef>
            </a:pPr>
            <a:r>
              <a:rPr lang="en-US" dirty="0" smtClean="0"/>
              <a:t>Can protect against employee lawsuits. Interact in a timely fashion because it is required in CA law. </a:t>
            </a:r>
            <a:r>
              <a:rPr lang="en-US" i="1" dirty="0" smtClean="0"/>
              <a:t>Northrop Grumman Corp. v. Workers' Comp. Appeals Bd.</a:t>
            </a:r>
            <a:r>
              <a:rPr lang="en-US" dirty="0" smtClean="0"/>
              <a:t> (2002) 103 Cal.App.4th 1021, 1035. </a:t>
            </a:r>
            <a:r>
              <a:rPr lang="en-US" dirty="0" smtClean="0">
                <a:latin typeface="Times New Roman" pitchFamily="18" charset="0"/>
              </a:rPr>
              <a:t>Consult an Attorney Early On. Don’t make employment decisions based on stereotypes or assumptions about a group. Remember Rights under California law are cumulative. California law is often more protective than federal.</a:t>
            </a:r>
          </a:p>
          <a:p>
            <a:pPr eaLnBrk="1" hangingPunct="1">
              <a:spcBef>
                <a:spcPct val="0"/>
              </a:spcBef>
            </a:pPr>
            <a:endParaRPr lang="en-US" dirty="0" smtClean="0"/>
          </a:p>
        </p:txBody>
      </p:sp>
    </p:spTree>
    <p:extLst>
      <p:ext uri="{BB962C8B-B14F-4D97-AF65-F5344CB8AC3E}">
        <p14:creationId xmlns:p14="http://schemas.microsoft.com/office/powerpoint/2010/main" val="236266536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TextEdit="1"/>
          </p:cNvSpPr>
          <p:nvPr>
            <p:ph type="sldImg"/>
          </p:nvPr>
        </p:nvSpPr>
        <p:spPr bwMode="auto">
          <a:noFill/>
          <a:ln>
            <a:solidFill>
              <a:srgbClr val="000000"/>
            </a:solidFill>
            <a:miter lim="800000"/>
            <a:headEnd/>
            <a:tailEnd/>
          </a:ln>
        </p:spPr>
      </p:sp>
      <p:sp>
        <p:nvSpPr>
          <p:cNvPr id="89091" name="Rectangle 3"/>
          <p:cNvSpPr>
            <a:spLocks noGrp="1"/>
          </p:cNvSpPr>
          <p:nvPr>
            <p:ph type="body" idx="1"/>
          </p:nvPr>
        </p:nvSpPr>
        <p:spPr bwMode="auto">
          <a:noFill/>
        </p:spPr>
        <p:txBody>
          <a:bodyPr wrap="square" numCol="1" anchor="t" anchorCtr="0" compatLnSpc="1">
            <a:prstTxWarp prst="textNoShape">
              <a:avLst/>
            </a:prstTxWarp>
          </a:bodyPr>
          <a:lstStyle/>
          <a:p>
            <a:endParaRPr lang="en-US" b="1" dirty="0" smtClean="0"/>
          </a:p>
        </p:txBody>
      </p:sp>
    </p:spTree>
    <p:extLst>
      <p:ext uri="{BB962C8B-B14F-4D97-AF65-F5344CB8AC3E}">
        <p14:creationId xmlns:p14="http://schemas.microsoft.com/office/powerpoint/2010/main" val="15200123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to enforcing the FEHA</a:t>
            </a:r>
            <a:r>
              <a:rPr lang="en-US" baseline="0" dirty="0" smtClean="0"/>
              <a:t> and Unruh Civil Rights Act, the DFEH also enforces California’s civil hate violence statute, the Ralph Civil Rights Act.  </a:t>
            </a:r>
          </a:p>
          <a:p>
            <a:r>
              <a:rPr lang="en-US" dirty="0" smtClean="0"/>
              <a:t> </a:t>
            </a:r>
          </a:p>
          <a:p>
            <a:r>
              <a:rPr lang="en-US" dirty="0" smtClean="0"/>
              <a:t>-Ralph</a:t>
            </a:r>
            <a:r>
              <a:rPr lang="en-US" baseline="0" dirty="0" smtClean="0"/>
              <a:t> Act prohibits acts of violence or threats of violence</a:t>
            </a:r>
          </a:p>
          <a:p>
            <a:r>
              <a:rPr lang="en-US" baseline="0" dirty="0" smtClean="0"/>
              <a:t>-Types of prohibited acts include:</a:t>
            </a:r>
          </a:p>
          <a:p>
            <a:pPr marL="232943" indent="-232943">
              <a:buAutoNum type="arabicPeriod"/>
            </a:pPr>
            <a:r>
              <a:rPr lang="en-US" baseline="0" dirty="0" smtClean="0"/>
              <a:t>Verbal or written threats</a:t>
            </a:r>
          </a:p>
          <a:p>
            <a:pPr marL="232943" indent="-232943">
              <a:buAutoNum type="arabicPeriod"/>
            </a:pPr>
            <a:r>
              <a:rPr lang="en-US" baseline="0" dirty="0" smtClean="0"/>
              <a:t>Physical assault or attempted assault</a:t>
            </a:r>
          </a:p>
          <a:p>
            <a:pPr marL="232943" indent="-232943">
              <a:buAutoNum type="arabicPeriod"/>
            </a:pPr>
            <a:r>
              <a:rPr lang="en-US" baseline="0" dirty="0" smtClean="0"/>
              <a:t>Vandalism or property damages</a:t>
            </a:r>
          </a:p>
          <a:p>
            <a:endParaRPr lang="en-US" baseline="0" dirty="0" smtClean="0"/>
          </a:p>
          <a:p>
            <a:r>
              <a:rPr lang="en-US" baseline="0" dirty="0" smtClean="0"/>
              <a:t>Hate violence is both a violation of civil and criminal law</a:t>
            </a:r>
          </a:p>
          <a:p>
            <a:endParaRPr lang="en-US" baseline="0" dirty="0" smtClean="0"/>
          </a:p>
          <a:p>
            <a:r>
              <a:rPr lang="en-US" baseline="0" dirty="0" smtClean="0"/>
              <a:t>Cal. Civ. Code section 51(b):</a:t>
            </a:r>
          </a:p>
          <a:p>
            <a:r>
              <a:rPr lang="en-US" dirty="0" smtClean="0"/>
              <a:t>All persons within the jurisdiction of this state are free and equal, and no matter what their sex, race, color, religion, ancestry, national origin, disability, medical condition, genetic information, marital status, or sexual orientation are entitled to the full and equal accommodations, advantages, facilities, privileges, or services in all business establishments of every kind whatsoever. </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CA30D4CC-AA75-4B27-B891-CFEF1E8A2F8D}" type="slidenum">
              <a:rPr lang="en-US" smtClean="0"/>
              <a:pPr>
                <a:defRPr/>
              </a:pPr>
              <a:t>43</a:t>
            </a:fld>
            <a:endParaRPr lang="en-US" dirty="0"/>
          </a:p>
        </p:txBody>
      </p:sp>
    </p:spTree>
    <p:extLst>
      <p:ext uri="{BB962C8B-B14F-4D97-AF65-F5344CB8AC3E}">
        <p14:creationId xmlns:p14="http://schemas.microsoft.com/office/powerpoint/2010/main" val="347617607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a:ea typeface="Calibri"/>
                <a:cs typeface="Times New Roman"/>
              </a:rPr>
              <a:t>According </a:t>
            </a:r>
            <a:r>
              <a:rPr lang="en-US" dirty="0">
                <a:latin typeface="Arial"/>
                <a:ea typeface="Calibri"/>
                <a:cs typeface="Times New Roman"/>
              </a:rPr>
              <a:t>to Office of Attorney General 2012 report:</a:t>
            </a:r>
          </a:p>
          <a:p>
            <a:pPr marL="349415" indent="-349415">
              <a:spcBef>
                <a:spcPts val="0"/>
              </a:spcBef>
              <a:spcAft>
                <a:spcPts val="0"/>
              </a:spcAft>
              <a:buFont typeface="Symbol"/>
              <a:buChar char=""/>
            </a:pPr>
            <a:r>
              <a:rPr lang="en-US" dirty="0">
                <a:latin typeface="Arial"/>
                <a:ea typeface="Calibri"/>
                <a:cs typeface="Times New Roman"/>
              </a:rPr>
              <a:t>Hate crimes with religious bias were third most common type of hate crime (15.6% of all hate crimes in 2012)</a:t>
            </a:r>
          </a:p>
          <a:p>
            <a:pPr marL="757066" lvl="1" indent="-291179">
              <a:spcBef>
                <a:spcPts val="0"/>
              </a:spcBef>
              <a:spcAft>
                <a:spcPts val="0"/>
              </a:spcAft>
              <a:buFont typeface="Courier New"/>
              <a:buChar char="o"/>
            </a:pPr>
            <a:r>
              <a:rPr lang="en-US" dirty="0">
                <a:latin typeface="Arial"/>
                <a:ea typeface="Calibri"/>
                <a:cs typeface="Times New Roman"/>
              </a:rPr>
              <a:t>Race is first, then sexual orientation</a:t>
            </a:r>
          </a:p>
          <a:p>
            <a:pPr marL="349415" indent="-349415">
              <a:spcBef>
                <a:spcPts val="0"/>
              </a:spcBef>
              <a:spcAft>
                <a:spcPts val="0"/>
              </a:spcAft>
              <a:buFont typeface="Symbol"/>
              <a:buChar char=""/>
            </a:pPr>
            <a:r>
              <a:rPr lang="en-US" dirty="0">
                <a:latin typeface="Arial"/>
                <a:ea typeface="Calibri"/>
                <a:cs typeface="Times New Roman"/>
              </a:rPr>
              <a:t>Hate crimes with an anti-Jewish motivation continue to be most common (1/10)</a:t>
            </a:r>
          </a:p>
          <a:p>
            <a:pPr>
              <a:spcBef>
                <a:spcPts val="0"/>
              </a:spcBef>
              <a:spcAft>
                <a:spcPts val="0"/>
              </a:spcAft>
            </a:pPr>
            <a:r>
              <a:rPr lang="en-US" dirty="0">
                <a:latin typeface="Arial"/>
                <a:ea typeface="Calibri"/>
                <a:cs typeface="Times New Roman"/>
              </a:rPr>
              <a:t> </a:t>
            </a:r>
          </a:p>
          <a:p>
            <a:pPr>
              <a:spcBef>
                <a:spcPts val="0"/>
              </a:spcBef>
              <a:spcAft>
                <a:spcPts val="0"/>
              </a:spcAft>
            </a:pPr>
            <a:r>
              <a:rPr lang="en-US" dirty="0">
                <a:latin typeface="Arial"/>
                <a:ea typeface="Calibri"/>
                <a:cs typeface="Times New Roman"/>
              </a:rPr>
              <a:t>Hate crimes against Sikh individuals since Sept. 11</a:t>
            </a:r>
            <a:r>
              <a:rPr lang="en-US" baseline="30000" dirty="0">
                <a:latin typeface="Arial"/>
                <a:ea typeface="Calibri"/>
                <a:cs typeface="Times New Roman"/>
              </a:rPr>
              <a:t>th</a:t>
            </a:r>
            <a:endParaRPr lang="en-US" dirty="0">
              <a:latin typeface="Arial"/>
              <a:ea typeface="Calibri"/>
              <a:cs typeface="Times New Roman"/>
            </a:endParaRPr>
          </a:p>
          <a:p>
            <a:pPr marL="349415" indent="-349415">
              <a:spcBef>
                <a:spcPts val="0"/>
              </a:spcBef>
              <a:spcAft>
                <a:spcPts val="0"/>
              </a:spcAft>
              <a:buFont typeface="Symbol"/>
              <a:buChar char=""/>
            </a:pPr>
            <a:r>
              <a:rPr lang="en-US" dirty="0">
                <a:latin typeface="Arial"/>
                <a:ea typeface="Calibri"/>
                <a:cs typeface="Times New Roman"/>
              </a:rPr>
              <a:t>Two elderly Sikh men were gunned down in April 2011</a:t>
            </a:r>
          </a:p>
          <a:p>
            <a:pPr marL="349415" indent="-349415">
              <a:spcBef>
                <a:spcPts val="0"/>
              </a:spcBef>
              <a:spcAft>
                <a:spcPts val="0"/>
              </a:spcAft>
              <a:buFont typeface="Symbol"/>
              <a:buChar char=""/>
            </a:pPr>
            <a:r>
              <a:rPr lang="en-US" dirty="0">
                <a:latin typeface="Arial"/>
                <a:ea typeface="Calibri"/>
                <a:cs typeface="Times New Roman"/>
              </a:rPr>
              <a:t>White supremacist shot 6 Sikh worshippers at a temple in August 2012</a:t>
            </a:r>
          </a:p>
          <a:p>
            <a:pPr marL="349415" indent="-349415">
              <a:spcBef>
                <a:spcPts val="0"/>
              </a:spcBef>
              <a:spcAft>
                <a:spcPts val="0"/>
              </a:spcAft>
              <a:buFont typeface="Symbol"/>
              <a:buChar char=""/>
            </a:pPr>
            <a:r>
              <a:rPr lang="en-US" dirty="0">
                <a:latin typeface="Arial"/>
                <a:ea typeface="Calibri"/>
                <a:cs typeface="Times New Roman"/>
              </a:rPr>
              <a:t>Sikh professor attacked in NY</a:t>
            </a:r>
          </a:p>
          <a:p>
            <a:pPr marL="349415" indent="-349415">
              <a:spcBef>
                <a:spcPts val="0"/>
              </a:spcBef>
              <a:spcAft>
                <a:spcPts val="0"/>
              </a:spcAft>
              <a:buFont typeface="Symbol"/>
              <a:buChar char=""/>
            </a:pPr>
            <a:r>
              <a:rPr lang="en-US" dirty="0">
                <a:latin typeface="Arial"/>
                <a:ea typeface="Calibri"/>
                <a:cs typeface="Times New Roman"/>
              </a:rPr>
              <a:t>81-year old Sikh man attacked in May 2013 in Fresno</a:t>
            </a:r>
          </a:p>
          <a:p>
            <a:pPr>
              <a:spcBef>
                <a:spcPts val="0"/>
              </a:spcBef>
              <a:spcAft>
                <a:spcPts val="0"/>
              </a:spcAft>
            </a:pPr>
            <a:r>
              <a:rPr lang="en-US" dirty="0">
                <a:latin typeface="Arial"/>
                <a:ea typeface="Calibri"/>
                <a:cs typeface="Times New Roman"/>
              </a:rPr>
              <a:t> </a:t>
            </a:r>
          </a:p>
          <a:p>
            <a:endParaRPr lang="en-US" dirty="0"/>
          </a:p>
        </p:txBody>
      </p:sp>
      <p:sp>
        <p:nvSpPr>
          <p:cNvPr id="4" name="Slide Number Placeholder 3"/>
          <p:cNvSpPr>
            <a:spLocks noGrp="1"/>
          </p:cNvSpPr>
          <p:nvPr>
            <p:ph type="sldNum" sz="quarter" idx="10"/>
          </p:nvPr>
        </p:nvSpPr>
        <p:spPr/>
        <p:txBody>
          <a:bodyPr/>
          <a:lstStyle/>
          <a:p>
            <a:pPr>
              <a:defRPr/>
            </a:pPr>
            <a:fld id="{CA30D4CC-AA75-4B27-B891-CFEF1E8A2F8D}" type="slidenum">
              <a:rPr lang="en-US" smtClean="0"/>
              <a:pPr>
                <a:defRPr/>
              </a:pPr>
              <a:t>44</a:t>
            </a:fld>
            <a:endParaRPr lang="en-US" dirty="0"/>
          </a:p>
        </p:txBody>
      </p:sp>
    </p:spTree>
    <p:extLst>
      <p:ext uri="{BB962C8B-B14F-4D97-AF65-F5344CB8AC3E}">
        <p14:creationId xmlns:p14="http://schemas.microsoft.com/office/powerpoint/2010/main" val="65069311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A30D4CC-AA75-4B27-B891-CFEF1E8A2F8D}" type="slidenum">
              <a:rPr lang="en-US" smtClean="0"/>
              <a:pPr>
                <a:defRPr/>
              </a:pPr>
              <a:t>45</a:t>
            </a:fld>
            <a:endParaRPr lang="en-US" dirty="0"/>
          </a:p>
        </p:txBody>
      </p:sp>
    </p:spTree>
    <p:extLst>
      <p:ext uri="{BB962C8B-B14F-4D97-AF65-F5344CB8AC3E}">
        <p14:creationId xmlns:p14="http://schemas.microsoft.com/office/powerpoint/2010/main" val="2050574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0"/>
              </a:spcAft>
            </a:pPr>
            <a:r>
              <a:rPr lang="en-US" b="1" u="sng" dirty="0" smtClean="0">
                <a:latin typeface="Arial"/>
                <a:ea typeface="Calibri"/>
                <a:cs typeface="Times New Roman"/>
              </a:rPr>
              <a:t>Cal</a:t>
            </a:r>
            <a:r>
              <a:rPr lang="en-US" b="1" u="sng" dirty="0">
                <a:latin typeface="Arial"/>
                <a:ea typeface="Calibri"/>
                <a:cs typeface="Times New Roman"/>
              </a:rPr>
              <a:t>. Gov’t Code § 12940</a:t>
            </a:r>
            <a:endParaRPr lang="en-US" dirty="0">
              <a:latin typeface="Arial"/>
              <a:ea typeface="Calibri"/>
              <a:cs typeface="Times New Roman"/>
            </a:endParaRPr>
          </a:p>
          <a:p>
            <a:pPr marL="349415" indent="-349415">
              <a:spcBef>
                <a:spcPts val="0"/>
              </a:spcBef>
              <a:spcAft>
                <a:spcPts val="0"/>
              </a:spcAft>
              <a:buFont typeface="Symbol"/>
              <a:buChar char=""/>
            </a:pPr>
            <a:r>
              <a:rPr lang="en-US" dirty="0">
                <a:latin typeface="Arial"/>
                <a:ea typeface="Calibri"/>
                <a:cs typeface="Times New Roman"/>
              </a:rPr>
              <a:t>It is unlawful employment practice, unless based upon a bona fide occupational qualification, or except where based upon applicable security regulations established by the United States or the State of California: </a:t>
            </a:r>
          </a:p>
          <a:p>
            <a:pPr marL="349415" indent="-349415">
              <a:spcBef>
                <a:spcPts val="0"/>
              </a:spcBef>
              <a:spcAft>
                <a:spcPts val="0"/>
              </a:spcAft>
              <a:buFont typeface="Symbol"/>
              <a:buChar char=""/>
            </a:pPr>
            <a:r>
              <a:rPr lang="en-US" dirty="0">
                <a:latin typeface="Arial"/>
                <a:ea typeface="Calibri"/>
                <a:cs typeface="Times New Roman"/>
              </a:rPr>
              <a:t>(a) For an employer because of the race, religious creed, color, national origin, ancestry, physical disability, mental disability, medical condition, genetic information,  marital status, sex, gender, gender identity, gender expression, age, sexual orientation, or military and veteran status of any person, to refuse to hire or employ the person or to refuse to select the person for a training program leading to employment, or to bar or to discharge the person from employment or from a training program leading to employment, or to discriminate against the person in compensation or in terms, conditions, or privileges of employment.  </a:t>
            </a:r>
          </a:p>
          <a:p>
            <a:pPr>
              <a:spcBef>
                <a:spcPts val="0"/>
              </a:spcBef>
              <a:spcAft>
                <a:spcPts val="0"/>
              </a:spcAft>
            </a:pPr>
            <a:r>
              <a:rPr lang="en-US" dirty="0">
                <a:latin typeface="Arial"/>
                <a:ea typeface="Calibri"/>
                <a:cs typeface="Times New Roman"/>
              </a:rPr>
              <a:t> </a:t>
            </a:r>
          </a:p>
          <a:p>
            <a:pPr>
              <a:spcBef>
                <a:spcPts val="0"/>
              </a:spcBef>
              <a:spcAft>
                <a:spcPts val="0"/>
              </a:spcAft>
            </a:pPr>
            <a:r>
              <a:rPr lang="en-US" b="1" u="sng" dirty="0">
                <a:latin typeface="Arial"/>
                <a:ea typeface="Calibri"/>
                <a:cs typeface="Times New Roman"/>
              </a:rPr>
              <a:t>42 USC § 2000e-2(a)</a:t>
            </a:r>
            <a:endParaRPr lang="en-US" dirty="0">
              <a:latin typeface="Arial"/>
              <a:ea typeface="Calibri"/>
              <a:cs typeface="Times New Roman"/>
            </a:endParaRPr>
          </a:p>
          <a:p>
            <a:pPr marL="349415" indent="-349415">
              <a:spcBef>
                <a:spcPts val="0"/>
              </a:spcBef>
              <a:spcAft>
                <a:spcPts val="0"/>
              </a:spcAft>
              <a:buFont typeface="Symbol"/>
              <a:buChar char=""/>
            </a:pPr>
            <a:r>
              <a:rPr lang="en-US" dirty="0">
                <a:latin typeface="Arial"/>
                <a:ea typeface="Calibri"/>
                <a:cs typeface="Times New Roman"/>
              </a:rPr>
              <a:t>It shall be unlawful employment practice for an employer—</a:t>
            </a:r>
          </a:p>
          <a:p>
            <a:pPr marL="349415" indent="-349415">
              <a:spcBef>
                <a:spcPts val="0"/>
              </a:spcBef>
              <a:spcAft>
                <a:spcPts val="0"/>
              </a:spcAft>
              <a:buFont typeface="Symbol"/>
              <a:buChar char=""/>
            </a:pPr>
            <a:r>
              <a:rPr lang="en-US" dirty="0">
                <a:latin typeface="Arial"/>
                <a:ea typeface="Calibri"/>
                <a:cs typeface="Times New Roman"/>
              </a:rPr>
              <a:t>(1) to fail or refuse to hire or to discharge any individual, or otherwise to discriminate against any individual with respect to his compensation, terms, conditions, or privileges of employment, because of such individual’s race, color, religion, sex, or national origin; or</a:t>
            </a:r>
          </a:p>
          <a:p>
            <a:pPr marL="349415" indent="-349415">
              <a:spcBef>
                <a:spcPts val="0"/>
              </a:spcBef>
              <a:spcAft>
                <a:spcPts val="0"/>
              </a:spcAft>
              <a:buFont typeface="Symbol"/>
              <a:buChar char=""/>
            </a:pPr>
            <a:r>
              <a:rPr lang="en-US" dirty="0">
                <a:latin typeface="Arial"/>
                <a:ea typeface="Calibri"/>
                <a:cs typeface="Times New Roman"/>
              </a:rPr>
              <a:t>(2) to limit, segregate, or classify his employees or applicants for employment in any way which would deprive or tend to deprive any individual of employment opportunities or otherwise adversely affect his status as an employee because of such individual’s race, color, religion, sex, or national </a:t>
            </a:r>
            <a:r>
              <a:rPr lang="en-US" dirty="0" smtClean="0">
                <a:latin typeface="Arial"/>
                <a:ea typeface="Calibri"/>
                <a:cs typeface="Times New Roman"/>
              </a:rPr>
              <a:t>origin</a:t>
            </a:r>
          </a:p>
          <a:p>
            <a:pPr marL="349415" indent="-349415">
              <a:spcBef>
                <a:spcPts val="0"/>
              </a:spcBef>
              <a:spcAft>
                <a:spcPts val="0"/>
              </a:spcAft>
              <a:buFont typeface="Symbol"/>
              <a:buChar char=""/>
            </a:pPr>
            <a:endParaRPr lang="en-US" dirty="0" smtClean="0">
              <a:latin typeface="Arial"/>
              <a:ea typeface="Calibri"/>
              <a:cs typeface="Times New Roman"/>
            </a:endParaRPr>
          </a:p>
          <a:p>
            <a:pPr eaLnBrk="1" fontAlgn="auto" hangingPunct="1">
              <a:spcBef>
                <a:spcPts val="0"/>
              </a:spcBef>
              <a:spcAft>
                <a:spcPts val="0"/>
              </a:spcAft>
              <a:defRPr/>
            </a:pPr>
            <a:r>
              <a:rPr lang="en-US" b="1" dirty="0" smtClean="0"/>
              <a:t>Unlawful employment practices: </a:t>
            </a:r>
          </a:p>
          <a:p>
            <a:pPr eaLnBrk="1" fontAlgn="auto" hangingPunct="1">
              <a:spcBef>
                <a:spcPts val="0"/>
              </a:spcBef>
              <a:spcAft>
                <a:spcPts val="0"/>
              </a:spcAft>
              <a:defRPr/>
            </a:pPr>
            <a:r>
              <a:rPr lang="en-US" dirty="0" smtClean="0"/>
              <a:t>The following employer practices are unlawful under Title VII: </a:t>
            </a:r>
          </a:p>
          <a:p>
            <a:pPr eaLnBrk="1" fontAlgn="auto" hangingPunct="1">
              <a:spcBef>
                <a:spcPts val="0"/>
              </a:spcBef>
              <a:spcAft>
                <a:spcPts val="0"/>
              </a:spcAft>
              <a:defRPr/>
            </a:pPr>
            <a:r>
              <a:rPr lang="en-US" b="1" dirty="0" smtClean="0"/>
              <a:t>Discrimination relating to terms and conditions of employment: </a:t>
            </a:r>
          </a:p>
          <a:p>
            <a:pPr eaLnBrk="1" fontAlgn="auto" hangingPunct="1">
              <a:spcBef>
                <a:spcPts val="0"/>
              </a:spcBef>
              <a:spcAft>
                <a:spcPts val="0"/>
              </a:spcAft>
              <a:defRPr/>
            </a:pPr>
            <a:r>
              <a:rPr lang="en-US" dirty="0" smtClean="0"/>
              <a:t>The following conduct relating to terms and conditions of employment is unlawful: </a:t>
            </a:r>
          </a:p>
          <a:p>
            <a:pPr eaLnBrk="1" fontAlgn="auto" hangingPunct="1">
              <a:spcBef>
                <a:spcPts val="0"/>
              </a:spcBef>
              <a:spcAft>
                <a:spcPts val="0"/>
              </a:spcAft>
              <a:defRPr/>
            </a:pPr>
            <a:r>
              <a:rPr lang="en-US" dirty="0" smtClean="0"/>
              <a:t>--failing or refusing to hire; </a:t>
            </a:r>
          </a:p>
          <a:p>
            <a:pPr eaLnBrk="1" fontAlgn="auto" hangingPunct="1">
              <a:spcBef>
                <a:spcPts val="0"/>
              </a:spcBef>
              <a:spcAft>
                <a:spcPts val="0"/>
              </a:spcAft>
              <a:defRPr/>
            </a:pPr>
            <a:r>
              <a:rPr lang="en-US" dirty="0" smtClean="0"/>
              <a:t>--failing or refusing to refer for employment; </a:t>
            </a:r>
          </a:p>
          <a:p>
            <a:pPr eaLnBrk="1" fontAlgn="auto" hangingPunct="1">
              <a:spcBef>
                <a:spcPts val="0"/>
              </a:spcBef>
              <a:spcAft>
                <a:spcPts val="0"/>
              </a:spcAft>
              <a:defRPr/>
            </a:pPr>
            <a:r>
              <a:rPr lang="en-US" dirty="0" smtClean="0"/>
              <a:t>--discharging; or </a:t>
            </a:r>
          </a:p>
          <a:p>
            <a:pPr eaLnBrk="1" fontAlgn="auto" hangingPunct="1">
              <a:spcBef>
                <a:spcPts val="0"/>
              </a:spcBef>
              <a:spcAft>
                <a:spcPts val="0"/>
              </a:spcAft>
              <a:defRPr/>
            </a:pPr>
            <a:r>
              <a:rPr lang="en-US" dirty="0" smtClean="0"/>
              <a:t>--</a:t>
            </a:r>
            <a:r>
              <a:rPr lang="en-US" i="1" dirty="0" smtClean="0"/>
              <a:t>otherwise discriminating with respect to compensation, terms, conditions, or privileges of employment. [42 USCA § 2000e-2(a)(1)] </a:t>
            </a:r>
          </a:p>
          <a:p>
            <a:pPr eaLnBrk="1" fontAlgn="auto" hangingPunct="1">
              <a:spcBef>
                <a:spcPts val="0"/>
              </a:spcBef>
              <a:spcAft>
                <a:spcPts val="0"/>
              </a:spcAft>
              <a:defRPr/>
            </a:pPr>
            <a:endParaRPr lang="en-US" b="1" dirty="0" smtClean="0"/>
          </a:p>
          <a:p>
            <a:pPr eaLnBrk="1" fontAlgn="auto" hangingPunct="1">
              <a:spcBef>
                <a:spcPts val="0"/>
              </a:spcBef>
              <a:spcAft>
                <a:spcPts val="0"/>
              </a:spcAft>
              <a:defRPr/>
            </a:pPr>
            <a:r>
              <a:rPr lang="en-US" b="1" dirty="0" smtClean="0"/>
              <a:t>Failure to promote: </a:t>
            </a:r>
          </a:p>
          <a:p>
            <a:pPr eaLnBrk="1" fontAlgn="auto" hangingPunct="1">
              <a:spcBef>
                <a:spcPts val="0"/>
              </a:spcBef>
              <a:spcAft>
                <a:spcPts val="0"/>
              </a:spcAft>
              <a:defRPr/>
            </a:pPr>
            <a:r>
              <a:rPr lang="en-US" dirty="0" smtClean="0"/>
              <a:t>Failure to promote an African-American store manager to manage a store in a white community may constitute intentional discrimination under Title VII. [</a:t>
            </a:r>
            <a:r>
              <a:rPr lang="en-US" i="1" dirty="0" smtClean="0"/>
              <a:t>Brown v. Kinney Shoe Corp. (5th Cir. 2001) 237 F.3d 556, 565] </a:t>
            </a:r>
          </a:p>
          <a:p>
            <a:pPr eaLnBrk="1" fontAlgn="auto" hangingPunct="1">
              <a:spcBef>
                <a:spcPts val="0"/>
              </a:spcBef>
              <a:spcAft>
                <a:spcPts val="0"/>
              </a:spcAft>
              <a:defRPr/>
            </a:pPr>
            <a:endParaRPr lang="en-US" i="1" dirty="0" smtClean="0"/>
          </a:p>
          <a:p>
            <a:pPr eaLnBrk="1" fontAlgn="auto" hangingPunct="1">
              <a:spcBef>
                <a:spcPts val="0"/>
              </a:spcBef>
              <a:spcAft>
                <a:spcPts val="0"/>
              </a:spcAft>
              <a:defRPr/>
            </a:pPr>
            <a:r>
              <a:rPr lang="en-US" b="1" dirty="0" smtClean="0"/>
              <a:t>Constructive discharge: </a:t>
            </a:r>
          </a:p>
          <a:p>
            <a:pPr eaLnBrk="1" fontAlgn="auto" hangingPunct="1">
              <a:spcBef>
                <a:spcPts val="0"/>
              </a:spcBef>
              <a:spcAft>
                <a:spcPts val="0"/>
              </a:spcAft>
              <a:defRPr/>
            </a:pPr>
            <a:r>
              <a:rPr lang="en-US" dirty="0" smtClean="0"/>
              <a:t>An employee's resignation may give rise to an action under Title VII if the circumstances amounted to a constructive discharge: i.e., where a reasonable person would feel compelled to resign because the employer intentionally caused objectively intolerable working conditions or knowingly allowed them to exist. [</a:t>
            </a:r>
            <a:r>
              <a:rPr lang="en-US" i="1" dirty="0" smtClean="0"/>
              <a:t>Pennsylvania State Police v. </a:t>
            </a:r>
            <a:r>
              <a:rPr lang="en-US" i="1" dirty="0" err="1" smtClean="0"/>
              <a:t>Suders</a:t>
            </a:r>
            <a:r>
              <a:rPr lang="en-US" i="1" dirty="0" smtClean="0"/>
              <a:t> (2004) 542 U.S. 129, 142-143, 124 </a:t>
            </a:r>
            <a:r>
              <a:rPr lang="en-US" i="1" dirty="0" err="1" smtClean="0"/>
              <a:t>S.Ct</a:t>
            </a:r>
            <a:r>
              <a:rPr lang="en-US" i="1" dirty="0" smtClean="0"/>
              <a:t>. 2342, 2352; see Turner v. Anheuser-Busch, Inc. (1994) 7 Cal.4th 1238, 1250, 32 Cal.Rptr.2d 223, 229; and discussion at 4:409 ff.] </a:t>
            </a:r>
          </a:p>
          <a:p>
            <a:pPr eaLnBrk="1" fontAlgn="auto" hangingPunct="1">
              <a:spcBef>
                <a:spcPts val="0"/>
              </a:spcBef>
              <a:spcAft>
                <a:spcPts val="0"/>
              </a:spcAft>
              <a:defRPr/>
            </a:pPr>
            <a:r>
              <a:rPr lang="en-US" dirty="0" smtClean="0"/>
              <a:t>The test is not whether any individual action created an intolerable condition but whether </a:t>
            </a:r>
            <a:r>
              <a:rPr lang="en-US" i="1" dirty="0" smtClean="0"/>
              <a:t>the actions taken together would cause a  </a:t>
            </a:r>
            <a:r>
              <a:rPr lang="en-US" dirty="0" smtClean="0"/>
              <a:t>reasonable person in plaintiff's position to resign. [</a:t>
            </a:r>
            <a:r>
              <a:rPr lang="en-US" i="1" dirty="0" smtClean="0"/>
              <a:t>Steele v. Youthful Offender Parole Bd. (2008) 162 Cal.App.4th 1241, 1258-1259, 76 Cal.Rptr.3d 632, 646-647; Wallace v. City of San Diego (9th Cir. 2007) 479 F.3d 616, 625--"looking at the totality of circumstances"] </a:t>
            </a:r>
          </a:p>
          <a:p>
            <a:pPr eaLnBrk="1" fontAlgn="auto" hangingPunct="1">
              <a:spcBef>
                <a:spcPts val="0"/>
              </a:spcBef>
              <a:spcAft>
                <a:spcPts val="0"/>
              </a:spcAft>
              <a:defRPr/>
            </a:pPr>
            <a:r>
              <a:rPr lang="en-US" dirty="0" smtClean="0"/>
              <a:t>"A person who is told repeatedly that he is not wanted, has no future, and can't count on ever getting another raise would not be acting unreasonably if he decided that to remain with this employer would necessarily be inconsistent with even a minimal sense of self-respect, and therefore intolerable." [</a:t>
            </a:r>
            <a:r>
              <a:rPr lang="en-US" i="1" dirty="0" smtClean="0"/>
              <a:t>EEOC v. University of Chicago </a:t>
            </a:r>
            <a:r>
              <a:rPr lang="en-US" i="1" dirty="0" err="1" smtClean="0"/>
              <a:t>Hosps</a:t>
            </a:r>
            <a:r>
              <a:rPr lang="en-US" i="1" dirty="0" smtClean="0"/>
              <a:t>. (7th Cir. 2002) 276 F.3d 326, 332 (internal quotes omitted); see </a:t>
            </a:r>
            <a:r>
              <a:rPr lang="en-US" i="1" dirty="0" err="1" smtClean="0"/>
              <a:t>Horsford</a:t>
            </a:r>
            <a:r>
              <a:rPr lang="en-US" i="1" dirty="0" smtClean="0"/>
              <a:t> v. Board of Trustees of Calif. State Univ. (2005) 132 Cal.App.4th 359, 374-375, 33 Cal.Rptr.3d 644, 655 (citing text)] </a:t>
            </a:r>
            <a:r>
              <a:rPr lang="en-US" i="1" baseline="0" dirty="0" smtClean="0"/>
              <a:t> </a:t>
            </a:r>
            <a:r>
              <a:rPr lang="en-US" dirty="0" smtClean="0"/>
              <a:t>The employee need not demonstrate that the employer intended to force him or her to resign but merely that his or her employer intentionally caused or knowingly continued objectively intolerable working conditions. [</a:t>
            </a:r>
            <a:r>
              <a:rPr lang="en-US" i="1" dirty="0" smtClean="0"/>
              <a:t>Draper v. Coeur Rochester, Inc. (9th Cir. 1998) 147 F.3d 1104, 1110] </a:t>
            </a:r>
            <a:r>
              <a:rPr lang="en-US" i="1" baseline="0" dirty="0" smtClean="0"/>
              <a:t> </a:t>
            </a:r>
            <a:r>
              <a:rPr lang="en-US" dirty="0" smtClean="0"/>
              <a:t>Courts disagree whether </a:t>
            </a:r>
            <a:r>
              <a:rPr lang="en-US" i="1" dirty="0" smtClean="0"/>
              <a:t>reducing an employee's authority and responsibilities over others constitutes a constructive discharge where the employee's salary or benefits are not affected. [See </a:t>
            </a:r>
            <a:r>
              <a:rPr lang="en-US" i="1" dirty="0" err="1" smtClean="0"/>
              <a:t>Tadlock</a:t>
            </a:r>
            <a:r>
              <a:rPr lang="en-US" i="1" dirty="0" smtClean="0"/>
              <a:t> v. Powell (8th Cir. 2002) 291 F.3d 541,</a:t>
            </a:r>
            <a:r>
              <a:rPr lang="en-US" i="1" baseline="0" dirty="0" smtClean="0"/>
              <a:t> </a:t>
            </a:r>
            <a:r>
              <a:rPr lang="en-US" i="1" dirty="0" smtClean="0"/>
              <a:t>547--age discrimination action upheld based on constructive discharge; Duffy v. Paper Magic Group, Inc. (3rd Cir. 2001) 265 F.3d 163, 169--no constructive discharge because "(a)</a:t>
            </a:r>
            <a:r>
              <a:rPr lang="en-US" i="1" dirty="0" err="1" smtClean="0"/>
              <a:t>lthough</a:t>
            </a:r>
            <a:r>
              <a:rPr lang="en-US" i="1" dirty="0" smtClean="0"/>
              <a:t> certainly stressful and frustrating, the alleged conduct would not compel a reasonable person to resign"] </a:t>
            </a:r>
            <a:r>
              <a:rPr lang="en-US" i="1" baseline="0" dirty="0" smtClean="0"/>
              <a:t> </a:t>
            </a:r>
            <a:r>
              <a:rPr lang="en-US" i="1" dirty="0" smtClean="0"/>
              <a:t>Compare: Harassment by coworkers is not sufficient by itself to establish constructive discharge: "Constructive discharge requires a greater degree of harassment than that required by a hostile environment claim." [Brown v. Kinney Shoe Corp., supra, 237 F.3d at 566] </a:t>
            </a:r>
          </a:p>
          <a:p>
            <a:pPr eaLnBrk="1" fontAlgn="auto" hangingPunct="1">
              <a:spcBef>
                <a:spcPts val="0"/>
              </a:spcBef>
              <a:spcAft>
                <a:spcPts val="0"/>
              </a:spcAft>
              <a:defRPr/>
            </a:pPr>
            <a:endParaRPr lang="en-US" i="1" dirty="0" smtClean="0"/>
          </a:p>
          <a:p>
            <a:pPr eaLnBrk="1" fontAlgn="auto" hangingPunct="1">
              <a:spcBef>
                <a:spcPts val="0"/>
              </a:spcBef>
              <a:spcAft>
                <a:spcPts val="0"/>
              </a:spcAft>
              <a:defRPr/>
            </a:pPr>
            <a:r>
              <a:rPr lang="en-US" b="1" dirty="0" smtClean="0"/>
              <a:t>"Term, condition or privilege" of employment: </a:t>
            </a:r>
          </a:p>
          <a:p>
            <a:pPr eaLnBrk="1" fontAlgn="auto" hangingPunct="1">
              <a:spcBef>
                <a:spcPts val="0"/>
              </a:spcBef>
              <a:spcAft>
                <a:spcPts val="0"/>
              </a:spcAft>
              <a:defRPr/>
            </a:pPr>
            <a:r>
              <a:rPr lang="en-US" dirty="0" smtClean="0"/>
              <a:t>The benefit denied to plaintiff need not </a:t>
            </a:r>
            <a:r>
              <a:rPr lang="en-US" i="1" dirty="0" smtClean="0"/>
              <a:t>be employment to fall within Title VII's protection. It need only be a "term, condition or privilege" of employment. [</a:t>
            </a:r>
            <a:r>
              <a:rPr lang="en-US" i="1" dirty="0" err="1" smtClean="0"/>
              <a:t>Hishon</a:t>
            </a:r>
            <a:r>
              <a:rPr lang="en-US" i="1" dirty="0" smtClean="0"/>
              <a:t> v. King &amp; Spalding (1984) 467 U.S. 69, 77, 104 </a:t>
            </a:r>
          </a:p>
          <a:p>
            <a:pPr eaLnBrk="1" fontAlgn="auto" hangingPunct="1">
              <a:spcBef>
                <a:spcPts val="0"/>
              </a:spcBef>
              <a:spcAft>
                <a:spcPts val="0"/>
              </a:spcAft>
              <a:defRPr/>
            </a:pPr>
            <a:r>
              <a:rPr lang="en-US" dirty="0" err="1" smtClean="0"/>
              <a:t>S.Ct</a:t>
            </a:r>
            <a:r>
              <a:rPr lang="en-US" dirty="0" smtClean="0"/>
              <a:t>. 2229, 2234]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i="1" dirty="0" smtClean="0"/>
              <a:t>Pension benefits qualify as terms, conditions or privileges of employment even though they are received only after employment terminates. [</a:t>
            </a:r>
            <a:r>
              <a:rPr lang="en-US" i="1" dirty="0" err="1" smtClean="0"/>
              <a:t>Hishon</a:t>
            </a:r>
            <a:r>
              <a:rPr lang="en-US" i="1" dirty="0" smtClean="0"/>
              <a:t> v. King &amp; Spalding, supra, 467 U.S. at 77, 104 </a:t>
            </a:r>
            <a:r>
              <a:rPr lang="en-US" i="1" dirty="0" err="1" smtClean="0"/>
              <a:t>S.Ct</a:t>
            </a:r>
            <a:r>
              <a:rPr lang="en-US" i="1" dirty="0" smtClean="0"/>
              <a:t>. at 2234]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Employer's denial of a </a:t>
            </a:r>
            <a:r>
              <a:rPr lang="en-US" i="1" dirty="0" smtClean="0"/>
              <a:t>raise or promotion may constitute a Title VII violation; but not the denial of a purely discretionary bonus. [Hunt v. City of Markham, Ill. (7th Cir. 2000) 219 F.3d 649, 654--"raises are the norm for workers who perform satisfactorily"] </a:t>
            </a:r>
            <a:r>
              <a:rPr lang="en-US" dirty="0" smtClean="0"/>
              <a:t> </a:t>
            </a:r>
            <a:r>
              <a:rPr lang="en-US" baseline="0" dirty="0" smtClean="0"/>
              <a:t> </a:t>
            </a:r>
            <a:r>
              <a:rPr lang="en-US" dirty="0" smtClean="0"/>
              <a:t>Law Firm allegedly denied partnership status to Female Lawyer because of her gender. Title VII applied because advancement to </a:t>
            </a:r>
            <a:r>
              <a:rPr lang="en-US" i="1" dirty="0" smtClean="0"/>
              <a:t>partnership status was a "term, condition or privilege" of her employment (although partnership is not employment). [</a:t>
            </a:r>
            <a:r>
              <a:rPr lang="en-US" i="1" dirty="0" err="1" smtClean="0"/>
              <a:t>Hishon</a:t>
            </a:r>
            <a:r>
              <a:rPr lang="en-US" i="1" dirty="0" smtClean="0"/>
              <a:t> v. King &amp; Spalding, supra, 467 U.S. at 77, 104 </a:t>
            </a:r>
            <a:r>
              <a:rPr lang="en-US" i="1" dirty="0" err="1" smtClean="0"/>
              <a:t>S.Ct</a:t>
            </a:r>
            <a:r>
              <a:rPr lang="en-US" i="1" dirty="0" smtClean="0"/>
              <a:t>. at 2234-2235] </a:t>
            </a:r>
            <a:r>
              <a:rPr lang="en-US" i="1" baseline="0" dirty="0" smtClean="0"/>
              <a:t> </a:t>
            </a:r>
            <a:r>
              <a:rPr lang="en-US" dirty="0" smtClean="0"/>
              <a:t>(Compare: Employees who achieve partnership status are no longer protected by Title VII; </a:t>
            </a:r>
            <a:r>
              <a:rPr lang="en-US" i="1" dirty="0" smtClean="0"/>
              <a:t>see 7:93.) </a:t>
            </a:r>
          </a:p>
          <a:p>
            <a:pPr eaLnBrk="1" fontAlgn="auto" hangingPunct="1">
              <a:spcBef>
                <a:spcPts val="0"/>
              </a:spcBef>
              <a:spcAft>
                <a:spcPts val="0"/>
              </a:spcAft>
              <a:defRPr/>
            </a:pPr>
            <a:endParaRPr lang="en-US" i="1" dirty="0" smtClean="0"/>
          </a:p>
          <a:p>
            <a:pPr eaLnBrk="1" fontAlgn="auto" hangingPunct="1">
              <a:spcBef>
                <a:spcPts val="0"/>
              </a:spcBef>
              <a:spcAft>
                <a:spcPts val="0"/>
              </a:spcAft>
              <a:defRPr/>
            </a:pPr>
            <a:r>
              <a:rPr lang="en-US" b="1" dirty="0" smtClean="0"/>
              <a:t>Discrimination related to job training, classification or assignment: </a:t>
            </a:r>
          </a:p>
          <a:p>
            <a:pPr eaLnBrk="1" fontAlgn="auto" hangingPunct="1">
              <a:spcBef>
                <a:spcPts val="0"/>
              </a:spcBef>
              <a:spcAft>
                <a:spcPts val="0"/>
              </a:spcAft>
              <a:defRPr/>
            </a:pPr>
            <a:r>
              <a:rPr lang="en-US" dirty="0" smtClean="0"/>
              <a:t>Likewise prohibited are: </a:t>
            </a:r>
          </a:p>
          <a:p>
            <a:pPr eaLnBrk="1" fontAlgn="auto" hangingPunct="1">
              <a:spcBef>
                <a:spcPts val="0"/>
              </a:spcBef>
              <a:spcAft>
                <a:spcPts val="0"/>
              </a:spcAft>
              <a:defRPr/>
            </a:pPr>
            <a:r>
              <a:rPr lang="en-US" dirty="0" smtClean="0"/>
              <a:t>--limiting, classifying, or segregating employees in any way that would (i) deprive or tend to deprive them and others of employment opportunities, or (ii) otherwise adversely affect their employment or potential employment status; [42 USCA § 2000e-2(a)(2)] or </a:t>
            </a:r>
          </a:p>
          <a:p>
            <a:pPr eaLnBrk="1" fontAlgn="auto" hangingPunct="1">
              <a:spcBef>
                <a:spcPts val="0"/>
              </a:spcBef>
              <a:spcAft>
                <a:spcPts val="0"/>
              </a:spcAft>
              <a:defRPr/>
            </a:pPr>
            <a:r>
              <a:rPr lang="en-US" dirty="0" smtClean="0"/>
              <a:t>--limiting admission to, or employment in, any program established to provide apprenticeship or other job training. [42 USCA § 2000e-2(d); see </a:t>
            </a:r>
            <a:r>
              <a:rPr lang="en-US" i="1" dirty="0" err="1" smtClean="0"/>
              <a:t>Maalik</a:t>
            </a:r>
            <a:r>
              <a:rPr lang="en-US" i="1" dirty="0" smtClean="0"/>
              <a:t> v. International Union of Elevator Constructors, Local 2 (7th Cir. 2006) 437 F.3d 650, 653--union held liable under Title VII for failing to respond to senior member's discriminatory refusal to train new member] </a:t>
            </a:r>
          </a:p>
          <a:p>
            <a:pPr eaLnBrk="1" fontAlgn="auto" hangingPunct="1">
              <a:spcBef>
                <a:spcPts val="0"/>
              </a:spcBef>
              <a:spcAft>
                <a:spcPts val="0"/>
              </a:spcAft>
              <a:defRPr/>
            </a:pPr>
            <a:endParaRPr lang="en-US" i="1" dirty="0" smtClean="0"/>
          </a:p>
          <a:p>
            <a:pPr eaLnBrk="1" fontAlgn="auto" hangingPunct="1">
              <a:spcBef>
                <a:spcPts val="0"/>
              </a:spcBef>
              <a:spcAft>
                <a:spcPts val="0"/>
              </a:spcAft>
              <a:defRPr/>
            </a:pPr>
            <a:r>
              <a:rPr lang="en-US" b="1" dirty="0" smtClean="0"/>
              <a:t>Adjusting test scores: </a:t>
            </a:r>
          </a:p>
          <a:p>
            <a:pPr eaLnBrk="1" fontAlgn="auto" hangingPunct="1">
              <a:spcBef>
                <a:spcPts val="0"/>
              </a:spcBef>
              <a:spcAft>
                <a:spcPts val="0"/>
              </a:spcAft>
              <a:defRPr/>
            </a:pPr>
            <a:r>
              <a:rPr lang="en-US" dirty="0" smtClean="0"/>
              <a:t>It is also unlawful to adjust test scores or use different cut-off scores based on any of the protected classifications. [42 USCA § 2000e-2(</a:t>
            </a:r>
            <a:r>
              <a:rPr lang="en-US" i="1" dirty="0" smtClean="0"/>
              <a:t>l)] </a:t>
            </a:r>
          </a:p>
          <a:p>
            <a:pPr eaLnBrk="1" fontAlgn="auto" hangingPunct="1">
              <a:spcBef>
                <a:spcPts val="0"/>
              </a:spcBef>
              <a:spcAft>
                <a:spcPts val="0"/>
              </a:spcAft>
              <a:defRPr/>
            </a:pPr>
            <a:endParaRPr lang="en-US" i="1" dirty="0" smtClean="0"/>
          </a:p>
          <a:p>
            <a:pPr eaLnBrk="1" fontAlgn="auto" hangingPunct="1">
              <a:spcBef>
                <a:spcPts val="0"/>
              </a:spcBef>
              <a:spcAft>
                <a:spcPts val="0"/>
              </a:spcAft>
              <a:defRPr/>
            </a:pPr>
            <a:r>
              <a:rPr lang="en-US" b="1" dirty="0" smtClean="0"/>
              <a:t>Interference with other employment opportunities: </a:t>
            </a:r>
          </a:p>
          <a:p>
            <a:pPr eaLnBrk="1" fontAlgn="auto" hangingPunct="1">
              <a:spcBef>
                <a:spcPts val="0"/>
              </a:spcBef>
              <a:spcAft>
                <a:spcPts val="0"/>
              </a:spcAft>
              <a:defRPr/>
            </a:pPr>
            <a:r>
              <a:rPr lang="en-US" dirty="0" smtClean="0"/>
              <a:t>Unlawful discrimination may be found where an employer subject to Title VII interferes with an individual's employment opportunities with another employer. [</a:t>
            </a:r>
            <a:r>
              <a:rPr lang="en-US" i="1" dirty="0" smtClean="0"/>
              <a:t>Gomez v. </a:t>
            </a:r>
            <a:r>
              <a:rPr lang="en-US" i="1" dirty="0" err="1" smtClean="0"/>
              <a:t>Alexian</a:t>
            </a:r>
            <a:r>
              <a:rPr lang="en-US" i="1" dirty="0" smtClean="0"/>
              <a:t> Bros. Hosp. of San Jose (9th Cir. 1983) 698 F.2d 1019, 1021; Sibley </a:t>
            </a:r>
            <a:r>
              <a:rPr lang="en-US" i="1" dirty="0" err="1" smtClean="0"/>
              <a:t>Mem</a:t>
            </a:r>
            <a:r>
              <a:rPr lang="en-US" i="1" dirty="0" smtClean="0"/>
              <a:t>. Hosp. v. Wilson (DC Cir. 1973) 488 F.2d 1338, 1340-1341] </a:t>
            </a:r>
          </a:p>
          <a:p>
            <a:pPr eaLnBrk="1" fontAlgn="auto" hangingPunct="1">
              <a:spcBef>
                <a:spcPts val="0"/>
              </a:spcBef>
              <a:spcAft>
                <a:spcPts val="0"/>
              </a:spcAft>
              <a:defRPr/>
            </a:pPr>
            <a:endParaRPr lang="en-US" i="1" dirty="0" smtClean="0"/>
          </a:p>
          <a:p>
            <a:pPr eaLnBrk="1" fontAlgn="auto" hangingPunct="1">
              <a:spcBef>
                <a:spcPts val="0"/>
              </a:spcBef>
              <a:spcAft>
                <a:spcPts val="0"/>
              </a:spcAft>
              <a:defRPr/>
            </a:pPr>
            <a:r>
              <a:rPr lang="en-US" b="1" dirty="0" smtClean="0"/>
              <a:t>Indirect connection to employment sufficient: </a:t>
            </a:r>
          </a:p>
          <a:p>
            <a:pPr eaLnBrk="1" fontAlgn="auto" hangingPunct="1">
              <a:spcBef>
                <a:spcPts val="0"/>
              </a:spcBef>
              <a:spcAft>
                <a:spcPts val="0"/>
              </a:spcAft>
              <a:defRPr/>
            </a:pPr>
            <a:r>
              <a:rPr lang="en-US" dirty="0" smtClean="0"/>
              <a:t>Although there must be some connection with an employment relationship for Title VII protections to apply, the connection with employment need not be direct. [</a:t>
            </a:r>
            <a:r>
              <a:rPr lang="en-US" i="1" dirty="0" smtClean="0"/>
              <a:t>Gomez v. </a:t>
            </a:r>
            <a:r>
              <a:rPr lang="en-US" i="1" dirty="0" err="1" smtClean="0"/>
              <a:t>Alexian</a:t>
            </a:r>
            <a:r>
              <a:rPr lang="en-US" i="1" dirty="0" smtClean="0"/>
              <a:t> Bros. Hosp. of San Jose, supra, 698 F.2d at 1021] </a:t>
            </a:r>
          </a:p>
          <a:p>
            <a:pPr eaLnBrk="1" fontAlgn="auto" hangingPunct="1">
              <a:spcBef>
                <a:spcPts val="0"/>
              </a:spcBef>
              <a:spcAft>
                <a:spcPts val="0"/>
              </a:spcAft>
              <a:defRPr/>
            </a:pPr>
            <a:r>
              <a:rPr lang="en-US" dirty="0" smtClean="0"/>
              <a:t>Doctor alleged that because of his Hispanic origin, Hospital refused to award an emergency room contract to Professional Corporation of which he was director. The fact he continued as an employee of Professional Corporation did not mean Doctor's employment relationship with Professional Corporation had not been interfered with. [</a:t>
            </a:r>
            <a:r>
              <a:rPr lang="en-US" i="1" dirty="0" smtClean="0"/>
              <a:t>Gomez v. </a:t>
            </a:r>
            <a:r>
              <a:rPr lang="en-US" i="1" dirty="0" err="1" smtClean="0"/>
              <a:t>Alexian</a:t>
            </a:r>
            <a:r>
              <a:rPr lang="en-US" i="1" dirty="0" smtClean="0"/>
              <a:t> Bros. Hosp. of San Jose, supra, 698 F.2d at 1021] </a:t>
            </a:r>
          </a:p>
          <a:p>
            <a:pPr eaLnBrk="1" fontAlgn="auto" hangingPunct="1">
              <a:spcBef>
                <a:spcPts val="0"/>
              </a:spcBef>
              <a:spcAft>
                <a:spcPts val="0"/>
              </a:spcAft>
              <a:defRPr/>
            </a:pPr>
            <a:endParaRPr lang="en-US" i="1" dirty="0" smtClean="0"/>
          </a:p>
          <a:p>
            <a:pPr eaLnBrk="1" fontAlgn="auto" hangingPunct="1">
              <a:spcBef>
                <a:spcPts val="0"/>
              </a:spcBef>
              <a:spcAft>
                <a:spcPts val="0"/>
              </a:spcAft>
              <a:defRPr/>
            </a:pPr>
            <a:r>
              <a:rPr lang="en-US" b="1" dirty="0" smtClean="0"/>
              <a:t>Compare--interference with independent contractual relationship: </a:t>
            </a:r>
          </a:p>
          <a:p>
            <a:pPr eaLnBrk="1" fontAlgn="auto" hangingPunct="1">
              <a:spcBef>
                <a:spcPts val="0"/>
              </a:spcBef>
              <a:spcAft>
                <a:spcPts val="0"/>
              </a:spcAft>
              <a:defRPr/>
            </a:pPr>
            <a:r>
              <a:rPr lang="en-US" dirty="0" smtClean="0"/>
              <a:t>But there must be some interference with an </a:t>
            </a:r>
            <a:r>
              <a:rPr lang="en-US" i="1" dirty="0" smtClean="0"/>
              <a:t>employment relationship, as opposed to an independent contractual relationship, for Title VII protections to apply. [Mitchell v. Frank R. Howard </a:t>
            </a:r>
            <a:r>
              <a:rPr lang="en-US" i="1" dirty="0" err="1" smtClean="0"/>
              <a:t>Mem</a:t>
            </a:r>
            <a:r>
              <a:rPr lang="en-US" i="1" dirty="0" smtClean="0"/>
              <a:t>. Hosp. (9th Cir. 1988) 853 F.2d 762, 767] </a:t>
            </a:r>
          </a:p>
          <a:p>
            <a:pPr eaLnBrk="1" fontAlgn="auto" hangingPunct="1">
              <a:spcBef>
                <a:spcPts val="0"/>
              </a:spcBef>
              <a:spcAft>
                <a:spcPts val="0"/>
              </a:spcAft>
              <a:defRPr/>
            </a:pPr>
            <a:r>
              <a:rPr lang="en-US" dirty="0" smtClean="0"/>
              <a:t>Physician's claim that Hospital interfered with his relationship </a:t>
            </a:r>
            <a:r>
              <a:rPr lang="en-US" dirty="0" err="1" smtClean="0"/>
              <a:t>with</a:t>
            </a:r>
            <a:r>
              <a:rPr lang="en-US" i="1" dirty="0" err="1" smtClean="0"/>
              <a:t>patients</a:t>
            </a:r>
            <a:r>
              <a:rPr lang="en-US" i="1" dirty="0" smtClean="0"/>
              <a:t> did not show a Title VII violation because the physician-patient relationship is not the same as an employer-employee relationship. [Mitchell v. Frank R. Howard </a:t>
            </a:r>
            <a:r>
              <a:rPr lang="en-US" i="1" dirty="0" err="1" smtClean="0"/>
              <a:t>Mem</a:t>
            </a:r>
            <a:r>
              <a:rPr lang="en-US" i="1" dirty="0" smtClean="0"/>
              <a:t>. Hosp., supra, 853 F.2d at 767] </a:t>
            </a:r>
          </a:p>
          <a:p>
            <a:pPr eaLnBrk="1" fontAlgn="auto" hangingPunct="1">
              <a:spcBef>
                <a:spcPts val="0"/>
              </a:spcBef>
              <a:spcAft>
                <a:spcPts val="0"/>
              </a:spcAft>
              <a:defRPr/>
            </a:pPr>
            <a:endParaRPr lang="en-US" i="1" dirty="0" smtClean="0"/>
          </a:p>
          <a:p>
            <a:pPr eaLnBrk="1" fontAlgn="auto" hangingPunct="1">
              <a:spcBef>
                <a:spcPts val="0"/>
              </a:spcBef>
              <a:spcAft>
                <a:spcPts val="0"/>
              </a:spcAft>
              <a:defRPr/>
            </a:pPr>
            <a:r>
              <a:rPr lang="en-US" b="1" dirty="0" smtClean="0"/>
              <a:t>Retaliation: </a:t>
            </a:r>
          </a:p>
          <a:p>
            <a:pPr eaLnBrk="1" fontAlgn="auto" hangingPunct="1">
              <a:spcBef>
                <a:spcPts val="0"/>
              </a:spcBef>
              <a:spcAft>
                <a:spcPts val="0"/>
              </a:spcAft>
              <a:defRPr/>
            </a:pPr>
            <a:r>
              <a:rPr lang="en-US" dirty="0" smtClean="0"/>
              <a:t>An employer (or other covered entity) may not take any adverse employment action against an employee who has (i) </a:t>
            </a:r>
            <a:r>
              <a:rPr lang="en-US" i="1" dirty="0" smtClean="0"/>
              <a:t>opposed any practice made unlawful by Title VII; or (ii) made a charge, testified, assisted, </a:t>
            </a:r>
            <a:r>
              <a:rPr lang="en-US" i="1" dirty="0" err="1" smtClean="0"/>
              <a:t>orparticipated</a:t>
            </a:r>
            <a:r>
              <a:rPr lang="en-US" i="1" dirty="0" smtClean="0"/>
              <a:t> in any manner in any investigation, proceeding or hearing under Title VII. [42 USCA § 2000e-3(a); see discussion at 7:680 ff.] </a:t>
            </a:r>
          </a:p>
          <a:p>
            <a:pPr eaLnBrk="1" fontAlgn="auto" hangingPunct="1">
              <a:spcBef>
                <a:spcPts val="0"/>
              </a:spcBef>
              <a:spcAft>
                <a:spcPts val="0"/>
              </a:spcAft>
              <a:defRPr/>
            </a:pPr>
            <a:endParaRPr lang="en-US" i="1" dirty="0" smtClean="0"/>
          </a:p>
          <a:p>
            <a:pPr eaLnBrk="1" fontAlgn="auto" hangingPunct="1">
              <a:spcBef>
                <a:spcPts val="0"/>
              </a:spcBef>
              <a:spcAft>
                <a:spcPts val="0"/>
              </a:spcAft>
              <a:defRPr/>
            </a:pPr>
            <a:r>
              <a:rPr lang="en-US" b="1" dirty="0" smtClean="0"/>
              <a:t>Discriminatory advertising: </a:t>
            </a:r>
          </a:p>
          <a:p>
            <a:pPr eaLnBrk="1" fontAlgn="auto" hangingPunct="1">
              <a:spcBef>
                <a:spcPts val="0"/>
              </a:spcBef>
              <a:spcAft>
                <a:spcPts val="0"/>
              </a:spcAft>
              <a:defRPr/>
            </a:pPr>
            <a:r>
              <a:rPr lang="en-US" dirty="0" smtClean="0"/>
              <a:t>It is unlawful for an employer (or any other covered entity) to print or publish any notice or advertisement indicating any preference, limitation, specification or discrimination based on a protected classification, except where the notice or advertisement involves </a:t>
            </a:r>
            <a:r>
              <a:rPr lang="en-US" dirty="0" err="1" smtClean="0"/>
              <a:t>a</a:t>
            </a:r>
            <a:r>
              <a:rPr lang="en-US" i="1" dirty="0" err="1" smtClean="0"/>
              <a:t>bona</a:t>
            </a:r>
            <a:r>
              <a:rPr lang="en-US" i="1" dirty="0" smtClean="0"/>
              <a:t> fide occupational qualification (for purposes of religion, sex and national origin only). [42 USCA § 2000e-3(b)] </a:t>
            </a:r>
          </a:p>
          <a:p>
            <a:pPr eaLnBrk="1" fontAlgn="auto" hangingPunct="1">
              <a:spcBef>
                <a:spcPts val="0"/>
              </a:spcBef>
              <a:spcAft>
                <a:spcPts val="0"/>
              </a:spcAft>
              <a:defRPr/>
            </a:pPr>
            <a:endParaRPr lang="en-US" i="1" dirty="0" smtClean="0"/>
          </a:p>
          <a:p>
            <a:pPr eaLnBrk="1" fontAlgn="auto" hangingPunct="1">
              <a:spcBef>
                <a:spcPts val="0"/>
              </a:spcBef>
              <a:spcAft>
                <a:spcPts val="0"/>
              </a:spcAft>
              <a:defRPr/>
            </a:pPr>
            <a:r>
              <a:rPr lang="en-US" b="1" dirty="0" smtClean="0"/>
              <a:t>Compare--following customer's wishes as discrimination? </a:t>
            </a:r>
          </a:p>
          <a:p>
            <a:pPr eaLnBrk="1" fontAlgn="auto" hangingPunct="1">
              <a:spcBef>
                <a:spcPts val="0"/>
              </a:spcBef>
              <a:spcAft>
                <a:spcPts val="0"/>
              </a:spcAft>
              <a:defRPr/>
            </a:pPr>
            <a:r>
              <a:rPr lang="en-US" dirty="0" smtClean="0"/>
              <a:t>Discharging an employee in compliance with a customer's wishes is not a violation of Title VII </a:t>
            </a:r>
            <a:r>
              <a:rPr lang="en-US" i="1" dirty="0" smtClean="0"/>
              <a:t>as long as the employer has no personal discriminatory </a:t>
            </a:r>
          </a:p>
          <a:p>
            <a:pPr eaLnBrk="1" fontAlgn="auto" hangingPunct="1">
              <a:spcBef>
                <a:spcPts val="0"/>
              </a:spcBef>
              <a:spcAft>
                <a:spcPts val="0"/>
              </a:spcAft>
              <a:defRPr/>
            </a:pPr>
            <a:r>
              <a:rPr lang="en-US" i="1" dirty="0" smtClean="0"/>
              <a:t>bias. Under such circumstances, the customer's discriminatory intent is not imputed to the employer and the discharge is therefore a "neutral business decision." [Brownlee v. Lear </a:t>
            </a:r>
            <a:r>
              <a:rPr lang="en-US" i="1" dirty="0" err="1" smtClean="0"/>
              <a:t>Siegler</a:t>
            </a:r>
            <a:r>
              <a:rPr lang="en-US" i="1" dirty="0" smtClean="0"/>
              <a:t> Management Services Corp. (10th Cir. 1994) 15 F.3d 976, 977] </a:t>
            </a:r>
            <a:r>
              <a:rPr lang="en-US" i="1" baseline="0" dirty="0" smtClean="0"/>
              <a:t> </a:t>
            </a:r>
            <a:r>
              <a:rPr lang="en-US" dirty="0" smtClean="0"/>
              <a:t>Employer hired Employee to provide services to Saudi Arabia. Saudi Arabia had a contractual right to compel Employer to discharge any employee and compelled Employer to fire Employee because it was biased against older workers. The discharge did not violate Title VII because Employer had no discriminatory bias; i.e., Saudi Arabia's discriminatory bias was </a:t>
            </a:r>
            <a:r>
              <a:rPr lang="en-US" i="1" dirty="0" smtClean="0"/>
              <a:t>not imputed to Employer. [Brownlee v. Lear </a:t>
            </a:r>
            <a:r>
              <a:rPr lang="en-US" i="1" dirty="0" err="1" smtClean="0"/>
              <a:t>Siegler</a:t>
            </a:r>
            <a:r>
              <a:rPr lang="en-US" i="1" dirty="0" smtClean="0"/>
              <a:t> Management Services Corp., supra, 15 F.3d at 978] </a:t>
            </a:r>
          </a:p>
          <a:p>
            <a:pPr eaLnBrk="1" fontAlgn="auto" hangingPunct="1">
              <a:spcBef>
                <a:spcPts val="0"/>
              </a:spcBef>
              <a:spcAft>
                <a:spcPts val="0"/>
              </a:spcAft>
              <a:defRPr/>
            </a:pPr>
            <a:r>
              <a:rPr lang="en-US" dirty="0" smtClean="0"/>
              <a:t>[7:126-129] </a:t>
            </a:r>
            <a:r>
              <a:rPr lang="en-US" i="1" dirty="0" smtClean="0"/>
              <a:t>Reserved. </a:t>
            </a:r>
            <a:endParaRPr lang="en-US" dirty="0" smtClean="0"/>
          </a:p>
          <a:p>
            <a:pPr marL="349415" indent="-349415">
              <a:spcBef>
                <a:spcPts val="0"/>
              </a:spcBef>
              <a:spcAft>
                <a:spcPts val="0"/>
              </a:spcAft>
              <a:buFont typeface="Symbol"/>
              <a:buChar char=""/>
            </a:pPr>
            <a:endParaRPr lang="en-US" dirty="0">
              <a:latin typeface="Arial"/>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pPr>
              <a:defRPr/>
            </a:pPr>
            <a:fld id="{CA30D4CC-AA75-4B27-B891-CFEF1E8A2F8D}" type="slidenum">
              <a:rPr lang="en-US" smtClean="0"/>
              <a:pPr>
                <a:defRPr/>
              </a:pPr>
              <a:t>5</a:t>
            </a:fld>
            <a:endParaRPr lang="en-US" dirty="0"/>
          </a:p>
        </p:txBody>
      </p:sp>
    </p:spTree>
    <p:extLst>
      <p:ext uri="{BB962C8B-B14F-4D97-AF65-F5344CB8AC3E}">
        <p14:creationId xmlns:p14="http://schemas.microsoft.com/office/powerpoint/2010/main" val="2253339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A30D4CC-AA75-4B27-B891-CFEF1E8A2F8D}" type="slidenum">
              <a:rPr lang="en-US" smtClean="0"/>
              <a:pPr>
                <a:defRPr/>
              </a:pPr>
              <a:t>6</a:t>
            </a:fld>
            <a:endParaRPr lang="en-US" dirty="0"/>
          </a:p>
        </p:txBody>
      </p:sp>
    </p:spTree>
    <p:extLst>
      <p:ext uri="{BB962C8B-B14F-4D97-AF65-F5344CB8AC3E}">
        <p14:creationId xmlns:p14="http://schemas.microsoft.com/office/powerpoint/2010/main" val="41275163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32500" lnSpcReduction="20000"/>
          </a:bodyPr>
          <a:lstStyle/>
          <a:p>
            <a:pPr defTabSz="931774" eaLnBrk="1" fontAlgn="auto" hangingPunct="1">
              <a:spcBef>
                <a:spcPts val="0"/>
              </a:spcBef>
              <a:spcAft>
                <a:spcPts val="0"/>
              </a:spcAft>
              <a:defRPr/>
            </a:pPr>
            <a:r>
              <a:rPr lang="en-US" b="0" dirty="0" smtClean="0"/>
              <a:t>*NEW</a:t>
            </a:r>
            <a:r>
              <a:rPr lang="en-US" b="0" baseline="0" dirty="0" smtClean="0"/>
              <a:t> INFO</a:t>
            </a:r>
            <a:endParaRPr lang="en-US" b="0" dirty="0" smtClean="0"/>
          </a:p>
          <a:p>
            <a:pPr marL="349415" indent="-349415">
              <a:spcBef>
                <a:spcPts val="0"/>
              </a:spcBef>
              <a:spcAft>
                <a:spcPts val="0"/>
              </a:spcAft>
              <a:buFont typeface="Symbol"/>
              <a:buChar char=""/>
            </a:pPr>
            <a:r>
              <a:rPr lang="en-US" u="sng" dirty="0">
                <a:latin typeface="Arial"/>
                <a:ea typeface="Calibri"/>
                <a:cs typeface="Times New Roman"/>
              </a:rPr>
              <a:t>12962, </a:t>
            </a:r>
            <a:r>
              <a:rPr lang="en-US" u="sng" dirty="0" err="1">
                <a:latin typeface="Arial"/>
                <a:ea typeface="Calibri"/>
                <a:cs typeface="Times New Roman"/>
              </a:rPr>
              <a:t>subd</a:t>
            </a:r>
            <a:r>
              <a:rPr lang="en-US" u="sng" dirty="0">
                <a:latin typeface="Arial"/>
                <a:ea typeface="Calibri"/>
                <a:cs typeface="Times New Roman"/>
              </a:rPr>
              <a:t>. (d).</a:t>
            </a:r>
          </a:p>
          <a:p>
            <a:pPr marL="815302" lvl="1" indent="-349415">
              <a:spcBef>
                <a:spcPts val="0"/>
              </a:spcBef>
              <a:spcAft>
                <a:spcPts val="0"/>
              </a:spcAft>
              <a:buFont typeface="Symbol"/>
              <a:buChar char=""/>
            </a:pPr>
            <a:r>
              <a:rPr lang="en-US" dirty="0">
                <a:latin typeface="Arial"/>
                <a:ea typeface="Calibri"/>
                <a:cs typeface="Times New Roman"/>
              </a:rPr>
              <a:t>Cases?</a:t>
            </a:r>
          </a:p>
          <a:p>
            <a:pPr marL="815302" lvl="1" indent="-349415">
              <a:spcBef>
                <a:spcPts val="0"/>
              </a:spcBef>
              <a:spcAft>
                <a:spcPts val="0"/>
              </a:spcAft>
              <a:buFont typeface="Symbol"/>
              <a:buChar char=""/>
            </a:pPr>
            <a:r>
              <a:rPr lang="en-US" dirty="0">
                <a:latin typeface="Arial"/>
                <a:ea typeface="Calibri"/>
                <a:cs typeface="Times New Roman"/>
              </a:rPr>
              <a:t>Serrano v. Family, Life, Faith and Freedom Educational Corp., Case No. 56-2013-00437133 (Ventura County Superior Court)—Religious school called Little Oaks School organized as a for-profit entity but wholly owned by a non-profit church.  It is arguing that “not organized for private profit” does not necessarily mean a non-profit entity—it can also mean a for-profit company who gives all its profits to its parent nonprofit company.  It is also arguing a case under the constitutional ministerial exception—saying that the plaintiff teacher now suing it was a “minister” for purposes of the constitution.  </a:t>
            </a:r>
          </a:p>
          <a:p>
            <a:pPr marL="349415" indent="-349415">
              <a:spcBef>
                <a:spcPts val="0"/>
              </a:spcBef>
              <a:spcAft>
                <a:spcPts val="0"/>
              </a:spcAft>
              <a:buFont typeface="Symbol"/>
              <a:buChar char=""/>
            </a:pPr>
            <a:r>
              <a:rPr lang="en-US" u="sng" dirty="0">
                <a:latin typeface="Arial"/>
                <a:ea typeface="Calibri"/>
                <a:cs typeface="Times New Roman"/>
              </a:rPr>
              <a:t>Hosanna-Tabor Evangelical Church and School v. EEOC</a:t>
            </a:r>
            <a:r>
              <a:rPr lang="en-US" dirty="0">
                <a:latin typeface="Arial"/>
                <a:ea typeface="Calibri"/>
                <a:cs typeface="Times New Roman"/>
              </a:rPr>
              <a:t>, 132 S. Ct. 694, 698 (2012) (holding that ministerial exception bars an employment discrimination suit brought on behalf of a minister, challenging her church’s decision to fire her)</a:t>
            </a:r>
          </a:p>
          <a:p>
            <a:pPr marL="349415" indent="-349415">
              <a:spcBef>
                <a:spcPts val="0"/>
              </a:spcBef>
              <a:spcAft>
                <a:spcPts val="0"/>
              </a:spcAft>
              <a:buFont typeface="Symbol"/>
              <a:buChar char=""/>
            </a:pPr>
            <a:r>
              <a:rPr lang="en-US" u="sng" dirty="0">
                <a:latin typeface="Arial"/>
                <a:ea typeface="Calibri"/>
                <a:cs typeface="Times New Roman"/>
              </a:rPr>
              <a:t>Henry v. Red Hill Evangelical Lutheran Church of Tustin</a:t>
            </a:r>
            <a:r>
              <a:rPr lang="en-US" dirty="0">
                <a:latin typeface="Arial"/>
                <a:ea typeface="Calibri"/>
                <a:cs typeface="Times New Roman"/>
              </a:rPr>
              <a:t>, 201 Cal. App. 4th 1041 (2011)</a:t>
            </a:r>
          </a:p>
          <a:p>
            <a:pPr marL="757066" lvl="1" indent="-291179">
              <a:spcBef>
                <a:spcPts val="0"/>
              </a:spcBef>
              <a:spcAft>
                <a:spcPts val="0"/>
              </a:spcAft>
              <a:buFont typeface="Courier New"/>
              <a:buChar char="o"/>
            </a:pPr>
            <a:r>
              <a:rPr lang="en-US" dirty="0">
                <a:latin typeface="Arial"/>
                <a:ea typeface="Calibri"/>
                <a:cs typeface="Times New Roman"/>
              </a:rPr>
              <a:t>Church not employer for FEHA</a:t>
            </a:r>
          </a:p>
          <a:p>
            <a:pPr marL="757066" lvl="1" indent="-291179">
              <a:spcBef>
                <a:spcPts val="0"/>
              </a:spcBef>
              <a:spcAft>
                <a:spcPts val="0"/>
              </a:spcAft>
              <a:buFont typeface="Courier New"/>
              <a:buChar char="o"/>
            </a:pPr>
            <a:r>
              <a:rPr lang="en-US" dirty="0">
                <a:latin typeface="Arial"/>
                <a:ea typeface="Calibri"/>
                <a:cs typeface="Times New Roman"/>
              </a:rPr>
              <a:t>Teacher was spiritual leader for purposes of ministerial exception to enforcement of civil employment law</a:t>
            </a:r>
          </a:p>
          <a:p>
            <a:pPr marL="291179" indent="-291179">
              <a:spcBef>
                <a:spcPts val="0"/>
              </a:spcBef>
              <a:spcAft>
                <a:spcPts val="0"/>
              </a:spcAft>
              <a:buFont typeface="Courier New"/>
              <a:buChar char="o"/>
            </a:pPr>
            <a:endParaRPr lang="en-US" dirty="0">
              <a:latin typeface="Arial"/>
              <a:ea typeface="Calibri"/>
              <a:cs typeface="Times New Roman"/>
            </a:endParaRPr>
          </a:p>
          <a:p>
            <a:pPr eaLnBrk="1" fontAlgn="auto" hangingPunct="1">
              <a:spcBef>
                <a:spcPts val="0"/>
              </a:spcBef>
              <a:spcAft>
                <a:spcPts val="0"/>
              </a:spcAft>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1) [8:726] Not religious corporations: </a:t>
            </a:r>
          </a:p>
          <a:p>
            <a:pPr eaLnBrk="1" fontAlgn="auto" hangingPunct="1">
              <a:spcBef>
                <a:spcPts val="0"/>
              </a:spcBef>
              <a:spcAft>
                <a:spcPts val="0"/>
              </a:spcAft>
              <a:defRPr/>
            </a:pPr>
            <a:r>
              <a:rPr lang="en-US" dirty="0" smtClean="0"/>
              <a:t>A religious corporation or association not organized for private profit is generally exempt from the FEHA. [Ca Govt§ 12926(d)] </a:t>
            </a:r>
          </a:p>
          <a:p>
            <a:pPr eaLnBrk="1" fontAlgn="auto" hangingPunct="1">
              <a:spcBef>
                <a:spcPts val="0"/>
              </a:spcBef>
              <a:spcAft>
                <a:spcPts val="0"/>
              </a:spcAft>
              <a:defRPr/>
            </a:pPr>
            <a:r>
              <a:rPr lang="en-US" dirty="0" smtClean="0"/>
              <a:t>This exemption is interpreted to include "any entity with </a:t>
            </a:r>
            <a:r>
              <a:rPr lang="en-US" i="1" dirty="0" smtClean="0"/>
              <a:t>colorable religious motivation and substantial bona fide religious affiliations." [Kelly v. Methodist Hosp. of So. Calif. (2000) 22 Cal.4th 1108, 1125, 95 Cal.Rptr.2d 514, 526 (emphasis added)] Note, however, that hospitals and health care facilities open to the public are subject to the FEHA even if they are owned by or affiliated with religious entities. [Ca Govt § 12926.2(c); see 7:157 ff.]</a:t>
            </a: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(a) [7:131] </a:t>
            </a:r>
            <a:r>
              <a:rPr lang="en-US" b="1" dirty="0" smtClean="0"/>
              <a:t>Discrimination by religious organizations ("ministerial exception"): </a:t>
            </a:r>
          </a:p>
          <a:p>
            <a:pPr eaLnBrk="1" fontAlgn="auto" hangingPunct="1">
              <a:spcBef>
                <a:spcPts val="0"/>
              </a:spcBef>
              <a:spcAft>
                <a:spcPts val="0"/>
              </a:spcAft>
              <a:defRPr/>
            </a:pPr>
            <a:r>
              <a:rPr lang="en-US" dirty="0" smtClean="0"/>
              <a:t>Title VII permits a religious organization </a:t>
            </a:r>
            <a:r>
              <a:rPr lang="en-US" i="1" dirty="0" smtClean="0"/>
              <a:t>to restrict employment "connected with the carrying on ... of its activities" to members of its own faith. [</a:t>
            </a:r>
            <a:r>
              <a:rPr lang="en-US" dirty="0" smtClean="0"/>
              <a:t>[7:132-134] </a:t>
            </a:r>
            <a:r>
              <a:rPr lang="en-US" i="1" dirty="0" smtClean="0"/>
              <a:t>Reserved. </a:t>
            </a:r>
          </a:p>
          <a:p>
            <a:pPr eaLnBrk="1" fontAlgn="auto" hangingPunct="1">
              <a:spcBef>
                <a:spcPts val="0"/>
              </a:spcBef>
              <a:spcAft>
                <a:spcPts val="0"/>
              </a:spcAft>
              <a:defRPr/>
            </a:pPr>
            <a:r>
              <a:rPr lang="en-US" dirty="0" smtClean="0"/>
              <a:t>(a) [7:131] </a:t>
            </a:r>
            <a:r>
              <a:rPr lang="en-US" b="1" dirty="0" smtClean="0"/>
              <a:t>Discrimination by religious organizations ("ministerial exception"): </a:t>
            </a:r>
          </a:p>
          <a:p>
            <a:pPr eaLnBrk="1" fontAlgn="auto" hangingPunct="1">
              <a:spcBef>
                <a:spcPts val="0"/>
              </a:spcBef>
              <a:spcAft>
                <a:spcPts val="0"/>
              </a:spcAft>
              <a:defRPr/>
            </a:pPr>
            <a:r>
              <a:rPr lang="en-US" dirty="0" smtClean="0"/>
              <a:t>Title VII permits a religious organization </a:t>
            </a:r>
            <a:r>
              <a:rPr lang="en-US" i="1" dirty="0" smtClean="0"/>
              <a:t>to restrict employment "connected with the carrying on ... of its activities" to members of its own faith. [42 USCA § 2000e-1(a); see also 42 USCA § 2000e-2(e)--same for parochial schools] </a:t>
            </a:r>
          </a:p>
          <a:p>
            <a:pPr eaLnBrk="1" fontAlgn="auto" hangingPunct="1">
              <a:spcBef>
                <a:spcPts val="0"/>
              </a:spcBef>
              <a:spcAft>
                <a:spcPts val="0"/>
              </a:spcAft>
              <a:defRPr/>
            </a:pPr>
            <a:r>
              <a:rPr lang="en-US" dirty="0" smtClean="0"/>
              <a:t>Although Title VII does not exempt religious entities from liability for other forms of employment discrimination (gender, race, etc.), the U.S. Constitution does. The </a:t>
            </a:r>
            <a:r>
              <a:rPr lang="en-US" i="1" dirty="0" smtClean="0"/>
              <a:t>Free Exercise and Establishment Clauses of the First Amendment preclude civil courts from adjudicating employment discrimination suits by ministers against the church or religious institution employing them. [Gellington v. Christian Methodist Episcopal Church, Inc. (11th Cir. 2000) 203 F.3d 1299, 1304; Bollard v. California Province of Society of Jesus (9th Cir. 1999) 196 F.3d 940, 945; Tomic v. Catholic Diocese of Peoria (7th Cir. 2006) 442 F.3d 1036, 1038] [7:132-134] Reserved. </a:t>
            </a:r>
          </a:p>
          <a:p>
            <a:pPr eaLnBrk="1" fontAlgn="auto" hangingPunct="1">
              <a:spcBef>
                <a:spcPts val="0"/>
              </a:spcBef>
              <a:spcAft>
                <a:spcPts val="0"/>
              </a:spcAft>
              <a:defRPr/>
            </a:pPr>
            <a:r>
              <a:rPr lang="en-US" dirty="0" smtClean="0"/>
              <a:t>1) [7:135] </a:t>
            </a:r>
            <a:r>
              <a:rPr lang="en-US" b="1" dirty="0" smtClean="0"/>
              <a:t>"Religious organization": </a:t>
            </a:r>
          </a:p>
          <a:p>
            <a:pPr eaLnBrk="1" fontAlgn="auto" hangingPunct="1">
              <a:spcBef>
                <a:spcPts val="0"/>
              </a:spcBef>
              <a:spcAft>
                <a:spcPts val="0"/>
              </a:spcAft>
              <a:defRPr/>
            </a:pPr>
            <a:r>
              <a:rPr lang="en-US" dirty="0" smtClean="0"/>
              <a:t>To determine whether an entity qualifies for the Title VII exemption, above, "(a)ll significant religious and secular characteristics must be weighed to determine whether the corporation's purpose and character are </a:t>
            </a:r>
            <a:r>
              <a:rPr lang="en-US" i="1" dirty="0" smtClean="0"/>
              <a:t>primarily religious." [EEOC v. Kamehameha Schools/Bishop Estate (9th Cir. 1993) 990 F.2d 458, 460 (emphasis added); LeBoon v. Lancaster Jewish Comm. Ctr. Ass'n (3rd Cir. 2007) 503 F.3d 217, 226--nonprofit community center funded by Jewish organizations was "primarily religious" although some of its activities were secular in nature] </a:t>
            </a:r>
          </a:p>
          <a:p>
            <a:pPr eaLnBrk="1" fontAlgn="auto" hangingPunct="1">
              <a:spcBef>
                <a:spcPts val="0"/>
              </a:spcBef>
              <a:spcAft>
                <a:spcPts val="0"/>
              </a:spcAft>
              <a:defRPr/>
            </a:pPr>
            <a:r>
              <a:rPr lang="en-US" dirty="0" smtClean="0"/>
              <a:t>In determining whether an organization is "primarily religious," courts may consider </a:t>
            </a:r>
            <a:r>
              <a:rPr lang="en-US" i="1" dirty="0" smtClean="0"/>
              <a:t>all relevant religious and secular characteristics, including their (i) ownership and affiliation, (ii) purpose, (iii) faculty, (iv) student body, (v) student activities, and (vi) curriculum. [See Spencer v. World Vision, Inc. (9th Cir. 2011) 633 F.3d 723, 741--although not affiliated with any church, World Vision (a nonprofit, humanitarian relief organization) was "primarily religious" because its bylaws, mission statement and activities revealed explicit and overt references to Christian beliefs] </a:t>
            </a:r>
          </a:p>
          <a:p>
            <a:pPr eaLnBrk="1" fontAlgn="auto" hangingPunct="1">
              <a:spcBef>
                <a:spcPts val="0"/>
              </a:spcBef>
              <a:spcAft>
                <a:spcPts val="0"/>
              </a:spcAft>
              <a:defRPr/>
            </a:pPr>
            <a:r>
              <a:rPr lang="en-US" dirty="0" smtClean="0"/>
              <a:t>2) [7:136] </a:t>
            </a:r>
            <a:r>
              <a:rPr lang="en-US" b="1" dirty="0" smtClean="0"/>
              <a:t>"Ministers": </a:t>
            </a:r>
          </a:p>
          <a:p>
            <a:pPr eaLnBrk="1" fontAlgn="auto" hangingPunct="1">
              <a:spcBef>
                <a:spcPts val="0"/>
              </a:spcBef>
              <a:spcAft>
                <a:spcPts val="0"/>
              </a:spcAft>
              <a:defRPr/>
            </a:pPr>
            <a:r>
              <a:rPr lang="en-US" dirty="0" smtClean="0"/>
              <a:t>Some courts hold that only employees whose </a:t>
            </a:r>
            <a:r>
              <a:rPr lang="en-US" i="1" dirty="0" smtClean="0"/>
              <a:t>primary duties are religious are "ministers." [EEOC v. Catholic Univ. of America (DC Cir. 1996) 83 F.3d 455, 463; EEOC v. Roman Catholic Diocese of Raleigh, N.C. (4th Cir. 2000) 213 F.3d 795, 801-802--church music director's primary duties were "ministerial," involving selection, teaching and presentation of music as part of Catholic worship service] </a:t>
            </a:r>
          </a:p>
          <a:p>
            <a:pPr eaLnBrk="1" fontAlgn="auto" hangingPunct="1">
              <a:spcBef>
                <a:spcPts val="0"/>
              </a:spcBef>
              <a:spcAft>
                <a:spcPts val="0"/>
              </a:spcAft>
              <a:defRPr/>
            </a:pPr>
            <a:r>
              <a:rPr lang="en-US" dirty="0" smtClean="0"/>
              <a:t>Other courts hold a person is a "minister" for purposes of the ministerial exception if he or she: --is employed by a religious institution; --was chosen for the position based "largely on religious criteria"; and --performs </a:t>
            </a:r>
            <a:r>
              <a:rPr lang="en-US" i="1" dirty="0" smtClean="0"/>
              <a:t>some religious duties and responsibilities. [Starkman v. Evans (5th Cir. 1999) 198 F.3d 173, 176] The Ninth Circuit has declined to adopt any particular test for determining "ministerial exception." [Alcazar v. Corporation of Catholic Archbishop of Seattle (9th Cir. 2010) 627 F.3d 1288, 1292 (affirming dismissal of Catholic seminarian's claim under Washington Minimum Wage Act)--"ministerial exception" applied because, although plaintiff was not yet ordained, he had entered seminary to become a priest, was assigned work in church maintenance, and assisted with mass in preparation for ordination] </a:t>
            </a:r>
          </a:p>
          <a:p>
            <a:pPr eaLnBrk="1" fontAlgn="auto" hangingPunct="1">
              <a:spcBef>
                <a:spcPts val="0"/>
              </a:spcBef>
              <a:spcAft>
                <a:spcPts val="0"/>
              </a:spcAft>
              <a:defRPr/>
            </a:pPr>
            <a:r>
              <a:rPr lang="en-US" dirty="0" smtClean="0"/>
              <a:t>3) [7:136.1] </a:t>
            </a:r>
            <a:r>
              <a:rPr lang="en-US" b="1" dirty="0" smtClean="0"/>
              <a:t>Decisions protected: </a:t>
            </a:r>
          </a:p>
          <a:p>
            <a:pPr eaLnBrk="1" fontAlgn="auto" hangingPunct="1">
              <a:spcBef>
                <a:spcPts val="0"/>
              </a:spcBef>
              <a:spcAft>
                <a:spcPts val="0"/>
              </a:spcAft>
              <a:defRPr/>
            </a:pPr>
            <a:r>
              <a:rPr lang="en-US" dirty="0" smtClean="0"/>
              <a:t>The Title VII exemption covers the hiring and firing of ministers and the </a:t>
            </a:r>
            <a:r>
              <a:rPr lang="en-US" i="1" dirty="0" smtClean="0"/>
              <a:t>relationship between an organized religious institution and its clergy; e.g., such matters as determination of the minister's salary, the place of the minister's assignment, and the duties the minister is to perform in furtherance of the organization's religious mission. [Bollard v. California Province of Society of Jesus, supra, 196 F.3d at 947] </a:t>
            </a:r>
          </a:p>
          <a:p>
            <a:pPr eaLnBrk="1" fontAlgn="auto" hangingPunct="1">
              <a:spcBef>
                <a:spcPts val="0"/>
              </a:spcBef>
              <a:spcAft>
                <a:spcPts val="0"/>
              </a:spcAft>
              <a:defRPr/>
            </a:pPr>
            <a:r>
              <a:rPr lang="en-US" dirty="0" smtClean="0"/>
              <a:t>[7:136.2] </a:t>
            </a:r>
          </a:p>
          <a:p>
            <a:pPr eaLnBrk="1" fontAlgn="auto" hangingPunct="1">
              <a:spcBef>
                <a:spcPts val="0"/>
              </a:spcBef>
              <a:spcAft>
                <a:spcPts val="0"/>
              </a:spcAft>
              <a:defRPr/>
            </a:pPr>
            <a:r>
              <a:rPr lang="en-US" dirty="0" smtClean="0"/>
              <a:t>It also includes a minister's </a:t>
            </a:r>
            <a:r>
              <a:rPr lang="en-US" i="1" dirty="0" smtClean="0"/>
              <a:t>working conditions and the church's decision whether to accommodate a minister's disability. [Werft v. Desert Southwest Annual Conference of United Methodist Church (9th </a:t>
            </a:r>
          </a:p>
          <a:p>
            <a:pPr eaLnBrk="1" fontAlgn="auto" hangingPunct="1">
              <a:spcBef>
                <a:spcPts val="0"/>
              </a:spcBef>
              <a:spcAft>
                <a:spcPts val="0"/>
              </a:spcAft>
              <a:defRPr/>
            </a:pPr>
            <a:r>
              <a:rPr lang="en-US" dirty="0" smtClean="0"/>
              <a:t>Cir. 2004) 377 F.3d 1099, 1103--exemption applied to both Title VII and ADA claims] </a:t>
            </a:r>
          </a:p>
          <a:p>
            <a:pPr eaLnBrk="1" fontAlgn="auto" hangingPunct="1">
              <a:spcBef>
                <a:spcPts val="0"/>
              </a:spcBef>
              <a:spcAft>
                <a:spcPts val="0"/>
              </a:spcAft>
              <a:defRPr/>
            </a:pPr>
            <a:r>
              <a:rPr lang="en-US" dirty="0" smtClean="0"/>
              <a:t>4) [7:137] </a:t>
            </a:r>
            <a:r>
              <a:rPr lang="en-US" b="1" dirty="0" smtClean="0"/>
              <a:t>Compare--other employees: </a:t>
            </a:r>
          </a:p>
          <a:p>
            <a:pPr eaLnBrk="1" fontAlgn="auto" hangingPunct="1">
              <a:spcBef>
                <a:spcPts val="0"/>
              </a:spcBef>
              <a:spcAft>
                <a:spcPts val="0"/>
              </a:spcAft>
              <a:defRPr/>
            </a:pPr>
            <a:r>
              <a:rPr lang="en-US" dirty="0" smtClean="0"/>
              <a:t>A religious organization may restrict employment to members of its own faith (</a:t>
            </a:r>
            <a:r>
              <a:rPr lang="en-US" i="1" dirty="0" smtClean="0"/>
              <a:t>7:131), and may terminate employees for exclusively religious reasons without respect to the nature of their duties. [42 USCA § 2000e-1(a); see Spencer v. World Vision, Inc. (9th Cir. 2011) 633 F.3d 723, 726, fn. 3--technical and administrative staff employees terminated because their religious views were incompatible with organization's doctrinal beliefs] </a:t>
            </a:r>
          </a:p>
          <a:p>
            <a:pPr eaLnBrk="1" fontAlgn="auto" hangingPunct="1">
              <a:spcBef>
                <a:spcPts val="0"/>
              </a:spcBef>
              <a:spcAft>
                <a:spcPts val="0"/>
              </a:spcAft>
              <a:defRPr/>
            </a:pPr>
            <a:r>
              <a:rPr lang="en-US" dirty="0" smtClean="0"/>
              <a:t>Otherwise, however, a religious organization's employment decisions may be subject to Title VII scrutiny. [See </a:t>
            </a:r>
            <a:r>
              <a:rPr lang="en-US" i="1" dirty="0" smtClean="0"/>
              <a:t>EEOC v. Pacific Press Pub. Ass'n (9th Cir. 1982) 676 F.2d 1272, 1279 (abrogated on other grounds in American Friends Service Committee Corp. v. Thornburgh (9th Cir. 1991) 951 F.2d 957)--Title VII's gender discrimination protection applied to editorial secretary in church publishing house; Rayburn v. General Conference of Seventh-Day Adventists (4th Cir. 1985) 772 F.2d 1164, 1171-1172] </a:t>
            </a:r>
          </a:p>
          <a:p>
            <a:pPr eaLnBrk="1" fontAlgn="auto" hangingPunct="1">
              <a:spcBef>
                <a:spcPts val="0"/>
              </a:spcBef>
              <a:spcAft>
                <a:spcPts val="0"/>
              </a:spcAft>
              <a:defRPr/>
            </a:pPr>
            <a:r>
              <a:rPr lang="en-US" dirty="0" smtClean="0"/>
              <a:t>5) [7:138] </a:t>
            </a:r>
            <a:r>
              <a:rPr lang="en-US" b="1" dirty="0" smtClean="0"/>
              <a:t>Compare--sexual harassment claims: </a:t>
            </a:r>
          </a:p>
          <a:p>
            <a:pPr eaLnBrk="1" fontAlgn="auto" hangingPunct="1">
              <a:spcBef>
                <a:spcPts val="0"/>
              </a:spcBef>
              <a:spcAft>
                <a:spcPts val="0"/>
              </a:spcAft>
              <a:defRPr/>
            </a:pPr>
            <a:r>
              <a:rPr lang="en-US" dirty="0" smtClean="0"/>
              <a:t>There is no constitutional protection for sexual harassment claims by a minister against his or her church because such claims do not require a jury to evaluate religious doctrine or the reasonableness of the organization's religious practices. [</a:t>
            </a:r>
            <a:r>
              <a:rPr lang="en-US" i="1" dirty="0" smtClean="0"/>
              <a:t>Bollard v. California Province of Society of Jesus, supra, 196 F.3d at 945] </a:t>
            </a:r>
          </a:p>
          <a:p>
            <a:pPr eaLnBrk="1" fontAlgn="auto" hangingPunct="1">
              <a:spcBef>
                <a:spcPts val="0"/>
              </a:spcBef>
              <a:spcAft>
                <a:spcPts val="0"/>
              </a:spcAft>
              <a:defRPr/>
            </a:pPr>
            <a:r>
              <a:rPr lang="en-US" dirty="0" smtClean="0"/>
              <a:t>6) [7:138.1] </a:t>
            </a:r>
            <a:r>
              <a:rPr lang="en-US" b="1" dirty="0" smtClean="0"/>
              <a:t>Compare--retaliation claims: </a:t>
            </a:r>
          </a:p>
          <a:p>
            <a:pPr eaLnBrk="1" fontAlgn="auto" hangingPunct="1">
              <a:spcBef>
                <a:spcPts val="0"/>
              </a:spcBef>
              <a:spcAft>
                <a:spcPts val="0"/>
              </a:spcAft>
              <a:defRPr/>
            </a:pPr>
            <a:r>
              <a:rPr lang="en-US" dirty="0" smtClean="0"/>
              <a:t>Similarly, a retaliation claim may succeed where a minister complained to her church and the EEOC of sexual harassment by a superior and suffered retaliatory </a:t>
            </a:r>
            <a:r>
              <a:rPr lang="en-US" i="1" dirty="0" smtClean="0"/>
              <a:t>abuse and intimidation because of such complaints. [Elvig v. Calvin Presbyterian Church (9th Cir. 2004) 375 F.3d 951, 965] </a:t>
            </a:r>
          </a:p>
          <a:p>
            <a:pPr eaLnBrk="1" fontAlgn="auto" hangingPunct="1">
              <a:spcBef>
                <a:spcPts val="0"/>
              </a:spcBef>
              <a:spcAft>
                <a:spcPts val="0"/>
              </a:spcAft>
              <a:defRPr/>
            </a:pPr>
            <a:r>
              <a:rPr lang="en-US" dirty="0" smtClean="0"/>
              <a:t>[7:138.2] </a:t>
            </a:r>
          </a:p>
          <a:p>
            <a:pPr eaLnBrk="1" fontAlgn="auto" hangingPunct="1">
              <a:spcBef>
                <a:spcPts val="0"/>
              </a:spcBef>
              <a:spcAft>
                <a:spcPts val="0"/>
              </a:spcAft>
              <a:defRPr/>
            </a:pPr>
            <a:r>
              <a:rPr lang="en-US" dirty="0" smtClean="0"/>
              <a:t>The retaliation claim </a:t>
            </a:r>
            <a:r>
              <a:rPr lang="en-US" i="1" dirty="0" smtClean="0"/>
              <a:t>cannot be based, however, on the church's suspending or terminating her employment or its withholding permission necessary for her to obtain employment by other parishes. These matters fall within the Title VII exemption for ministerial employment decisions. [Elvig v. Calvin Presbyterian Church, supra, 375 F.3d at 965] 42 USCA § 2000e-1(a); see also 42 USCA § 2000e-2(e)--same for parochial schools] </a:t>
            </a:r>
            <a:endParaRPr lang="en-US" dirty="0"/>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ABE2F63-2210-425A-A6DE-664422824BAC}" type="slidenum">
              <a:rPr lang="en-US"/>
              <a:pPr fontAlgn="base">
                <a:spcBef>
                  <a:spcPct val="0"/>
                </a:spcBef>
                <a:spcAft>
                  <a:spcPct val="0"/>
                </a:spcAft>
                <a:defRPr/>
              </a:pPr>
              <a:t>7</a:t>
            </a:fld>
            <a:endParaRPr lang="en-US" dirty="0"/>
          </a:p>
        </p:txBody>
      </p:sp>
    </p:spTree>
    <p:extLst>
      <p:ext uri="{BB962C8B-B14F-4D97-AF65-F5344CB8AC3E}">
        <p14:creationId xmlns:p14="http://schemas.microsoft.com/office/powerpoint/2010/main" val="39508947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32500" lnSpcReduction="20000"/>
          </a:bodyPr>
          <a:lstStyle/>
          <a:p>
            <a:pPr defTabSz="931774" eaLnBrk="1" fontAlgn="auto" hangingPunct="1">
              <a:spcBef>
                <a:spcPts val="0"/>
              </a:spcBef>
              <a:spcAft>
                <a:spcPts val="0"/>
              </a:spcAft>
              <a:defRPr/>
            </a:pPr>
            <a:r>
              <a:rPr lang="en-US" b="0" dirty="0" smtClean="0"/>
              <a:t>*NEW</a:t>
            </a:r>
            <a:r>
              <a:rPr lang="en-US" b="0" baseline="0" dirty="0" smtClean="0"/>
              <a:t> INFO</a:t>
            </a:r>
            <a:endParaRPr lang="en-US" b="0" dirty="0" smtClean="0"/>
          </a:p>
          <a:p>
            <a:pPr marL="349415" indent="-349415">
              <a:spcBef>
                <a:spcPts val="0"/>
              </a:spcBef>
              <a:spcAft>
                <a:spcPts val="0"/>
              </a:spcAft>
              <a:buFont typeface="Symbol"/>
              <a:buChar char=""/>
            </a:pPr>
            <a:r>
              <a:rPr lang="en-US" u="sng" dirty="0">
                <a:latin typeface="Arial"/>
                <a:ea typeface="Calibri"/>
                <a:cs typeface="Times New Roman"/>
              </a:rPr>
              <a:t>12962, </a:t>
            </a:r>
            <a:r>
              <a:rPr lang="en-US" u="sng" dirty="0" err="1">
                <a:latin typeface="Arial"/>
                <a:ea typeface="Calibri"/>
                <a:cs typeface="Times New Roman"/>
              </a:rPr>
              <a:t>subd</a:t>
            </a:r>
            <a:r>
              <a:rPr lang="en-US" u="sng" dirty="0">
                <a:latin typeface="Arial"/>
                <a:ea typeface="Calibri"/>
                <a:cs typeface="Times New Roman"/>
              </a:rPr>
              <a:t>. (d).</a:t>
            </a:r>
          </a:p>
          <a:p>
            <a:pPr marL="815302" lvl="1" indent="-349415">
              <a:spcBef>
                <a:spcPts val="0"/>
              </a:spcBef>
              <a:spcAft>
                <a:spcPts val="0"/>
              </a:spcAft>
              <a:buFont typeface="Symbol"/>
              <a:buChar char=""/>
            </a:pPr>
            <a:r>
              <a:rPr lang="en-US" dirty="0">
                <a:latin typeface="Arial"/>
                <a:ea typeface="Calibri"/>
                <a:cs typeface="Times New Roman"/>
              </a:rPr>
              <a:t>Cases?</a:t>
            </a:r>
          </a:p>
          <a:p>
            <a:pPr marL="815302" lvl="1" indent="-349415">
              <a:spcBef>
                <a:spcPts val="0"/>
              </a:spcBef>
              <a:spcAft>
                <a:spcPts val="0"/>
              </a:spcAft>
              <a:buFont typeface="Symbol"/>
              <a:buChar char=""/>
            </a:pPr>
            <a:r>
              <a:rPr lang="en-US" dirty="0">
                <a:latin typeface="Arial"/>
                <a:ea typeface="Calibri"/>
                <a:cs typeface="Times New Roman"/>
              </a:rPr>
              <a:t>Serrano v. Family, Life, Faith and Freedom Educational Corp., Case No. 56-2013-00437133 (Ventura County Superior Court)—Religious school called Little Oaks School organized as a for-profit entity but wholly owned by a non-profit church.  It is arguing that “not organized for private profit” does not necessarily mean a non-profit entity—it can also mean a for-profit company who gives all its profits to its parent nonprofit company.  It is also arguing a case under the constitutional ministerial exception—saying that the plaintiff teacher now suing it was a “minister” for purposes of the constitution.  </a:t>
            </a:r>
          </a:p>
          <a:p>
            <a:pPr marL="349415" indent="-349415">
              <a:spcBef>
                <a:spcPts val="0"/>
              </a:spcBef>
              <a:spcAft>
                <a:spcPts val="0"/>
              </a:spcAft>
              <a:buFont typeface="Symbol"/>
              <a:buChar char=""/>
            </a:pPr>
            <a:r>
              <a:rPr lang="en-US" u="sng" dirty="0">
                <a:latin typeface="Arial"/>
                <a:ea typeface="Calibri"/>
                <a:cs typeface="Times New Roman"/>
              </a:rPr>
              <a:t>Hosanna-Tabor Evangelical Church and School v. EEOC</a:t>
            </a:r>
            <a:r>
              <a:rPr lang="en-US" dirty="0">
                <a:latin typeface="Arial"/>
                <a:ea typeface="Calibri"/>
                <a:cs typeface="Times New Roman"/>
              </a:rPr>
              <a:t>, 132 S. Ct. 694, 698 (2012) (holding that ministerial exception bars an employment discrimination suit brought on behalf of a minister, challenging her church’s decision to fire her)</a:t>
            </a:r>
          </a:p>
          <a:p>
            <a:pPr marL="349415" indent="-349415">
              <a:spcBef>
                <a:spcPts val="0"/>
              </a:spcBef>
              <a:spcAft>
                <a:spcPts val="0"/>
              </a:spcAft>
              <a:buFont typeface="Symbol"/>
              <a:buChar char=""/>
            </a:pPr>
            <a:r>
              <a:rPr lang="en-US" u="sng" dirty="0">
                <a:latin typeface="Arial"/>
                <a:ea typeface="Calibri"/>
                <a:cs typeface="Times New Roman"/>
              </a:rPr>
              <a:t>Henry v. Red Hill Evangelical Lutheran Church of Tustin</a:t>
            </a:r>
            <a:r>
              <a:rPr lang="en-US" dirty="0">
                <a:latin typeface="Arial"/>
                <a:ea typeface="Calibri"/>
                <a:cs typeface="Times New Roman"/>
              </a:rPr>
              <a:t>, 201 Cal. App. 4th 1041 (2011)</a:t>
            </a:r>
          </a:p>
          <a:p>
            <a:pPr marL="757066" lvl="1" indent="-291179">
              <a:spcBef>
                <a:spcPts val="0"/>
              </a:spcBef>
              <a:spcAft>
                <a:spcPts val="0"/>
              </a:spcAft>
              <a:buFont typeface="Courier New"/>
              <a:buChar char="o"/>
            </a:pPr>
            <a:r>
              <a:rPr lang="en-US" dirty="0">
                <a:latin typeface="Arial"/>
                <a:ea typeface="Calibri"/>
                <a:cs typeface="Times New Roman"/>
              </a:rPr>
              <a:t>Church not employer for FEHA</a:t>
            </a:r>
          </a:p>
          <a:p>
            <a:pPr marL="757066" lvl="1" indent="-291179">
              <a:spcBef>
                <a:spcPts val="0"/>
              </a:spcBef>
              <a:spcAft>
                <a:spcPts val="0"/>
              </a:spcAft>
              <a:buFont typeface="Courier New"/>
              <a:buChar char="o"/>
            </a:pPr>
            <a:r>
              <a:rPr lang="en-US" dirty="0">
                <a:latin typeface="Arial"/>
                <a:ea typeface="Calibri"/>
                <a:cs typeface="Times New Roman"/>
              </a:rPr>
              <a:t>Teacher was spiritual leader for purposes of ministerial exception to enforcement of civil employment law</a:t>
            </a:r>
          </a:p>
          <a:p>
            <a:pPr marL="291179" indent="-291179">
              <a:spcBef>
                <a:spcPts val="0"/>
              </a:spcBef>
              <a:spcAft>
                <a:spcPts val="0"/>
              </a:spcAft>
              <a:buFont typeface="Courier New"/>
              <a:buChar char="o"/>
            </a:pPr>
            <a:endParaRPr lang="en-US" dirty="0">
              <a:latin typeface="Arial"/>
              <a:ea typeface="Calibri"/>
              <a:cs typeface="Times New Roman"/>
            </a:endParaRPr>
          </a:p>
          <a:p>
            <a:pPr eaLnBrk="1" fontAlgn="auto" hangingPunct="1">
              <a:spcBef>
                <a:spcPts val="0"/>
              </a:spcBef>
              <a:spcAft>
                <a:spcPts val="0"/>
              </a:spcAft>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1) [8:726] Not religious corporations: </a:t>
            </a:r>
          </a:p>
          <a:p>
            <a:pPr eaLnBrk="1" fontAlgn="auto" hangingPunct="1">
              <a:spcBef>
                <a:spcPts val="0"/>
              </a:spcBef>
              <a:spcAft>
                <a:spcPts val="0"/>
              </a:spcAft>
              <a:defRPr/>
            </a:pPr>
            <a:r>
              <a:rPr lang="en-US" dirty="0" smtClean="0"/>
              <a:t>A religious corporation or association not organized for private profit is generally exempt from the FEHA. [Ca Govt§ 12926(d)] </a:t>
            </a:r>
          </a:p>
          <a:p>
            <a:pPr eaLnBrk="1" fontAlgn="auto" hangingPunct="1">
              <a:spcBef>
                <a:spcPts val="0"/>
              </a:spcBef>
              <a:spcAft>
                <a:spcPts val="0"/>
              </a:spcAft>
              <a:defRPr/>
            </a:pPr>
            <a:r>
              <a:rPr lang="en-US" dirty="0" smtClean="0"/>
              <a:t>This exemption is interpreted to include "any entity with </a:t>
            </a:r>
            <a:r>
              <a:rPr lang="en-US" i="1" dirty="0" smtClean="0"/>
              <a:t>colorable religious motivation and substantial bona fide religious affiliations." [Kelly v. Methodist Hosp. of So. Calif. (2000) 22 Cal.4th 1108, 1125, 95 Cal.Rptr.2d 514, 526 (emphasis added)] Note, however, that hospitals and health care facilities open to the public are subject to the FEHA even if they are owned by or affiliated with religious entities. [Ca Govt § 12926.2(c); see 7:157 ff.]</a:t>
            </a: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(a) [7:131] </a:t>
            </a:r>
            <a:r>
              <a:rPr lang="en-US" b="1" dirty="0" smtClean="0"/>
              <a:t>Discrimination by religious organizations ("ministerial exception"): </a:t>
            </a:r>
          </a:p>
          <a:p>
            <a:pPr eaLnBrk="1" fontAlgn="auto" hangingPunct="1">
              <a:spcBef>
                <a:spcPts val="0"/>
              </a:spcBef>
              <a:spcAft>
                <a:spcPts val="0"/>
              </a:spcAft>
              <a:defRPr/>
            </a:pPr>
            <a:r>
              <a:rPr lang="en-US" dirty="0" smtClean="0"/>
              <a:t>Title VII permits a religious organization </a:t>
            </a:r>
            <a:r>
              <a:rPr lang="en-US" i="1" dirty="0" smtClean="0"/>
              <a:t>to restrict employment "connected with the carrying on ... of its activities" to members of its own faith. [</a:t>
            </a:r>
            <a:r>
              <a:rPr lang="en-US" dirty="0" smtClean="0"/>
              <a:t>[7:132-134] </a:t>
            </a:r>
            <a:r>
              <a:rPr lang="en-US" i="1" dirty="0" smtClean="0"/>
              <a:t>Reserved. </a:t>
            </a:r>
          </a:p>
          <a:p>
            <a:pPr eaLnBrk="1" fontAlgn="auto" hangingPunct="1">
              <a:spcBef>
                <a:spcPts val="0"/>
              </a:spcBef>
              <a:spcAft>
                <a:spcPts val="0"/>
              </a:spcAft>
              <a:defRPr/>
            </a:pPr>
            <a:r>
              <a:rPr lang="en-US" dirty="0" smtClean="0"/>
              <a:t>(a) [7:131] </a:t>
            </a:r>
            <a:r>
              <a:rPr lang="en-US" b="1" dirty="0" smtClean="0"/>
              <a:t>Discrimination by religious organizations ("ministerial exception"): </a:t>
            </a:r>
          </a:p>
          <a:p>
            <a:pPr eaLnBrk="1" fontAlgn="auto" hangingPunct="1">
              <a:spcBef>
                <a:spcPts val="0"/>
              </a:spcBef>
              <a:spcAft>
                <a:spcPts val="0"/>
              </a:spcAft>
              <a:defRPr/>
            </a:pPr>
            <a:r>
              <a:rPr lang="en-US" dirty="0" smtClean="0"/>
              <a:t>Title VII permits a religious organization </a:t>
            </a:r>
            <a:r>
              <a:rPr lang="en-US" i="1" dirty="0" smtClean="0"/>
              <a:t>to restrict employment "connected with the carrying on ... of its activities" to members of its own faith. [42 USCA § 2000e-1(a); see also 42 USCA § 2000e-2(e)--same for parochial schools] </a:t>
            </a:r>
          </a:p>
          <a:p>
            <a:pPr eaLnBrk="1" fontAlgn="auto" hangingPunct="1">
              <a:spcBef>
                <a:spcPts val="0"/>
              </a:spcBef>
              <a:spcAft>
                <a:spcPts val="0"/>
              </a:spcAft>
              <a:defRPr/>
            </a:pPr>
            <a:r>
              <a:rPr lang="en-US" dirty="0" smtClean="0"/>
              <a:t>Although Title VII does not exempt religious entities from liability for other forms of employment discrimination (gender, race, etc.), the U.S. Constitution does. The </a:t>
            </a:r>
            <a:r>
              <a:rPr lang="en-US" i="1" dirty="0" smtClean="0"/>
              <a:t>Free Exercise and Establishment Clauses of the First Amendment preclude civil courts from adjudicating employment discrimination suits by ministers against the church or religious institution employing them. [Gellington v. Christian Methodist Episcopal Church, Inc. (11th Cir. 2000) 203 F.3d 1299, 1304; Bollard v. California Province of Society of Jesus (9th Cir. 1999) 196 F.3d 940, 945; Tomic v. Catholic Diocese of Peoria (7th Cir. 2006) 442 F.3d 1036, 1038] [7:132-134] Reserved. </a:t>
            </a:r>
          </a:p>
          <a:p>
            <a:pPr eaLnBrk="1" fontAlgn="auto" hangingPunct="1">
              <a:spcBef>
                <a:spcPts val="0"/>
              </a:spcBef>
              <a:spcAft>
                <a:spcPts val="0"/>
              </a:spcAft>
              <a:defRPr/>
            </a:pPr>
            <a:r>
              <a:rPr lang="en-US" dirty="0" smtClean="0"/>
              <a:t>1) [7:135] </a:t>
            </a:r>
            <a:r>
              <a:rPr lang="en-US" b="1" dirty="0" smtClean="0"/>
              <a:t>"Religious organization": </a:t>
            </a:r>
          </a:p>
          <a:p>
            <a:pPr eaLnBrk="1" fontAlgn="auto" hangingPunct="1">
              <a:spcBef>
                <a:spcPts val="0"/>
              </a:spcBef>
              <a:spcAft>
                <a:spcPts val="0"/>
              </a:spcAft>
              <a:defRPr/>
            </a:pPr>
            <a:r>
              <a:rPr lang="en-US" dirty="0" smtClean="0"/>
              <a:t>To determine whether an entity qualifies for the Title VII exemption, above, "(a)ll significant religious and secular characteristics must be weighed to determine whether the corporation's purpose and character are </a:t>
            </a:r>
            <a:r>
              <a:rPr lang="en-US" i="1" dirty="0" smtClean="0"/>
              <a:t>primarily religious." [EEOC v. Kamehameha Schools/Bishop Estate (9th Cir. 1993) 990 F.2d 458, 460 (emphasis added); LeBoon v. Lancaster Jewish Comm. Ctr. Ass'n (3rd Cir. 2007) 503 F.3d 217, 226--nonprofit community center funded by Jewish organizations was "primarily religious" although some of its activities were secular in nature] </a:t>
            </a:r>
          </a:p>
          <a:p>
            <a:pPr eaLnBrk="1" fontAlgn="auto" hangingPunct="1">
              <a:spcBef>
                <a:spcPts val="0"/>
              </a:spcBef>
              <a:spcAft>
                <a:spcPts val="0"/>
              </a:spcAft>
              <a:defRPr/>
            </a:pPr>
            <a:r>
              <a:rPr lang="en-US" dirty="0" smtClean="0"/>
              <a:t>In determining whether an organization is "primarily religious," courts may consider </a:t>
            </a:r>
            <a:r>
              <a:rPr lang="en-US" i="1" dirty="0" smtClean="0"/>
              <a:t>all relevant religious and secular characteristics, including their (i) ownership and affiliation, (ii) purpose, (iii) faculty, (iv) student body, (v) student activities, and (vi) curriculum. [See Spencer v. World Vision, Inc. (9th Cir. 2011) 633 F.3d 723, 741--although not affiliated with any church, World Vision (a nonprofit, humanitarian relief organization) was "primarily religious" because its bylaws, mission statement and activities revealed explicit and overt references to Christian beliefs] </a:t>
            </a:r>
          </a:p>
          <a:p>
            <a:pPr eaLnBrk="1" fontAlgn="auto" hangingPunct="1">
              <a:spcBef>
                <a:spcPts val="0"/>
              </a:spcBef>
              <a:spcAft>
                <a:spcPts val="0"/>
              </a:spcAft>
              <a:defRPr/>
            </a:pPr>
            <a:r>
              <a:rPr lang="en-US" dirty="0" smtClean="0"/>
              <a:t>2) [7:136] </a:t>
            </a:r>
            <a:r>
              <a:rPr lang="en-US" b="1" dirty="0" smtClean="0"/>
              <a:t>"Ministers": </a:t>
            </a:r>
          </a:p>
          <a:p>
            <a:pPr eaLnBrk="1" fontAlgn="auto" hangingPunct="1">
              <a:spcBef>
                <a:spcPts val="0"/>
              </a:spcBef>
              <a:spcAft>
                <a:spcPts val="0"/>
              </a:spcAft>
              <a:defRPr/>
            </a:pPr>
            <a:r>
              <a:rPr lang="en-US" dirty="0" smtClean="0"/>
              <a:t>Some courts hold that only employees whose </a:t>
            </a:r>
            <a:r>
              <a:rPr lang="en-US" i="1" dirty="0" smtClean="0"/>
              <a:t>primary duties are religious are "ministers." [EEOC v. Catholic Univ. of America (DC Cir. 1996) 83 F.3d 455, 463; EEOC v. Roman Catholic Diocese of Raleigh, N.C. (4th Cir. 2000) 213 F.3d 795, 801-802--church music director's primary duties were "ministerial," involving selection, teaching and presentation of music as part of Catholic worship service] </a:t>
            </a:r>
          </a:p>
          <a:p>
            <a:pPr eaLnBrk="1" fontAlgn="auto" hangingPunct="1">
              <a:spcBef>
                <a:spcPts val="0"/>
              </a:spcBef>
              <a:spcAft>
                <a:spcPts val="0"/>
              </a:spcAft>
              <a:defRPr/>
            </a:pPr>
            <a:r>
              <a:rPr lang="en-US" dirty="0" smtClean="0"/>
              <a:t>Other courts hold a person is a "minister" for purposes of the ministerial exception if he or she: --is employed by a religious institution; --was chosen for the position based "largely on religious criteria"; and --performs </a:t>
            </a:r>
            <a:r>
              <a:rPr lang="en-US" i="1" dirty="0" smtClean="0"/>
              <a:t>some religious duties and responsibilities. [Starkman v. Evans (5th Cir. 1999) 198 F.3d 173, 176] The Ninth Circuit has declined to adopt any particular test for determining "ministerial exception." [Alcazar v. Corporation of Catholic Archbishop of Seattle (9th Cir. 2010) 627 F.3d 1288, 1292 (affirming dismissal of Catholic seminarian's claim under Washington Minimum Wage Act)--"ministerial exception" applied because, although plaintiff was not yet ordained, he had entered seminary to become a priest, was assigned work in church maintenance, and assisted with mass in preparation for ordination] </a:t>
            </a:r>
          </a:p>
          <a:p>
            <a:pPr eaLnBrk="1" fontAlgn="auto" hangingPunct="1">
              <a:spcBef>
                <a:spcPts val="0"/>
              </a:spcBef>
              <a:spcAft>
                <a:spcPts val="0"/>
              </a:spcAft>
              <a:defRPr/>
            </a:pPr>
            <a:r>
              <a:rPr lang="en-US" dirty="0" smtClean="0"/>
              <a:t>3) [7:136.1] </a:t>
            </a:r>
            <a:r>
              <a:rPr lang="en-US" b="1" dirty="0" smtClean="0"/>
              <a:t>Decisions protected: </a:t>
            </a:r>
          </a:p>
          <a:p>
            <a:pPr eaLnBrk="1" fontAlgn="auto" hangingPunct="1">
              <a:spcBef>
                <a:spcPts val="0"/>
              </a:spcBef>
              <a:spcAft>
                <a:spcPts val="0"/>
              </a:spcAft>
              <a:defRPr/>
            </a:pPr>
            <a:r>
              <a:rPr lang="en-US" dirty="0" smtClean="0"/>
              <a:t>The Title VII exemption covers the hiring and firing of ministers and the </a:t>
            </a:r>
            <a:r>
              <a:rPr lang="en-US" i="1" dirty="0" smtClean="0"/>
              <a:t>relationship between an organized religious institution and its clergy; e.g., such matters as determination of the minister's salary, the place of the minister's assignment, and the duties the minister is to perform in furtherance of the organization's religious mission. [Bollard v. California Province of Society of Jesus, supra, 196 F.3d at 947] </a:t>
            </a:r>
          </a:p>
          <a:p>
            <a:pPr eaLnBrk="1" fontAlgn="auto" hangingPunct="1">
              <a:spcBef>
                <a:spcPts val="0"/>
              </a:spcBef>
              <a:spcAft>
                <a:spcPts val="0"/>
              </a:spcAft>
              <a:defRPr/>
            </a:pPr>
            <a:r>
              <a:rPr lang="en-US" dirty="0" smtClean="0"/>
              <a:t>[7:136.2] </a:t>
            </a:r>
          </a:p>
          <a:p>
            <a:pPr eaLnBrk="1" fontAlgn="auto" hangingPunct="1">
              <a:spcBef>
                <a:spcPts val="0"/>
              </a:spcBef>
              <a:spcAft>
                <a:spcPts val="0"/>
              </a:spcAft>
              <a:defRPr/>
            </a:pPr>
            <a:r>
              <a:rPr lang="en-US" dirty="0" smtClean="0"/>
              <a:t>It also includes a minister's </a:t>
            </a:r>
            <a:r>
              <a:rPr lang="en-US" i="1" dirty="0" smtClean="0"/>
              <a:t>working conditions and the church's decision whether to accommodate a minister's disability. [Werft v. Desert Southwest Annual Conference of United Methodist Church (9th </a:t>
            </a:r>
          </a:p>
          <a:p>
            <a:pPr eaLnBrk="1" fontAlgn="auto" hangingPunct="1">
              <a:spcBef>
                <a:spcPts val="0"/>
              </a:spcBef>
              <a:spcAft>
                <a:spcPts val="0"/>
              </a:spcAft>
              <a:defRPr/>
            </a:pPr>
            <a:r>
              <a:rPr lang="en-US" dirty="0" smtClean="0"/>
              <a:t>Cir. 2004) 377 F.3d 1099, 1103--exemption applied to both Title VII and ADA claims] </a:t>
            </a:r>
          </a:p>
          <a:p>
            <a:pPr eaLnBrk="1" fontAlgn="auto" hangingPunct="1">
              <a:spcBef>
                <a:spcPts val="0"/>
              </a:spcBef>
              <a:spcAft>
                <a:spcPts val="0"/>
              </a:spcAft>
              <a:defRPr/>
            </a:pPr>
            <a:r>
              <a:rPr lang="en-US" dirty="0" smtClean="0"/>
              <a:t>4) [7:137] </a:t>
            </a:r>
            <a:r>
              <a:rPr lang="en-US" b="1" dirty="0" smtClean="0"/>
              <a:t>Compare--other employees: </a:t>
            </a:r>
          </a:p>
          <a:p>
            <a:pPr eaLnBrk="1" fontAlgn="auto" hangingPunct="1">
              <a:spcBef>
                <a:spcPts val="0"/>
              </a:spcBef>
              <a:spcAft>
                <a:spcPts val="0"/>
              </a:spcAft>
              <a:defRPr/>
            </a:pPr>
            <a:r>
              <a:rPr lang="en-US" dirty="0" smtClean="0"/>
              <a:t>A religious organization may restrict employment to members of its own faith (</a:t>
            </a:r>
            <a:r>
              <a:rPr lang="en-US" i="1" dirty="0" smtClean="0"/>
              <a:t>7:131), and may terminate employees for exclusively religious reasons without respect to the nature of their duties. [42 USCA § 2000e-1(a); see Spencer v. World Vision, Inc. (9th Cir. 2011) 633 F.3d 723, 726, fn. 3--technical and administrative staff employees terminated because their religious views were incompatible with organization's doctrinal beliefs] </a:t>
            </a:r>
          </a:p>
          <a:p>
            <a:pPr eaLnBrk="1" fontAlgn="auto" hangingPunct="1">
              <a:spcBef>
                <a:spcPts val="0"/>
              </a:spcBef>
              <a:spcAft>
                <a:spcPts val="0"/>
              </a:spcAft>
              <a:defRPr/>
            </a:pPr>
            <a:r>
              <a:rPr lang="en-US" dirty="0" smtClean="0"/>
              <a:t>Otherwise, however, a religious organization's employment decisions may be subject to Title VII scrutiny. [See </a:t>
            </a:r>
            <a:r>
              <a:rPr lang="en-US" i="1" dirty="0" smtClean="0"/>
              <a:t>EEOC v. Pacific Press Pub. Ass'n (9th Cir. 1982) 676 F.2d 1272, 1279 (abrogated on other grounds in American Friends Service Committee Corp. v. Thornburgh (9th Cir. 1991) 951 F.2d 957)--Title VII's gender discrimination protection applied to editorial secretary in church publishing house; Rayburn v. General Conference of Seventh-Day Adventists (4th Cir. 1985) 772 F.2d 1164, 1171-1172] </a:t>
            </a:r>
          </a:p>
          <a:p>
            <a:pPr eaLnBrk="1" fontAlgn="auto" hangingPunct="1">
              <a:spcBef>
                <a:spcPts val="0"/>
              </a:spcBef>
              <a:spcAft>
                <a:spcPts val="0"/>
              </a:spcAft>
              <a:defRPr/>
            </a:pPr>
            <a:r>
              <a:rPr lang="en-US" dirty="0" smtClean="0"/>
              <a:t>5) [7:138] </a:t>
            </a:r>
            <a:r>
              <a:rPr lang="en-US" b="1" dirty="0" smtClean="0"/>
              <a:t>Compare--sexual harassment claims: </a:t>
            </a:r>
          </a:p>
          <a:p>
            <a:pPr eaLnBrk="1" fontAlgn="auto" hangingPunct="1">
              <a:spcBef>
                <a:spcPts val="0"/>
              </a:spcBef>
              <a:spcAft>
                <a:spcPts val="0"/>
              </a:spcAft>
              <a:defRPr/>
            </a:pPr>
            <a:r>
              <a:rPr lang="en-US" dirty="0" smtClean="0"/>
              <a:t>There is no constitutional protection for sexual harassment claims by a minister against his or her church because such claims do not require a jury to evaluate religious doctrine or the reasonableness of the organization's religious practices. [</a:t>
            </a:r>
            <a:r>
              <a:rPr lang="en-US" i="1" dirty="0" smtClean="0"/>
              <a:t>Bollard v. California Province of Society of Jesus, supra, 196 F.3d at 945] </a:t>
            </a:r>
          </a:p>
          <a:p>
            <a:pPr eaLnBrk="1" fontAlgn="auto" hangingPunct="1">
              <a:spcBef>
                <a:spcPts val="0"/>
              </a:spcBef>
              <a:spcAft>
                <a:spcPts val="0"/>
              </a:spcAft>
              <a:defRPr/>
            </a:pPr>
            <a:r>
              <a:rPr lang="en-US" dirty="0" smtClean="0"/>
              <a:t>6) [7:138.1] </a:t>
            </a:r>
            <a:r>
              <a:rPr lang="en-US" b="1" dirty="0" smtClean="0"/>
              <a:t>Compare--retaliation claims: </a:t>
            </a:r>
          </a:p>
          <a:p>
            <a:pPr eaLnBrk="1" fontAlgn="auto" hangingPunct="1">
              <a:spcBef>
                <a:spcPts val="0"/>
              </a:spcBef>
              <a:spcAft>
                <a:spcPts val="0"/>
              </a:spcAft>
              <a:defRPr/>
            </a:pPr>
            <a:r>
              <a:rPr lang="en-US" dirty="0" smtClean="0"/>
              <a:t>Similarly, a retaliation claim may succeed where a minister complained to her church and the EEOC of sexual harassment by a superior and suffered retaliatory </a:t>
            </a:r>
            <a:r>
              <a:rPr lang="en-US" i="1" dirty="0" smtClean="0"/>
              <a:t>abuse and intimidation because of such complaints. [Elvig v. Calvin Presbyterian Church (9th Cir. 2004) 375 F.3d 951, 965] </a:t>
            </a:r>
          </a:p>
          <a:p>
            <a:pPr eaLnBrk="1" fontAlgn="auto" hangingPunct="1">
              <a:spcBef>
                <a:spcPts val="0"/>
              </a:spcBef>
              <a:spcAft>
                <a:spcPts val="0"/>
              </a:spcAft>
              <a:defRPr/>
            </a:pPr>
            <a:r>
              <a:rPr lang="en-US" dirty="0" smtClean="0"/>
              <a:t>[7:138.2] </a:t>
            </a:r>
          </a:p>
          <a:p>
            <a:pPr eaLnBrk="1" fontAlgn="auto" hangingPunct="1">
              <a:spcBef>
                <a:spcPts val="0"/>
              </a:spcBef>
              <a:spcAft>
                <a:spcPts val="0"/>
              </a:spcAft>
              <a:defRPr/>
            </a:pPr>
            <a:r>
              <a:rPr lang="en-US" dirty="0" smtClean="0"/>
              <a:t>The retaliation claim </a:t>
            </a:r>
            <a:r>
              <a:rPr lang="en-US" i="1" dirty="0" smtClean="0"/>
              <a:t>cannot be based, however, on the church's suspending or terminating her employment or its withholding permission necessary for her to obtain employment by other parishes. These matters fall within the Title VII exemption for ministerial employment decisions. [Elvig v. Calvin Presbyterian Church, supra, 375 F.3d at 965] 42 USCA § 2000e-1(a); see also 42 USCA § 2000e-2(e)--same for parochial schools] </a:t>
            </a:r>
            <a:endParaRPr lang="en-US" dirty="0"/>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ABE2F63-2210-425A-A6DE-664422824BAC}" type="slidenum">
              <a:rPr lang="en-US"/>
              <a:pPr fontAlgn="base">
                <a:spcBef>
                  <a:spcPct val="0"/>
                </a:spcBef>
                <a:spcAft>
                  <a:spcPct val="0"/>
                </a:spcAft>
                <a:defRPr/>
              </a:pPr>
              <a:t>8</a:t>
            </a:fld>
            <a:endParaRPr lang="en-US" dirty="0"/>
          </a:p>
        </p:txBody>
      </p:sp>
    </p:spTree>
    <p:extLst>
      <p:ext uri="{BB962C8B-B14F-4D97-AF65-F5344CB8AC3E}">
        <p14:creationId xmlns:p14="http://schemas.microsoft.com/office/powerpoint/2010/main" val="427593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6746A3-083E-4D24-B6D4-6DF7599A1670}" type="slidenum">
              <a:rPr lang="en-US"/>
              <a:pPr fontAlgn="base">
                <a:spcBef>
                  <a:spcPct val="0"/>
                </a:spcBef>
                <a:spcAft>
                  <a:spcPct val="0"/>
                </a:spcAft>
                <a:defRPr/>
              </a:pPr>
              <a:t>9</a:t>
            </a:fld>
            <a:endParaRPr lang="en-US" dirty="0"/>
          </a:p>
        </p:txBody>
      </p:sp>
      <p:sp>
        <p:nvSpPr>
          <p:cNvPr id="48130" name="Rectangle 7"/>
          <p:cNvSpPr txBox="1">
            <a:spLocks noGrp="1" noChangeArrowheads="1"/>
          </p:cNvSpPr>
          <p:nvPr/>
        </p:nvSpPr>
        <p:spPr bwMode="auto">
          <a:xfrm>
            <a:off x="3884613" y="8829967"/>
            <a:ext cx="2971800" cy="464820"/>
          </a:xfrm>
          <a:prstGeom prst="rect">
            <a:avLst/>
          </a:prstGeom>
          <a:noFill/>
          <a:ln w="9525">
            <a:noFill/>
            <a:miter lim="800000"/>
            <a:headEnd/>
            <a:tailEnd/>
          </a:ln>
        </p:spPr>
        <p:txBody>
          <a:bodyPr lIns="93177" tIns="46589" rIns="93177" bIns="46589" anchor="b"/>
          <a:lstStyle/>
          <a:p>
            <a:pPr algn="r"/>
            <a:fld id="{532E133A-55FC-4FB6-B57A-CC235E3136FF}" type="slidenum">
              <a:rPr lang="en-US" sz="1200">
                <a:latin typeface="Verdana" pitchFamily="34" charset="0"/>
              </a:rPr>
              <a:pPr algn="r"/>
              <a:t>9</a:t>
            </a:fld>
            <a:endParaRPr lang="en-US" sz="1200">
              <a:latin typeface="Verdana" pitchFamily="34" charset="0"/>
            </a:endParaRPr>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buFont typeface="Wingdings" pitchFamily="2" charset="2"/>
              <a:buNone/>
            </a:pPr>
            <a:r>
              <a:rPr lang="en-US" u="sng" dirty="0" smtClean="0"/>
              <a:t>Reasonable Accommodation</a:t>
            </a:r>
          </a:p>
          <a:p>
            <a:pPr eaLnBrk="1" hangingPunct="1">
              <a:spcBef>
                <a:spcPct val="0"/>
              </a:spcBef>
              <a:buFont typeface="Wingdings" pitchFamily="2" charset="2"/>
              <a:buNone/>
            </a:pPr>
            <a:r>
              <a:rPr lang="en-US" u="none" dirty="0" smtClean="0"/>
              <a:t>Most</a:t>
            </a:r>
            <a:r>
              <a:rPr lang="en-US" u="none" baseline="0" dirty="0" smtClean="0"/>
              <a:t> common form of religious discrimination claims.  </a:t>
            </a:r>
            <a:endParaRPr lang="en-US" u="none" dirty="0" smtClean="0"/>
          </a:p>
          <a:p>
            <a:pPr eaLnBrk="1" hangingPunct="1">
              <a:spcBef>
                <a:spcPct val="0"/>
              </a:spcBef>
              <a:buFont typeface="Wingdings" pitchFamily="2" charset="2"/>
              <a:buNone/>
            </a:pPr>
            <a:endParaRPr lang="en-US" u="sng" dirty="0" smtClean="0"/>
          </a:p>
          <a:p>
            <a:pPr eaLnBrk="1" hangingPunct="1">
              <a:spcBef>
                <a:spcPct val="0"/>
              </a:spcBef>
              <a:buFont typeface="Wingdings" pitchFamily="2" charset="2"/>
              <a:buNone/>
            </a:pPr>
            <a:r>
              <a:rPr lang="en-US" u="sng" dirty="0" smtClean="0"/>
              <a:t>Part One</a:t>
            </a:r>
          </a:p>
          <a:p>
            <a:pPr eaLnBrk="1" hangingPunct="1">
              <a:spcBef>
                <a:spcPct val="0"/>
              </a:spcBef>
              <a:buFont typeface="Wingdings" pitchFamily="2" charset="2"/>
              <a:buNone/>
            </a:pPr>
            <a:r>
              <a:rPr lang="en-US" dirty="0" smtClean="0"/>
              <a:t>Employee must establish a </a:t>
            </a:r>
            <a:r>
              <a:rPr lang="en-US" i="1" dirty="0" smtClean="0"/>
              <a:t>prima facie</a:t>
            </a:r>
            <a:r>
              <a:rPr lang="en-US" dirty="0" smtClean="0"/>
              <a:t> case of discrimination by proving: (1) she had a </a:t>
            </a:r>
            <a:r>
              <a:rPr lang="en-US" i="1" dirty="0" smtClean="0"/>
              <a:t>bona fide</a:t>
            </a:r>
            <a:r>
              <a:rPr lang="en-US" dirty="0" smtClean="0"/>
              <a:t> or sincerely held religious belief, the practice of which conflicted with an employment duty; and (2) she informed her employer of the belief and conflict. (3)</a:t>
            </a:r>
            <a:r>
              <a:rPr lang="en-US" sz="1300" dirty="0">
                <a:latin typeface="Times New Roman" pitchFamily="18" charset="0"/>
              </a:rPr>
              <a:t>The belief conflicted with an employment requirement; or (4) Employer took an adverse action against the Employee because of the conflict</a:t>
            </a:r>
          </a:p>
          <a:p>
            <a:pPr marL="757066" lvl="1" indent="-291179" eaLnBrk="1" hangingPunct="1">
              <a:spcBef>
                <a:spcPct val="0"/>
              </a:spcBef>
            </a:pPr>
            <a:endParaRPr lang="en-US" dirty="0" smtClean="0"/>
          </a:p>
        </p:txBody>
      </p:sp>
    </p:spTree>
    <p:extLst>
      <p:ext uri="{BB962C8B-B14F-4D97-AF65-F5344CB8AC3E}">
        <p14:creationId xmlns:p14="http://schemas.microsoft.com/office/powerpoint/2010/main" val="595446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Freeform 7"/>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1CFF041D-615F-439A-9D57-F26B82B5EB5C}" type="datetime1">
              <a:rPr lang="en-US"/>
              <a:pPr>
                <a:defRPr/>
              </a:pPr>
              <a:t>9/6/2016</a:t>
            </a:fld>
            <a:endParaRPr lang="en-US" dirty="0"/>
          </a:p>
        </p:txBody>
      </p:sp>
      <p:sp>
        <p:nvSpPr>
          <p:cNvPr id="7" name="Footer Placeholder 4"/>
          <p:cNvSpPr>
            <a:spLocks noGrp="1"/>
          </p:cNvSpPr>
          <p:nvPr>
            <p:ph type="ftr" sz="quarter" idx="11"/>
          </p:nvPr>
        </p:nvSpPr>
        <p:spPr/>
        <p:txBody>
          <a:bodyPr/>
          <a:lstStyle>
            <a:lvl1pPr>
              <a:defRPr dirty="0"/>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7250E448-298A-43A5-9CE5-BDB2ABEEAB4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4A52BBD-4C40-4569-97D5-6460AF1ED75B}" type="datetime1">
              <a:rPr lang="en-US"/>
              <a:pPr>
                <a:defRPr/>
              </a:pPr>
              <a:t>9/6/2016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2502CB05-7DA7-4EE9-87A6-FEC94E40BDF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AFF856C-D7AB-428C-AE10-FF1C41A70B27}" type="datetime1">
              <a:rPr lang="en-US"/>
              <a:pPr>
                <a:defRPr/>
              </a:pPr>
              <a:t>9/6/2016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5F151FAC-BC35-443B-9B20-240CC911AB9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F54F1D4-1B33-4C03-A4C8-F6810AB7CE5F}" type="datetime1">
              <a:rPr lang="en-US"/>
              <a:pPr>
                <a:defRPr/>
              </a:pPr>
              <a:t>9/6/2016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C85035F0-47EA-4C8D-BAB3-23730DA8F4F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7"/>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lvl="0"/>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9F35CA96-725B-4902-B2A6-23CB2118794C}" type="datetime1">
              <a:rPr lang="en-US"/>
              <a:pPr>
                <a:defRPr/>
              </a:pPr>
              <a:t>9/6/2016</a:t>
            </a:fld>
            <a:endParaRPr lang="en-US" dirty="0"/>
          </a:p>
        </p:txBody>
      </p:sp>
      <p:sp>
        <p:nvSpPr>
          <p:cNvPr id="7" name="Footer Placeholder 4"/>
          <p:cNvSpPr>
            <a:spLocks noGrp="1"/>
          </p:cNvSpPr>
          <p:nvPr>
            <p:ph type="ftr" sz="quarter" idx="11"/>
          </p:nvPr>
        </p:nvSpPr>
        <p:spPr/>
        <p:txBody>
          <a:bodyPr/>
          <a:lstStyle>
            <a:lvl1pPr>
              <a:defRPr dirty="0"/>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13661640-F680-4206-83FD-5129A86DEA5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5" name="Date Placeholder 3"/>
          <p:cNvSpPr>
            <a:spLocks noGrp="1"/>
          </p:cNvSpPr>
          <p:nvPr>
            <p:ph type="dt" sz="half" idx="10"/>
          </p:nvPr>
        </p:nvSpPr>
        <p:spPr/>
        <p:txBody>
          <a:bodyPr/>
          <a:lstStyle>
            <a:lvl1pPr>
              <a:defRPr/>
            </a:lvl1pPr>
          </a:lstStyle>
          <a:p>
            <a:pPr>
              <a:defRPr/>
            </a:pPr>
            <a:fld id="{423D8869-2655-4A4E-8C85-41BFB7C6510F}" type="datetime1">
              <a:rPr lang="en-US"/>
              <a:pPr>
                <a:defRPr/>
              </a:pPr>
              <a:t>9/6/2016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D118772E-B433-4A7F-8B8A-1AC38017ECF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33357DD7-82F1-47D6-BBD4-27CEC8081C41}" type="datetime1">
              <a:rPr lang="en-US"/>
              <a:pPr>
                <a:defRPr/>
              </a:pPr>
              <a:t>9/6/2016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a:ln/>
        </p:spPr>
        <p:txBody>
          <a:bodyPr/>
          <a:lstStyle>
            <a:lvl1pPr>
              <a:defRPr/>
            </a:lvl1pPr>
          </a:lstStyle>
          <a:p>
            <a:pPr>
              <a:defRPr/>
            </a:pPr>
            <a:fld id="{B1B7582D-1C34-4283-85F0-BB88C922A92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CF8622E-3857-4868-869C-E3C17A952D11}" type="datetime1">
              <a:rPr lang="en-US"/>
              <a:pPr>
                <a:defRPr/>
              </a:pPr>
              <a:t>9/6/2016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a:ln/>
        </p:spPr>
        <p:txBody>
          <a:bodyPr/>
          <a:lstStyle>
            <a:lvl1pPr>
              <a:defRPr/>
            </a:lvl1pPr>
          </a:lstStyle>
          <a:p>
            <a:pPr>
              <a:defRPr/>
            </a:pPr>
            <a:fld id="{F24E3220-043B-4A3D-BD23-26879592CE8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7BDB85F-CC69-4460-81D2-1F3787AD08EC}" type="datetime1">
              <a:rPr lang="en-US"/>
              <a:pPr>
                <a:defRPr/>
              </a:pPr>
              <a:t>9/6/2016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a:ln/>
        </p:spPr>
        <p:txBody>
          <a:bodyPr/>
          <a:lstStyle>
            <a:lvl1pPr>
              <a:defRPr/>
            </a:lvl1pPr>
          </a:lstStyle>
          <a:p>
            <a:pPr>
              <a:defRPr/>
            </a:pPr>
            <a:fld id="{A452C293-D1EF-43B4-80A7-23212C0AA9C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ight Triangle 17"/>
          <p:cNvSpPr/>
          <p:nvPr/>
        </p:nvSpPr>
        <p:spPr>
          <a:xfrm rot="5400000">
            <a:off x="433388" y="-433388"/>
            <a:ext cx="6858000" cy="7724775"/>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lvl="0"/>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56C22B60-E3C3-468F-9A18-1ECB4A53797D}" type="datetime1">
              <a:rPr lang="en-US"/>
              <a:pPr>
                <a:defRPr/>
              </a:pPr>
              <a:t>9/6/2016</a:t>
            </a:fld>
            <a:endParaRPr lang="en-US" dirty="0"/>
          </a:p>
        </p:txBody>
      </p:sp>
      <p:sp>
        <p:nvSpPr>
          <p:cNvPr id="8" name="Footer Placeholder 5"/>
          <p:cNvSpPr>
            <a:spLocks noGrp="1"/>
          </p:cNvSpPr>
          <p:nvPr>
            <p:ph type="ftr" sz="quarter" idx="11"/>
          </p:nvPr>
        </p:nvSpPr>
        <p:spPr/>
        <p:txBody>
          <a:bodyPr/>
          <a:lstStyle>
            <a:lvl1pPr>
              <a:defRPr dirty="0">
                <a:solidFill>
                  <a:schemeClr val="tx2"/>
                </a:solidFill>
              </a:defRPr>
            </a:lvl1pPr>
          </a:lstStyle>
          <a:p>
            <a:pPr>
              <a:defRPr/>
            </a:pPr>
            <a:endParaRPr lang="en-US"/>
          </a:p>
        </p:txBody>
      </p:sp>
      <p:sp>
        <p:nvSpPr>
          <p:cNvPr id="9"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a:defRPr/>
            </a:pPr>
            <a:fld id="{78A3C59B-9565-4630-B1D3-6B500921F98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rtlCol="0" anchor="ctr">
            <a:normAutofit/>
          </a:bodyPr>
          <a:lstStyle>
            <a:lvl1pPr algn="r">
              <a:defRPr/>
            </a:lvl1pPr>
          </a:lstStyle>
          <a:p>
            <a:pPr lvl="0"/>
            <a:r>
              <a:rPr lang="en-US" noProof="0" dirty="0" smtClean="0"/>
              <a:t>Click icon to add picture</a:t>
            </a:r>
            <a:endParaRPr lang="en-US" noProof="0"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5"/>
          </p:nvPr>
        </p:nvSpPr>
        <p:spPr/>
        <p:txBody>
          <a:bodyPr/>
          <a:lstStyle>
            <a:lvl1pPr>
              <a:defRPr/>
            </a:lvl1pPr>
          </a:lstStyle>
          <a:p>
            <a:pPr>
              <a:defRPr/>
            </a:pPr>
            <a:fld id="{637993E4-BB42-4977-AA26-E7097A724F37}" type="datetime1">
              <a:rPr lang="en-US"/>
              <a:pPr>
                <a:defRPr/>
              </a:pPr>
              <a:t>9/6/2016</a:t>
            </a:fld>
            <a:endParaRPr lang="en-US" dirty="0"/>
          </a:p>
        </p:txBody>
      </p:sp>
      <p:sp>
        <p:nvSpPr>
          <p:cNvPr id="8" name="Footer Placeholder 5"/>
          <p:cNvSpPr>
            <a:spLocks noGrp="1"/>
          </p:cNvSpPr>
          <p:nvPr>
            <p:ph type="ftr" sz="quarter" idx="16"/>
          </p:nvPr>
        </p:nvSpPr>
        <p:spPr/>
        <p:txBody>
          <a:bodyPr/>
          <a:lstStyle>
            <a:lvl1pPr>
              <a:defRPr dirty="0"/>
            </a:lvl1pPr>
          </a:lstStyle>
          <a:p>
            <a:pPr>
              <a:defRPr/>
            </a:pPr>
            <a:endParaRPr lang="en-US"/>
          </a:p>
        </p:txBody>
      </p:sp>
      <p:sp>
        <p:nvSpPr>
          <p:cNvPr id="9" name="Slide Number Placeholder 6"/>
          <p:cNvSpPr>
            <a:spLocks noGrp="1"/>
          </p:cNvSpPr>
          <p:nvPr>
            <p:ph type="sldNum" sz="quarter" idx="17"/>
          </p:nvPr>
        </p:nvSpPr>
        <p:spPr/>
        <p:txBody>
          <a:bodyPr/>
          <a:lstStyle>
            <a:lvl1pPr>
              <a:defRPr/>
            </a:lvl1pPr>
          </a:lstStyle>
          <a:p>
            <a:pPr>
              <a:defRPr/>
            </a:pPr>
            <a:fld id="{41D96772-1024-4886-A258-E23C12ACD14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1425"/>
            <a:ext cx="3575050" cy="1806575"/>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Freeform 7"/>
          <p:cNvSpPr/>
          <p:nvPr/>
        </p:nvSpPr>
        <p:spPr>
          <a:xfrm>
            <a:off x="-1588" y="5051425"/>
            <a:ext cx="9145588" cy="180657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Placeholder 1"/>
          <p:cNvSpPr>
            <a:spLocks noGrp="1"/>
          </p:cNvSpPr>
          <p:nvPr>
            <p:ph type="title"/>
          </p:nvPr>
        </p:nvSpPr>
        <p:spPr>
          <a:xfrm>
            <a:off x="822325" y="365125"/>
            <a:ext cx="7521575" cy="5492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9" name="Text Placeholder 2"/>
          <p:cNvSpPr>
            <a:spLocks noGrp="1"/>
          </p:cNvSpPr>
          <p:nvPr>
            <p:ph type="body" idx="1"/>
          </p:nvPr>
        </p:nvSpPr>
        <p:spPr bwMode="auto">
          <a:xfrm>
            <a:off x="822325" y="1100138"/>
            <a:ext cx="7521575" cy="35798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rot="19140000">
            <a:off x="201613" y="5870575"/>
            <a:ext cx="2176462" cy="201613"/>
          </a:xfrm>
          <a:prstGeom prst="rect">
            <a:avLst/>
          </a:prstGeom>
        </p:spPr>
        <p:txBody>
          <a:bodyPr vert="horz" lIns="91440" tIns="45720" rIns="91440" bIns="45720" rtlCol="0" anchor="ctr"/>
          <a:lstStyle>
            <a:lvl1pPr algn="l" fontAlgn="auto">
              <a:spcBef>
                <a:spcPts val="0"/>
              </a:spcBef>
              <a:spcAft>
                <a:spcPts val="0"/>
              </a:spcAft>
              <a:defRPr sz="1200">
                <a:solidFill>
                  <a:srgbClr val="FFFFFF"/>
                </a:solidFill>
                <a:latin typeface="+mn-lt"/>
              </a:defRPr>
            </a:lvl1pPr>
          </a:lstStyle>
          <a:p>
            <a:pPr>
              <a:defRPr/>
            </a:pPr>
            <a:fld id="{E6CF461E-6210-47E2-8319-BF4CE4634520}" type="datetime1">
              <a:rPr lang="en-US"/>
              <a:pPr>
                <a:defRPr/>
              </a:pPr>
              <a:t>9/6/2016</a:t>
            </a:fld>
            <a:endParaRPr lang="en-US" dirty="0"/>
          </a:p>
        </p:txBody>
      </p:sp>
      <p:sp>
        <p:nvSpPr>
          <p:cNvPr id="5" name="Footer Placeholder 4"/>
          <p:cNvSpPr>
            <a:spLocks noGrp="1"/>
          </p:cNvSpPr>
          <p:nvPr>
            <p:ph type="ftr" sz="quarter" idx="3"/>
          </p:nvPr>
        </p:nvSpPr>
        <p:spPr>
          <a:xfrm>
            <a:off x="3517900" y="6284913"/>
            <a:ext cx="4724400" cy="274637"/>
          </a:xfrm>
          <a:prstGeom prst="rect">
            <a:avLst/>
          </a:prstGeom>
        </p:spPr>
        <p:txBody>
          <a:bodyPr vert="horz" lIns="91440" tIns="45720" rIns="91440" bIns="45720" rtlCol="0" anchor="ctr"/>
          <a:lstStyle>
            <a:lvl1pPr algn="r" fontAlgn="auto">
              <a:spcBef>
                <a:spcPts val="0"/>
              </a:spcBef>
              <a:spcAft>
                <a:spcPts val="0"/>
              </a:spcAft>
              <a:defRPr sz="1000" cap="all" spc="200" baseline="0" dirty="0">
                <a:solidFill>
                  <a:srgbClr val="FFFFFF"/>
                </a:solidFill>
                <a:latin typeface="+mn-lt"/>
              </a:defRPr>
            </a:lvl1pPr>
          </a:lstStyle>
          <a:p>
            <a:pPr>
              <a:defRPr/>
            </a:pPr>
            <a:endParaRPr lang="en-US"/>
          </a:p>
        </p:txBody>
      </p:sp>
      <p:sp>
        <p:nvSpPr>
          <p:cNvPr id="6" name="Slide Number Placeholder 5"/>
          <p:cNvSpPr>
            <a:spLocks noGrp="1"/>
          </p:cNvSpPr>
          <p:nvPr>
            <p:ph type="sldNum" sz="quarter" idx="4"/>
          </p:nvPr>
        </p:nvSpPr>
        <p:spPr>
          <a:xfrm>
            <a:off x="8401050" y="6170613"/>
            <a:ext cx="503238" cy="503237"/>
          </a:xfrm>
          <a:prstGeom prst="ellipse">
            <a:avLst/>
          </a:prstGeom>
          <a:ln w="19050">
            <a:solidFill>
              <a:srgbClr val="FFFFFF"/>
            </a:solidFill>
          </a:ln>
        </p:spPr>
        <p:txBody>
          <a:bodyPr vert="horz" lIns="9144" tIns="9144" rIns="9144" bIns="9144" rtlCol="0" anchor="ctr">
            <a:normAutofit/>
          </a:bodyPr>
          <a:lstStyle>
            <a:lvl1pPr algn="ctr" fontAlgn="auto">
              <a:spcBef>
                <a:spcPts val="0"/>
              </a:spcBef>
              <a:spcAft>
                <a:spcPts val="0"/>
              </a:spcAft>
              <a:defRPr sz="1650">
                <a:solidFill>
                  <a:srgbClr val="FFFFFF"/>
                </a:solidFill>
                <a:latin typeface="+mn-lt"/>
              </a:defRPr>
            </a:lvl1pPr>
          </a:lstStyle>
          <a:p>
            <a:pPr>
              <a:defRPr/>
            </a:pPr>
            <a:fld id="{FEC46A96-4C27-408B-ABCD-C2199CE23DA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74" r:id="rId8"/>
    <p:sldLayoutId id="2147483675" r:id="rId9"/>
    <p:sldLayoutId id="2147483666" r:id="rId10"/>
    <p:sldLayoutId id="2147483665" r:id="rId11"/>
  </p:sldLayoutIdLst>
  <p:hf hdr="0" ftr="0" dt="0"/>
  <p:txStyles>
    <p:titleStyle>
      <a:lvl1pPr algn="l" rtl="0" eaLnBrk="0" fontAlgn="base" hangingPunct="0">
        <a:spcBef>
          <a:spcPct val="0"/>
        </a:spcBef>
        <a:spcAft>
          <a:spcPct val="0"/>
        </a:spcAft>
        <a:defRPr sz="2800" kern="1200" cap="all">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Franklin Gothic Medium" pitchFamily="34" charset="0"/>
        </a:defRPr>
      </a:lvl2pPr>
      <a:lvl3pPr algn="l" rtl="0" eaLnBrk="0" fontAlgn="base" hangingPunct="0">
        <a:spcBef>
          <a:spcPct val="0"/>
        </a:spcBef>
        <a:spcAft>
          <a:spcPct val="0"/>
        </a:spcAft>
        <a:defRPr sz="2800">
          <a:solidFill>
            <a:schemeClr val="tx1"/>
          </a:solidFill>
          <a:latin typeface="Franklin Gothic Medium" pitchFamily="34" charset="0"/>
        </a:defRPr>
      </a:lvl3pPr>
      <a:lvl4pPr algn="l" rtl="0" eaLnBrk="0" fontAlgn="base" hangingPunct="0">
        <a:spcBef>
          <a:spcPct val="0"/>
        </a:spcBef>
        <a:spcAft>
          <a:spcPct val="0"/>
        </a:spcAft>
        <a:defRPr sz="2800">
          <a:solidFill>
            <a:schemeClr val="tx1"/>
          </a:solidFill>
          <a:latin typeface="Franklin Gothic Medium" pitchFamily="34" charset="0"/>
        </a:defRPr>
      </a:lvl4pPr>
      <a:lvl5pPr algn="l" rtl="0" eaLnBrk="0" fontAlgn="base" hangingPunct="0">
        <a:spcBef>
          <a:spcPct val="0"/>
        </a:spcBef>
        <a:spcAft>
          <a:spcPct val="0"/>
        </a:spcAft>
        <a:defRPr sz="2800">
          <a:solidFill>
            <a:schemeClr val="tx1"/>
          </a:solidFill>
          <a:latin typeface="Franklin Gothic Medium" pitchFamily="34" charset="0"/>
        </a:defRPr>
      </a:lvl5pPr>
      <a:lvl6pPr marL="457200" algn="l" rtl="0" fontAlgn="base">
        <a:spcBef>
          <a:spcPct val="0"/>
        </a:spcBef>
        <a:spcAft>
          <a:spcPct val="0"/>
        </a:spcAft>
        <a:defRPr sz="2800">
          <a:solidFill>
            <a:schemeClr val="tx1"/>
          </a:solidFill>
          <a:latin typeface="Franklin Gothic Medium" pitchFamily="34" charset="0"/>
        </a:defRPr>
      </a:lvl6pPr>
      <a:lvl7pPr marL="914400" algn="l" rtl="0" fontAlgn="base">
        <a:spcBef>
          <a:spcPct val="0"/>
        </a:spcBef>
        <a:spcAft>
          <a:spcPct val="0"/>
        </a:spcAft>
        <a:defRPr sz="2800">
          <a:solidFill>
            <a:schemeClr val="tx1"/>
          </a:solidFill>
          <a:latin typeface="Franklin Gothic Medium" pitchFamily="34" charset="0"/>
        </a:defRPr>
      </a:lvl7pPr>
      <a:lvl8pPr marL="1371600" algn="l" rtl="0" fontAlgn="base">
        <a:spcBef>
          <a:spcPct val="0"/>
        </a:spcBef>
        <a:spcAft>
          <a:spcPct val="0"/>
        </a:spcAft>
        <a:defRPr sz="2800">
          <a:solidFill>
            <a:schemeClr val="tx1"/>
          </a:solidFill>
          <a:latin typeface="Franklin Gothic Medium" pitchFamily="34" charset="0"/>
        </a:defRPr>
      </a:lvl8pPr>
      <a:lvl9pPr marL="1828800" algn="l" rtl="0" fontAlgn="base">
        <a:spcBef>
          <a:spcPct val="0"/>
        </a:spcBef>
        <a:spcAft>
          <a:spcPct val="0"/>
        </a:spcAft>
        <a:defRPr sz="2800">
          <a:solidFill>
            <a:schemeClr val="tx1"/>
          </a:solidFill>
          <a:latin typeface="Franklin Gothic Medium" pitchFamily="34" charset="0"/>
        </a:defRPr>
      </a:lvl9pPr>
    </p:titleStyle>
    <p:bodyStyle>
      <a:lvl1pPr marL="342900" indent="-342900" algn="l" rtl="0" eaLnBrk="0" fontAlgn="base" hangingPunct="0">
        <a:spcBef>
          <a:spcPts val="800"/>
        </a:spcBef>
        <a:spcAft>
          <a:spcPct val="0"/>
        </a:spcAft>
        <a:buFont typeface="Arial" charset="0"/>
        <a:defRPr sz="1600" b="1" kern="1200">
          <a:solidFill>
            <a:schemeClr val="tx1"/>
          </a:solidFill>
          <a:latin typeface="+mn-lt"/>
          <a:ea typeface="+mn-ea"/>
          <a:cs typeface="+mn-cs"/>
        </a:defRPr>
      </a:lvl1pPr>
      <a:lvl2pPr marL="1730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2pPr>
      <a:lvl3pPr marL="4016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3pPr>
      <a:lvl4pPr marL="6302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4pPr>
      <a:lvl5pPr marL="8588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5035F0-47EA-4C8D-BAB3-23730DA8F4F1}" type="slidenum">
              <a:rPr lang="en-US" smtClean="0"/>
              <a:pPr>
                <a:defRPr/>
              </a:pPr>
              <a:t>1</a:t>
            </a:fld>
            <a:endParaRPr lang="en-US" dirty="0"/>
          </a:p>
        </p:txBody>
      </p:sp>
      <p:sp>
        <p:nvSpPr>
          <p:cNvPr id="5" name="Rectangle 4"/>
          <p:cNvSpPr/>
          <p:nvPr/>
        </p:nvSpPr>
        <p:spPr>
          <a:xfrm>
            <a:off x="1828800" y="762000"/>
            <a:ext cx="8305800" cy="3385542"/>
          </a:xfrm>
          <a:prstGeom prst="rect">
            <a:avLst/>
          </a:prstGeom>
        </p:spPr>
        <p:txBody>
          <a:bodyPr wrap="square">
            <a:spAutoFit/>
          </a:bodyPr>
          <a:lstStyle/>
          <a:p>
            <a:r>
              <a:rPr lang="en-US" sz="4800" b="1" spc="820" dirty="0" smtClean="0">
                <a:cs typeface="Arial" pitchFamily="34" charset="0"/>
              </a:rPr>
              <a:t>RELIGIOUS DISCRIMINATION</a:t>
            </a:r>
            <a:r>
              <a:rPr lang="en-US" sz="2400" b="1" spc="800" dirty="0">
                <a:cs typeface="Arial" pitchFamily="34" charset="0"/>
              </a:rPr>
              <a:t/>
            </a:r>
            <a:br>
              <a:rPr lang="en-US" sz="2400" b="1" spc="800" dirty="0">
                <a:cs typeface="Arial" pitchFamily="34" charset="0"/>
              </a:rPr>
            </a:br>
            <a:r>
              <a:rPr lang="en-US" sz="2000" dirty="0" smtClean="0"/>
              <a:t>WORKPLACE JUSTICE SUMMIT III</a:t>
            </a:r>
            <a:br>
              <a:rPr lang="en-US" sz="2000" dirty="0" smtClean="0"/>
            </a:br>
            <a:r>
              <a:rPr lang="en-US" sz="2000" dirty="0" smtClean="0"/>
              <a:t>Breaking through the Barriers of Discrimination and Retaliation</a:t>
            </a:r>
            <a:endParaRPr lang="en-US" sz="2000" b="1" spc="800" dirty="0" smtClean="0">
              <a:cs typeface="Arial" pitchFamily="34" charset="0"/>
            </a:endParaRPr>
          </a:p>
          <a:p>
            <a:r>
              <a:rPr lang="en-US" sz="2400" spc="1000" dirty="0" smtClean="0">
                <a:solidFill>
                  <a:schemeClr val="bg1"/>
                </a:solidFill>
              </a:rPr>
              <a:t/>
            </a:r>
            <a:br>
              <a:rPr lang="en-US" sz="2400" spc="1000" dirty="0" smtClean="0">
                <a:solidFill>
                  <a:schemeClr val="bg1"/>
                </a:solidFill>
              </a:rPr>
            </a:br>
            <a:r>
              <a:rPr lang="en-US" dirty="0" smtClean="0"/>
              <a:t>Francisco V. Balderrama | Staff Counsel </a:t>
            </a:r>
            <a:br>
              <a:rPr lang="en-US" dirty="0" smtClean="0"/>
            </a:br>
            <a:r>
              <a:rPr lang="en-US" dirty="0" smtClean="0"/>
              <a:t>State of California | Department of Fair Employment and Housing</a:t>
            </a:r>
            <a:br>
              <a:rPr lang="en-US" dirty="0" smtClean="0"/>
            </a:br>
            <a:r>
              <a:rPr lang="en-US" dirty="0" smtClean="0"/>
              <a:t>www.dfeh.ca.gov</a:t>
            </a:r>
            <a:endParaRPr lang="en-U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676400"/>
            <a:ext cx="1448160" cy="1434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5605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533400" y="228600"/>
            <a:ext cx="8226425" cy="641350"/>
          </a:xfrm>
        </p:spPr>
        <p:txBody>
          <a:bodyPr/>
          <a:lstStyle/>
          <a:p>
            <a:pPr algn="ctr" eaLnBrk="1" fontAlgn="auto" hangingPunct="1">
              <a:spcAft>
                <a:spcPts val="0"/>
              </a:spcAft>
              <a:defRPr/>
            </a:pPr>
            <a:r>
              <a:rPr lang="en-US" sz="3200" dirty="0" smtClean="0"/>
              <a:t>Definition of “Religion”</a:t>
            </a:r>
            <a:endParaRPr lang="en-US" dirty="0" smtClean="0"/>
          </a:p>
        </p:txBody>
      </p:sp>
      <p:sp>
        <p:nvSpPr>
          <p:cNvPr id="26627" name="Rectangle 3"/>
          <p:cNvSpPr>
            <a:spLocks noGrp="1" noChangeArrowheads="1"/>
          </p:cNvSpPr>
          <p:nvPr>
            <p:ph idx="1"/>
          </p:nvPr>
        </p:nvSpPr>
        <p:spPr>
          <a:xfrm>
            <a:off x="381000" y="914400"/>
            <a:ext cx="8610600" cy="4419600"/>
          </a:xfrm>
        </p:spPr>
        <p:txBody>
          <a:bodyPr/>
          <a:lstStyle/>
          <a:p>
            <a:pPr marL="395288" lvl="1" indent="-395288" eaLnBrk="1" hangingPunct="1">
              <a:lnSpc>
                <a:spcPct val="90000"/>
              </a:lnSpc>
              <a:buFont typeface="Arial" pitchFamily="34" charset="0"/>
              <a:buChar char="•"/>
            </a:pPr>
            <a:r>
              <a:rPr lang="en-US" sz="2400" b="0" dirty="0" smtClean="0"/>
              <a:t>FEHA </a:t>
            </a:r>
            <a:r>
              <a:rPr lang="en-US" sz="2400" b="0" dirty="0"/>
              <a:t>(Cal. Code </a:t>
            </a:r>
            <a:r>
              <a:rPr lang="en-US" sz="2400" b="0" dirty="0" err="1"/>
              <a:t>Regs</a:t>
            </a:r>
            <a:r>
              <a:rPr lang="en-US" sz="2400" b="0" dirty="0"/>
              <a:t>., tit. 2, § </a:t>
            </a:r>
            <a:r>
              <a:rPr lang="en-US" sz="2400" b="0" dirty="0" smtClean="0"/>
              <a:t>11060)</a:t>
            </a:r>
          </a:p>
          <a:p>
            <a:pPr marL="917575" lvl="3" indent="-454025" eaLnBrk="1" hangingPunct="1">
              <a:lnSpc>
                <a:spcPct val="90000"/>
              </a:lnSpc>
              <a:buFont typeface="Courier New" pitchFamily="49" charset="0"/>
              <a:buChar char="o"/>
            </a:pPr>
            <a:r>
              <a:rPr lang="en-US" sz="2400" dirty="0" smtClean="0"/>
              <a:t>“ ‘Religious creed’ </a:t>
            </a:r>
            <a:r>
              <a:rPr lang="en-US" sz="2400" dirty="0"/>
              <a:t>includes any traditionally recognized religion as well as beliefs, observances, or practices, which an individual sincerely holds and which occupy in his or her life a place of importance parallel to that of traditionally recognized religions. It encompasses all aspects of religious belief, observance, and practice, including religious dress and grooming </a:t>
            </a:r>
            <a:r>
              <a:rPr lang="en-US" sz="2400" dirty="0" smtClean="0"/>
              <a:t>practices”</a:t>
            </a:r>
            <a:endParaRPr lang="en-US" sz="2400" dirty="0"/>
          </a:p>
          <a:p>
            <a:pPr marL="395288" lvl="1" indent="-395288" eaLnBrk="1" hangingPunct="1">
              <a:lnSpc>
                <a:spcPct val="90000"/>
              </a:lnSpc>
              <a:buFont typeface="Arial" pitchFamily="34" charset="0"/>
              <a:buChar char="•"/>
            </a:pPr>
            <a:r>
              <a:rPr lang="en-US" sz="2400" b="0" dirty="0" smtClean="0"/>
              <a:t>Federal </a:t>
            </a:r>
            <a:r>
              <a:rPr lang="en-US" sz="2400" b="0" dirty="0"/>
              <a:t>(29 C.F.R. § 1605.1)</a:t>
            </a:r>
          </a:p>
          <a:p>
            <a:pPr marL="917575" lvl="3" indent="-454025" eaLnBrk="1" hangingPunct="1">
              <a:lnSpc>
                <a:spcPct val="90000"/>
              </a:lnSpc>
              <a:buFont typeface="Courier New" pitchFamily="49" charset="0"/>
              <a:buChar char="o"/>
            </a:pPr>
            <a:r>
              <a:rPr lang="en-US" sz="2400" dirty="0" smtClean="0"/>
              <a:t>“In </a:t>
            </a:r>
            <a:r>
              <a:rPr lang="en-US" sz="2400" dirty="0"/>
              <a:t>most cases whether or not a practice or belief is religious is not at issue. However, in those cases in which the issue does exist, the Commission will define religious practices to include moral or ethical beliefs as to what is right and wrong which are sincerely held with the strength of traditional religious views</a:t>
            </a:r>
            <a:r>
              <a:rPr lang="en-US" sz="2400" dirty="0" smtClean="0"/>
              <a:t>.”</a:t>
            </a:r>
            <a:endParaRPr lang="en-US" sz="2400" dirty="0"/>
          </a:p>
        </p:txBody>
      </p:sp>
      <p:sp>
        <p:nvSpPr>
          <p:cNvPr id="15362" name="Slide Number Placeholder 5"/>
          <p:cNvSpPr>
            <a:spLocks noGrp="1"/>
          </p:cNvSpPr>
          <p:nvPr>
            <p:ph type="sldNum" sz="quarter" idx="12"/>
          </p:nvPr>
        </p:nvSpPr>
        <p:spPr/>
        <p:txBody>
          <a:bodyPr/>
          <a:lstStyle/>
          <a:p>
            <a:pPr>
              <a:defRPr/>
            </a:pPr>
            <a:fld id="{02D1E45D-D25D-4EDC-86BF-ED041AF76AE3}" type="slidenum">
              <a:rPr lang="en-US" altLang="en-US"/>
              <a:pPr>
                <a:defRPr/>
              </a:pPr>
              <a:t>10</a:t>
            </a:fld>
            <a:endParaRPr lang="en-US" alt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533400" y="-76200"/>
            <a:ext cx="8229600" cy="1139825"/>
          </a:xfrm>
        </p:spPr>
        <p:txBody>
          <a:bodyPr/>
          <a:lstStyle/>
          <a:p>
            <a:pPr algn="ctr" eaLnBrk="1" fontAlgn="auto" hangingPunct="1">
              <a:spcAft>
                <a:spcPts val="0"/>
              </a:spcAft>
              <a:defRPr/>
            </a:pPr>
            <a:r>
              <a:rPr lang="en-US" sz="3200" dirty="0"/>
              <a:t>What </a:t>
            </a:r>
            <a:r>
              <a:rPr lang="en-US" sz="3200" dirty="0" smtClean="0"/>
              <a:t>Qualifies as </a:t>
            </a:r>
            <a:r>
              <a:rPr lang="en-US" sz="3200" dirty="0"/>
              <a:t>a Religion?</a:t>
            </a:r>
          </a:p>
        </p:txBody>
      </p:sp>
      <p:sp>
        <p:nvSpPr>
          <p:cNvPr id="28675" name="Rectangle 3"/>
          <p:cNvSpPr>
            <a:spLocks noGrp="1" noChangeArrowheads="1"/>
          </p:cNvSpPr>
          <p:nvPr>
            <p:ph idx="1"/>
          </p:nvPr>
        </p:nvSpPr>
        <p:spPr>
          <a:xfrm>
            <a:off x="304800" y="838200"/>
            <a:ext cx="8229600" cy="4953000"/>
          </a:xfrm>
        </p:spPr>
        <p:txBody>
          <a:bodyPr/>
          <a:lstStyle/>
          <a:p>
            <a:pPr eaLnBrk="1" hangingPunct="1"/>
            <a:r>
              <a:rPr lang="en-US" sz="2400" dirty="0" smtClean="0"/>
              <a:t>Three </a:t>
            </a:r>
            <a:r>
              <a:rPr lang="en-US" sz="2400" dirty="0"/>
              <a:t>indicia of religion:</a:t>
            </a:r>
          </a:p>
          <a:p>
            <a:pPr marL="685800" lvl="3" indent="-457200" eaLnBrk="1" hangingPunct="1">
              <a:buFont typeface="+mj-lt"/>
              <a:buAutoNum type="arabicPeriod"/>
            </a:pPr>
            <a:r>
              <a:rPr lang="en-US" sz="2400" dirty="0"/>
              <a:t>Nature of the ideas in </a:t>
            </a:r>
            <a:r>
              <a:rPr lang="en-US" sz="2400" dirty="0" smtClean="0"/>
              <a:t>question</a:t>
            </a:r>
            <a:endParaRPr lang="en-US" sz="2400" dirty="0"/>
          </a:p>
          <a:p>
            <a:pPr marL="685800" lvl="3" indent="-457200" eaLnBrk="1" hangingPunct="1">
              <a:buFont typeface="+mj-lt"/>
              <a:buAutoNum type="arabicPeriod"/>
            </a:pPr>
            <a:r>
              <a:rPr lang="en-US" sz="2400" dirty="0" smtClean="0"/>
              <a:t>Comprehensiveness</a:t>
            </a:r>
            <a:endParaRPr lang="en-US" sz="2400" dirty="0"/>
          </a:p>
          <a:p>
            <a:pPr marL="685800" lvl="3" indent="-457200" eaLnBrk="1" hangingPunct="1">
              <a:buFont typeface="+mj-lt"/>
              <a:buAutoNum type="arabicPeriod"/>
            </a:pPr>
            <a:r>
              <a:rPr lang="en-US" sz="2400" dirty="0"/>
              <a:t>Formal or external </a:t>
            </a:r>
            <a:r>
              <a:rPr lang="en-US" sz="2400" dirty="0" smtClean="0"/>
              <a:t>signs</a:t>
            </a:r>
          </a:p>
          <a:p>
            <a:pPr marL="0" lvl="2" indent="0" eaLnBrk="1" hangingPunct="1">
              <a:buNone/>
            </a:pPr>
            <a:endParaRPr lang="en-US" sz="2400" dirty="0"/>
          </a:p>
          <a:p>
            <a:pPr eaLnBrk="1" hangingPunct="1"/>
            <a:r>
              <a:rPr lang="en-US" sz="2400" dirty="0" smtClean="0"/>
              <a:t>Well-established </a:t>
            </a:r>
            <a:r>
              <a:rPr lang="en-US" sz="2400" dirty="0"/>
              <a:t>belief systems may not qualify:</a:t>
            </a:r>
          </a:p>
          <a:p>
            <a:pPr marL="395288" lvl="1" indent="-395288" eaLnBrk="1" hangingPunct="1"/>
            <a:r>
              <a:rPr lang="en-US" sz="2400" dirty="0"/>
              <a:t>Veganism.  (</a:t>
            </a:r>
            <a:r>
              <a:rPr lang="en-US" sz="2400" i="1" dirty="0"/>
              <a:t>Friedman v. Southern Cal. Permanente Medical Group</a:t>
            </a:r>
            <a:r>
              <a:rPr lang="en-US" sz="2400" dirty="0"/>
              <a:t> (2002) 102 Cal.App.4th 39.)</a:t>
            </a:r>
          </a:p>
          <a:p>
            <a:pPr marL="395288" lvl="1" indent="-395288" eaLnBrk="1" hangingPunct="1"/>
            <a:r>
              <a:rPr lang="en-US" sz="2400" dirty="0"/>
              <a:t>Ku Klux Klan membership.  (</a:t>
            </a:r>
            <a:r>
              <a:rPr lang="en-US" sz="2400" i="1" dirty="0"/>
              <a:t>Bellamy v. Mason’s Stores, Inc. </a:t>
            </a:r>
            <a:r>
              <a:rPr lang="en-US" sz="2400" dirty="0"/>
              <a:t>(4th Cir. 1974) 508 F.2d 504.) </a:t>
            </a:r>
          </a:p>
          <a:p>
            <a:pPr lvl="2" eaLnBrk="1" hangingPunct="1"/>
            <a:endParaRPr lang="en-US" dirty="0" smtClean="0">
              <a:latin typeface="Times New Roman" pitchFamily="18" charset="0"/>
            </a:endParaRPr>
          </a:p>
        </p:txBody>
      </p:sp>
      <p:sp>
        <p:nvSpPr>
          <p:cNvPr id="16386" name="Slide Number Placeholder 5"/>
          <p:cNvSpPr>
            <a:spLocks noGrp="1"/>
          </p:cNvSpPr>
          <p:nvPr>
            <p:ph type="sldNum" sz="quarter" idx="12"/>
          </p:nvPr>
        </p:nvSpPr>
        <p:spPr/>
        <p:txBody>
          <a:bodyPr/>
          <a:lstStyle/>
          <a:p>
            <a:pPr>
              <a:defRPr/>
            </a:pPr>
            <a:fld id="{73CE89F8-4A2E-4F1B-8B33-12446641F9ED}" type="slidenum">
              <a:rPr lang="en-US" altLang="en-US"/>
              <a:pPr>
                <a:defRPr/>
              </a:pPr>
              <a:t>11</a:t>
            </a:fld>
            <a:endParaRPr lang="en-US"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533400" y="-76200"/>
            <a:ext cx="8229600" cy="1139825"/>
          </a:xfrm>
        </p:spPr>
        <p:txBody>
          <a:bodyPr/>
          <a:lstStyle/>
          <a:p>
            <a:pPr algn="ctr" eaLnBrk="1" fontAlgn="auto" hangingPunct="1">
              <a:spcAft>
                <a:spcPts val="0"/>
              </a:spcAft>
              <a:defRPr/>
            </a:pPr>
            <a:r>
              <a:rPr lang="en-US" sz="3200" dirty="0"/>
              <a:t>What </a:t>
            </a:r>
            <a:r>
              <a:rPr lang="en-US" sz="3200" dirty="0" smtClean="0"/>
              <a:t>Qualifies as </a:t>
            </a:r>
            <a:r>
              <a:rPr lang="en-US" sz="3200" dirty="0"/>
              <a:t>a Religion?</a:t>
            </a:r>
          </a:p>
        </p:txBody>
      </p:sp>
      <p:sp>
        <p:nvSpPr>
          <p:cNvPr id="28675" name="Rectangle 3"/>
          <p:cNvSpPr>
            <a:spLocks noGrp="1" noChangeArrowheads="1"/>
          </p:cNvSpPr>
          <p:nvPr>
            <p:ph idx="1"/>
          </p:nvPr>
        </p:nvSpPr>
        <p:spPr>
          <a:xfrm>
            <a:off x="304800" y="762000"/>
            <a:ext cx="8229600" cy="5029200"/>
          </a:xfrm>
        </p:spPr>
        <p:txBody>
          <a:bodyPr/>
          <a:lstStyle/>
          <a:p>
            <a:pPr eaLnBrk="1" hangingPunct="1"/>
            <a:endParaRPr lang="en-US" sz="2400" dirty="0" smtClean="0"/>
          </a:p>
          <a:p>
            <a:pPr eaLnBrk="1" hangingPunct="1"/>
            <a:r>
              <a:rPr lang="en-US" sz="2400" dirty="0" smtClean="0"/>
              <a:t>But non-traditional religions may </a:t>
            </a:r>
            <a:r>
              <a:rPr lang="en-US" sz="2400" dirty="0"/>
              <a:t>qualify:</a:t>
            </a:r>
          </a:p>
          <a:p>
            <a:pPr marL="395288" lvl="1" indent="-395288" eaLnBrk="1" hangingPunct="1"/>
            <a:r>
              <a:rPr lang="en-US" sz="2400" dirty="0" smtClean="0"/>
              <a:t>World Church of the Creator.  (</a:t>
            </a:r>
            <a:r>
              <a:rPr lang="en-US" sz="2400" i="1" dirty="0" smtClean="0"/>
              <a:t>Peterson v. </a:t>
            </a:r>
            <a:r>
              <a:rPr lang="en-US" sz="2400" i="1" dirty="0" err="1" smtClean="0"/>
              <a:t>Wilmur</a:t>
            </a:r>
            <a:r>
              <a:rPr lang="en-US" sz="2400" i="1" dirty="0" smtClean="0"/>
              <a:t> Communications, Inc. </a:t>
            </a:r>
            <a:r>
              <a:rPr lang="en-US" sz="2400" dirty="0" smtClean="0"/>
              <a:t>(E.D. Wis. 2002</a:t>
            </a:r>
            <a:r>
              <a:rPr lang="en-US" sz="2400" dirty="0"/>
              <a:t>) </a:t>
            </a:r>
            <a:r>
              <a:rPr lang="en-US" sz="2400" dirty="0" smtClean="0"/>
              <a:t>205 F. Supp. 2d 1014 [preaching white supremacy].)</a:t>
            </a:r>
            <a:endParaRPr lang="en-US" sz="2400" dirty="0"/>
          </a:p>
          <a:p>
            <a:pPr marL="395288" lvl="1" indent="-395288" eaLnBrk="1" hangingPunct="1"/>
            <a:r>
              <a:rPr lang="en-US" sz="2400" dirty="0" smtClean="0"/>
              <a:t>Wiccan.  (</a:t>
            </a:r>
            <a:r>
              <a:rPr lang="en-US" sz="2400" i="1" dirty="0" smtClean="0"/>
              <a:t>Benz v. Rogers Memorial Hosp., Inc. </a:t>
            </a:r>
            <a:r>
              <a:rPr lang="en-US" sz="2400" dirty="0" smtClean="0"/>
              <a:t>(E.D. Wis. 2006) 2006 WL 314407.) </a:t>
            </a:r>
            <a:endParaRPr lang="en-US" sz="2400" dirty="0"/>
          </a:p>
        </p:txBody>
      </p:sp>
      <p:sp>
        <p:nvSpPr>
          <p:cNvPr id="16386" name="Slide Number Placeholder 5"/>
          <p:cNvSpPr>
            <a:spLocks noGrp="1"/>
          </p:cNvSpPr>
          <p:nvPr>
            <p:ph type="sldNum" sz="quarter" idx="12"/>
          </p:nvPr>
        </p:nvSpPr>
        <p:spPr/>
        <p:txBody>
          <a:bodyPr/>
          <a:lstStyle/>
          <a:p>
            <a:pPr>
              <a:defRPr/>
            </a:pPr>
            <a:fld id="{73CE89F8-4A2E-4F1B-8B33-12446641F9ED}" type="slidenum">
              <a:rPr lang="en-US" altLang="en-US"/>
              <a:pPr>
                <a:defRPr/>
              </a:pPr>
              <a:t>12</a:t>
            </a:fld>
            <a:endParaRPr lang="en-US" altLang="en-US" dirty="0"/>
          </a:p>
        </p:txBody>
      </p:sp>
    </p:spTree>
    <p:extLst>
      <p:ext uri="{BB962C8B-B14F-4D97-AF65-F5344CB8AC3E}">
        <p14:creationId xmlns:p14="http://schemas.microsoft.com/office/powerpoint/2010/main" val="2963815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678" y="228600"/>
            <a:ext cx="8915400" cy="549275"/>
          </a:xfrm>
        </p:spPr>
        <p:txBody>
          <a:bodyPr/>
          <a:lstStyle/>
          <a:p>
            <a:pPr algn="ctr"/>
            <a:r>
              <a:rPr lang="en-US" sz="3000" dirty="0" smtClean="0"/>
              <a:t>Sincerely held religious belief or practice</a:t>
            </a:r>
            <a:endParaRPr lang="en-US" sz="3000" dirty="0"/>
          </a:p>
        </p:txBody>
      </p:sp>
      <p:sp>
        <p:nvSpPr>
          <p:cNvPr id="3" name="Content Placeholder 2"/>
          <p:cNvSpPr>
            <a:spLocks noGrp="1"/>
          </p:cNvSpPr>
          <p:nvPr>
            <p:ph idx="1"/>
          </p:nvPr>
        </p:nvSpPr>
        <p:spPr>
          <a:xfrm>
            <a:off x="381001" y="1100138"/>
            <a:ext cx="8229600" cy="3579812"/>
          </a:xfrm>
        </p:spPr>
        <p:txBody>
          <a:bodyPr/>
          <a:lstStyle/>
          <a:p>
            <a:pPr>
              <a:buFont typeface="Arial" charset="0"/>
              <a:buChar char="•"/>
            </a:pPr>
            <a:r>
              <a:rPr lang="en-US" sz="2400" b="0" dirty="0" smtClean="0"/>
              <a:t>All forms and aspects of religion, however unconventional, are protected</a:t>
            </a:r>
            <a:r>
              <a:rPr lang="en-US" sz="2400" b="0" dirty="0"/>
              <a:t>. </a:t>
            </a:r>
            <a:r>
              <a:rPr lang="en-US" sz="2400" b="0" dirty="0" smtClean="0"/>
              <a:t>(</a:t>
            </a:r>
            <a:r>
              <a:rPr lang="en-US" sz="2400" b="0" i="1" dirty="0" smtClean="0"/>
              <a:t>Frazee </a:t>
            </a:r>
            <a:r>
              <a:rPr lang="en-US" sz="2400" b="0" i="1" dirty="0"/>
              <a:t>v. Illinois Dept. of Employment Security</a:t>
            </a:r>
            <a:r>
              <a:rPr lang="en-US" sz="2400" b="0" dirty="0"/>
              <a:t> (1989) 489 U.S. 829, 834</a:t>
            </a:r>
            <a:r>
              <a:rPr lang="en-US" sz="2400" b="0" dirty="0" smtClean="0"/>
              <a:t>.)</a:t>
            </a:r>
          </a:p>
          <a:p>
            <a:pPr>
              <a:buFont typeface="Arial" charset="0"/>
              <a:buChar char="•"/>
            </a:pPr>
            <a:r>
              <a:rPr lang="en-US" sz="2400" b="0" dirty="0"/>
              <a:t>Religious beliefs need not be acceptable, logical, consistent, or comprehensible to others in order to merit protection. </a:t>
            </a:r>
            <a:r>
              <a:rPr lang="en-US" sz="2400" b="0" dirty="0" smtClean="0"/>
              <a:t>(</a:t>
            </a:r>
            <a:r>
              <a:rPr lang="en-US" sz="2400" b="0" i="1" dirty="0" smtClean="0"/>
              <a:t>Thomas </a:t>
            </a:r>
            <a:r>
              <a:rPr lang="en-US" sz="2400" b="0" i="1" dirty="0"/>
              <a:t>v. Review Bd. of Indiana Employment Sec. </a:t>
            </a:r>
            <a:r>
              <a:rPr lang="en-US" sz="2400" b="0" i="1" dirty="0" smtClean="0"/>
              <a:t>Division</a:t>
            </a:r>
            <a:r>
              <a:rPr lang="en-US" sz="2400" b="0" dirty="0" smtClean="0"/>
              <a:t> (1981) </a:t>
            </a:r>
            <a:r>
              <a:rPr lang="en-US" sz="2400" b="0" dirty="0"/>
              <a:t>450 U.S. 707, </a:t>
            </a:r>
            <a:r>
              <a:rPr lang="en-US" sz="2400" b="0" dirty="0" smtClean="0"/>
              <a:t>714-16.)</a:t>
            </a:r>
            <a:endParaRPr lang="en-US" sz="2400" b="0" dirty="0"/>
          </a:p>
          <a:p>
            <a:pPr>
              <a:buFont typeface="Arial" charset="0"/>
              <a:buChar char="•"/>
            </a:pPr>
            <a:endParaRPr lang="en-US" sz="2400" b="0" dirty="0"/>
          </a:p>
          <a:p>
            <a:endParaRPr lang="en-US" sz="2400" b="0" dirty="0"/>
          </a:p>
        </p:txBody>
      </p:sp>
      <p:sp>
        <p:nvSpPr>
          <p:cNvPr id="4" name="Slide Number Placeholder 3"/>
          <p:cNvSpPr>
            <a:spLocks noGrp="1"/>
          </p:cNvSpPr>
          <p:nvPr>
            <p:ph type="sldNum" sz="quarter" idx="12"/>
          </p:nvPr>
        </p:nvSpPr>
        <p:spPr/>
        <p:txBody>
          <a:bodyPr/>
          <a:lstStyle/>
          <a:p>
            <a:pPr>
              <a:defRPr/>
            </a:pPr>
            <a:fld id="{C85035F0-47EA-4C8D-BAB3-23730DA8F4F1}" type="slidenum">
              <a:rPr lang="en-US" smtClean="0"/>
              <a:pPr>
                <a:defRPr/>
              </a:pPr>
              <a:t>13</a:t>
            </a:fld>
            <a:endParaRPr lang="en-US" dirty="0"/>
          </a:p>
        </p:txBody>
      </p:sp>
    </p:spTree>
    <p:extLst>
      <p:ext uri="{BB962C8B-B14F-4D97-AF65-F5344CB8AC3E}">
        <p14:creationId xmlns:p14="http://schemas.microsoft.com/office/powerpoint/2010/main" val="23967493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457200" y="76200"/>
            <a:ext cx="8229600" cy="835025"/>
          </a:xfrm>
        </p:spPr>
        <p:txBody>
          <a:bodyPr/>
          <a:lstStyle/>
          <a:p>
            <a:pPr algn="ctr" eaLnBrk="1" fontAlgn="auto" hangingPunct="1">
              <a:spcAft>
                <a:spcPts val="0"/>
              </a:spcAft>
              <a:defRPr/>
            </a:pPr>
            <a:r>
              <a:rPr lang="en-US" dirty="0" smtClean="0"/>
              <a:t>What Qualifies as “Sincerely held”</a:t>
            </a:r>
            <a:endParaRPr lang="en-US" dirty="0" smtClean="0">
              <a:latin typeface="Times New Roman" pitchFamily="18" charset="0"/>
            </a:endParaRPr>
          </a:p>
        </p:txBody>
      </p:sp>
      <p:sp>
        <p:nvSpPr>
          <p:cNvPr id="30723" name="Rectangle 3"/>
          <p:cNvSpPr>
            <a:spLocks noGrp="1" noChangeArrowheads="1"/>
          </p:cNvSpPr>
          <p:nvPr>
            <p:ph idx="1"/>
          </p:nvPr>
        </p:nvSpPr>
        <p:spPr>
          <a:xfrm>
            <a:off x="152400" y="838200"/>
            <a:ext cx="8839200" cy="4876800"/>
          </a:xfrm>
        </p:spPr>
        <p:txBody>
          <a:bodyPr/>
          <a:lstStyle/>
          <a:p>
            <a:pPr marL="395288" lvl="1" indent="-395288" eaLnBrk="1" hangingPunct="1">
              <a:spcBef>
                <a:spcPct val="0"/>
              </a:spcBef>
              <a:buFont typeface="Arial" pitchFamily="34" charset="0"/>
              <a:buChar char="•"/>
            </a:pPr>
            <a:r>
              <a:rPr lang="en-US" sz="2400" b="0" dirty="0" smtClean="0"/>
              <a:t>Employee need not be especially faithful or consistent in practice.  </a:t>
            </a:r>
          </a:p>
          <a:p>
            <a:pPr marL="852488" lvl="3" indent="-395288" eaLnBrk="1" hangingPunct="1">
              <a:spcBef>
                <a:spcPct val="0"/>
              </a:spcBef>
              <a:buFont typeface="Courier New" pitchFamily="49" charset="0"/>
              <a:buChar char="o"/>
            </a:pPr>
            <a:r>
              <a:rPr lang="en-US" sz="2400" i="1" dirty="0" err="1" smtClean="0"/>
              <a:t>Pozo</a:t>
            </a:r>
            <a:r>
              <a:rPr lang="en-US" sz="2400" i="1" dirty="0" smtClean="0"/>
              <a:t> v. J&amp;J Hotel Co.</a:t>
            </a:r>
            <a:r>
              <a:rPr lang="en-US" sz="2400" dirty="0"/>
              <a:t> </a:t>
            </a:r>
            <a:r>
              <a:rPr lang="en-US" sz="2400" dirty="0" smtClean="0"/>
              <a:t>(S.D.N.Y. 2007) 2007 WL 137640318 [Catholic sincere about attending mass even though she was unable to identify all the elements of a Catholic mass].)</a:t>
            </a:r>
            <a:endParaRPr lang="en-US" sz="2400" i="1" dirty="0" smtClean="0"/>
          </a:p>
          <a:p>
            <a:pPr marL="852488" lvl="3" indent="-395288" eaLnBrk="1" hangingPunct="1">
              <a:spcBef>
                <a:spcPct val="0"/>
              </a:spcBef>
              <a:buFont typeface="Courier New" pitchFamily="49" charset="0"/>
              <a:buChar char="o"/>
            </a:pPr>
            <a:r>
              <a:rPr lang="en-US" sz="2400" i="1" dirty="0" smtClean="0"/>
              <a:t>Cooper </a:t>
            </a:r>
            <a:r>
              <a:rPr lang="en-US" sz="2400" i="1" dirty="0"/>
              <a:t>v. Oak Rubber Co.</a:t>
            </a:r>
            <a:r>
              <a:rPr lang="en-US" sz="2400" dirty="0"/>
              <a:t>, (6th Cir. 1994) 15 F.3d </a:t>
            </a:r>
            <a:r>
              <a:rPr lang="en-US" sz="2400" dirty="0" smtClean="0"/>
              <a:t>1375 (employee able to claim accommodation from working on Sabbath despite having worked on the Sabbath in preceding months).</a:t>
            </a:r>
            <a:endParaRPr lang="en-US" sz="2400" b="0" dirty="0" smtClean="0"/>
          </a:p>
          <a:p>
            <a:pPr marL="395288" lvl="1" indent="-395288" eaLnBrk="1" hangingPunct="1">
              <a:spcBef>
                <a:spcPct val="0"/>
              </a:spcBef>
              <a:buFont typeface="Arial" pitchFamily="34" charset="0"/>
              <a:buChar char="•"/>
            </a:pPr>
            <a:r>
              <a:rPr lang="en-US" sz="2400" dirty="0" smtClean="0"/>
              <a:t>Employee’s religious group need not accept belief espoused by the employee.  (29 C.F.R. </a:t>
            </a:r>
            <a:r>
              <a:rPr lang="en-US" sz="2400" dirty="0"/>
              <a:t>§ </a:t>
            </a:r>
            <a:r>
              <a:rPr lang="en-US" sz="2400" dirty="0" smtClean="0"/>
              <a:t>1605.1.)</a:t>
            </a:r>
            <a:endParaRPr lang="en-US" sz="2400" b="0" dirty="0" smtClean="0"/>
          </a:p>
          <a:p>
            <a:pPr eaLnBrk="1" hangingPunct="1">
              <a:spcBef>
                <a:spcPct val="0"/>
              </a:spcBef>
              <a:buFont typeface="Wingdings" pitchFamily="2" charset="2"/>
              <a:buNone/>
            </a:pPr>
            <a:endParaRPr lang="en-US" sz="2400" b="0" dirty="0"/>
          </a:p>
          <a:p>
            <a:pPr eaLnBrk="1" hangingPunct="1">
              <a:spcBef>
                <a:spcPct val="0"/>
              </a:spcBef>
              <a:buFont typeface="Wingdings" pitchFamily="2" charset="2"/>
              <a:buNone/>
            </a:pPr>
            <a:endParaRPr lang="en-US" sz="2100" i="1" dirty="0" smtClean="0"/>
          </a:p>
          <a:p>
            <a:pPr algn="ctr" eaLnBrk="1" hangingPunct="1">
              <a:spcBef>
                <a:spcPct val="0"/>
              </a:spcBef>
              <a:buFont typeface="Wingdings" pitchFamily="2" charset="2"/>
              <a:buNone/>
            </a:pPr>
            <a:r>
              <a:rPr lang="en-US" sz="1200" b="0" dirty="0" smtClean="0"/>
              <a:t>.</a:t>
            </a:r>
          </a:p>
          <a:p>
            <a:pPr eaLnBrk="1" hangingPunct="1">
              <a:spcBef>
                <a:spcPct val="0"/>
              </a:spcBef>
              <a:buFont typeface="Wingdings" pitchFamily="2" charset="2"/>
              <a:buNone/>
            </a:pPr>
            <a:endParaRPr lang="en-US" sz="2100" dirty="0" smtClean="0">
              <a:latin typeface="Times New Roman" pitchFamily="18" charset="0"/>
            </a:endParaRPr>
          </a:p>
          <a:p>
            <a:pPr eaLnBrk="1" hangingPunct="1">
              <a:spcBef>
                <a:spcPct val="0"/>
              </a:spcBef>
              <a:buFont typeface="Wingdings" pitchFamily="2" charset="2"/>
              <a:buNone/>
            </a:pPr>
            <a:endParaRPr lang="en-US" dirty="0" smtClean="0">
              <a:latin typeface="Times New Roman" pitchFamily="18" charset="0"/>
            </a:endParaRPr>
          </a:p>
        </p:txBody>
      </p:sp>
      <p:sp>
        <p:nvSpPr>
          <p:cNvPr id="19458" name="Slide Number Placeholder 5"/>
          <p:cNvSpPr>
            <a:spLocks noGrp="1"/>
          </p:cNvSpPr>
          <p:nvPr>
            <p:ph type="sldNum" sz="quarter" idx="12"/>
          </p:nvPr>
        </p:nvSpPr>
        <p:spPr/>
        <p:txBody>
          <a:bodyPr/>
          <a:lstStyle/>
          <a:p>
            <a:pPr>
              <a:defRPr/>
            </a:pPr>
            <a:fld id="{0E64ADEA-0035-41F5-91AB-51949AEC7FA4}" type="slidenum">
              <a:rPr lang="en-US" altLang="en-US"/>
              <a:pPr>
                <a:defRPr/>
              </a:pPr>
              <a:t>14</a:t>
            </a:fld>
            <a:endParaRPr lang="en-US" alt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457200" y="228600"/>
            <a:ext cx="8229600" cy="1139825"/>
          </a:xfrm>
        </p:spPr>
        <p:txBody>
          <a:bodyPr/>
          <a:lstStyle/>
          <a:p>
            <a:pPr algn="ctr" eaLnBrk="1" fontAlgn="auto" hangingPunct="1">
              <a:spcAft>
                <a:spcPts val="0"/>
              </a:spcAft>
              <a:defRPr/>
            </a:pPr>
            <a:r>
              <a:rPr lang="en-US" sz="3200" dirty="0" smtClean="0"/>
              <a:t>Conflict with Work</a:t>
            </a:r>
            <a:r>
              <a:rPr lang="en-US" sz="3500" dirty="0" smtClean="0">
                <a:latin typeface="Times New Roman" pitchFamily="18" charset="0"/>
              </a:rPr>
              <a:t/>
            </a:r>
            <a:br>
              <a:rPr lang="en-US" sz="3500" dirty="0" smtClean="0">
                <a:latin typeface="Times New Roman" pitchFamily="18" charset="0"/>
              </a:rPr>
            </a:br>
            <a:endParaRPr lang="en-US" sz="3500" dirty="0" smtClean="0">
              <a:latin typeface="Times New Roman" pitchFamily="18" charset="0"/>
            </a:endParaRPr>
          </a:p>
        </p:txBody>
      </p:sp>
      <p:sp>
        <p:nvSpPr>
          <p:cNvPr id="30723" name="Rectangle 3"/>
          <p:cNvSpPr>
            <a:spLocks noGrp="1" noChangeArrowheads="1"/>
          </p:cNvSpPr>
          <p:nvPr>
            <p:ph idx="1"/>
          </p:nvPr>
        </p:nvSpPr>
        <p:spPr>
          <a:xfrm>
            <a:off x="304800" y="990600"/>
            <a:ext cx="8839200" cy="4876800"/>
          </a:xfrm>
        </p:spPr>
        <p:txBody>
          <a:bodyPr/>
          <a:lstStyle/>
          <a:p>
            <a:pPr marL="0" lvl="1" indent="0" eaLnBrk="1" hangingPunct="1">
              <a:spcBef>
                <a:spcPct val="0"/>
              </a:spcBef>
              <a:buNone/>
            </a:pPr>
            <a:r>
              <a:rPr lang="en-US" sz="2400" b="0" dirty="0" smtClean="0"/>
              <a:t>Common religious observances conflicting with work include:</a:t>
            </a:r>
          </a:p>
          <a:p>
            <a:pPr marL="395288" lvl="1" indent="-395288" eaLnBrk="1" hangingPunct="1">
              <a:spcBef>
                <a:spcPct val="0"/>
              </a:spcBef>
              <a:buFont typeface="Arial" pitchFamily="34" charset="0"/>
              <a:buChar char="•"/>
            </a:pPr>
            <a:r>
              <a:rPr lang="en-US" sz="2400" b="0" dirty="0" smtClean="0"/>
              <a:t>Observing Sabbath;</a:t>
            </a:r>
          </a:p>
          <a:p>
            <a:pPr marL="395288" lvl="1" indent="-395288" eaLnBrk="1" hangingPunct="1">
              <a:spcBef>
                <a:spcPct val="0"/>
              </a:spcBef>
              <a:buFont typeface="Arial" pitchFamily="34" charset="0"/>
              <a:buChar char="•"/>
            </a:pPr>
            <a:r>
              <a:rPr lang="en-US" sz="2400" dirty="0" smtClean="0"/>
              <a:t>Praying or performing other religious activities during work hours;</a:t>
            </a:r>
          </a:p>
          <a:p>
            <a:pPr marL="395288" lvl="1" indent="-395288" eaLnBrk="1" hangingPunct="1">
              <a:spcBef>
                <a:spcPct val="0"/>
              </a:spcBef>
              <a:buFont typeface="Arial" pitchFamily="34" charset="0"/>
              <a:buChar char="•"/>
            </a:pPr>
            <a:r>
              <a:rPr lang="en-US" sz="2400" b="0" dirty="0" smtClean="0"/>
              <a:t>Missing work to mourn for deceased relative;</a:t>
            </a:r>
          </a:p>
          <a:p>
            <a:pPr marL="395288" lvl="1" indent="-395288" eaLnBrk="1" hangingPunct="1">
              <a:spcBef>
                <a:spcPct val="0"/>
              </a:spcBef>
              <a:buFont typeface="Arial" pitchFamily="34" charset="0"/>
              <a:buChar char="•"/>
            </a:pPr>
            <a:r>
              <a:rPr lang="en-US" sz="2400" dirty="0" smtClean="0"/>
              <a:t>Refusing to submit for medical exam;</a:t>
            </a:r>
          </a:p>
          <a:p>
            <a:pPr marL="395288" lvl="1" indent="-395288" eaLnBrk="1" hangingPunct="1">
              <a:spcBef>
                <a:spcPct val="0"/>
              </a:spcBef>
              <a:buFont typeface="Arial" pitchFamily="34" charset="0"/>
              <a:buChar char="•"/>
            </a:pPr>
            <a:r>
              <a:rPr lang="en-US" sz="2400" b="0" dirty="0" smtClean="0"/>
              <a:t>Refusing to join union or pay union dues;</a:t>
            </a:r>
          </a:p>
          <a:p>
            <a:pPr marL="395288" lvl="1" indent="-395288" eaLnBrk="1" hangingPunct="1">
              <a:spcBef>
                <a:spcPct val="0"/>
              </a:spcBef>
              <a:buFont typeface="Arial" pitchFamily="34" charset="0"/>
              <a:buChar char="•"/>
            </a:pPr>
            <a:r>
              <a:rPr lang="en-US" sz="2400" b="0" dirty="0" smtClean="0"/>
              <a:t>Adopting certain grooming standards (e.g., beards);</a:t>
            </a:r>
          </a:p>
          <a:p>
            <a:pPr marL="395288" lvl="1" indent="-395288" eaLnBrk="1" hangingPunct="1">
              <a:spcBef>
                <a:spcPct val="0"/>
              </a:spcBef>
              <a:buFont typeface="Arial" pitchFamily="34" charset="0"/>
              <a:buChar char="•"/>
            </a:pPr>
            <a:r>
              <a:rPr lang="en-US" sz="2400" dirty="0" smtClean="0"/>
              <a:t>Wearing certain clothing or heading covering; and</a:t>
            </a:r>
          </a:p>
          <a:p>
            <a:pPr marL="395288" lvl="1" indent="-395288" eaLnBrk="1" hangingPunct="1">
              <a:spcBef>
                <a:spcPct val="0"/>
              </a:spcBef>
              <a:buFont typeface="Arial" pitchFamily="34" charset="0"/>
              <a:buChar char="•"/>
            </a:pPr>
            <a:r>
              <a:rPr lang="en-US" sz="2400" b="0" dirty="0" smtClean="0"/>
              <a:t>Displaying certain jewelry, objects, or tattoos. </a:t>
            </a:r>
          </a:p>
          <a:p>
            <a:pPr eaLnBrk="1" hangingPunct="1">
              <a:spcBef>
                <a:spcPct val="0"/>
              </a:spcBef>
              <a:buFont typeface="Wingdings" pitchFamily="2" charset="2"/>
              <a:buNone/>
            </a:pPr>
            <a:endParaRPr lang="en-US" sz="2400" b="0" dirty="0"/>
          </a:p>
          <a:p>
            <a:pPr eaLnBrk="1" hangingPunct="1">
              <a:spcBef>
                <a:spcPct val="0"/>
              </a:spcBef>
              <a:buFont typeface="Wingdings" pitchFamily="2" charset="2"/>
              <a:buNone/>
            </a:pPr>
            <a:endParaRPr lang="en-US" sz="2100" i="1" dirty="0" smtClean="0"/>
          </a:p>
          <a:p>
            <a:pPr algn="ctr" eaLnBrk="1" hangingPunct="1">
              <a:spcBef>
                <a:spcPct val="0"/>
              </a:spcBef>
              <a:buFont typeface="Wingdings" pitchFamily="2" charset="2"/>
              <a:buNone/>
            </a:pPr>
            <a:r>
              <a:rPr lang="en-US" sz="1200" b="0" dirty="0" smtClean="0"/>
              <a:t>.</a:t>
            </a:r>
          </a:p>
          <a:p>
            <a:pPr eaLnBrk="1" hangingPunct="1">
              <a:spcBef>
                <a:spcPct val="0"/>
              </a:spcBef>
              <a:buFont typeface="Wingdings" pitchFamily="2" charset="2"/>
              <a:buNone/>
            </a:pPr>
            <a:endParaRPr lang="en-US" sz="2100" dirty="0" smtClean="0">
              <a:latin typeface="Times New Roman" pitchFamily="18" charset="0"/>
            </a:endParaRPr>
          </a:p>
          <a:p>
            <a:pPr eaLnBrk="1" hangingPunct="1">
              <a:spcBef>
                <a:spcPct val="0"/>
              </a:spcBef>
              <a:buFont typeface="Wingdings" pitchFamily="2" charset="2"/>
              <a:buNone/>
            </a:pPr>
            <a:endParaRPr lang="en-US" dirty="0" smtClean="0">
              <a:latin typeface="Times New Roman" pitchFamily="18" charset="0"/>
            </a:endParaRPr>
          </a:p>
        </p:txBody>
      </p:sp>
      <p:sp>
        <p:nvSpPr>
          <p:cNvPr id="19458" name="Slide Number Placeholder 5"/>
          <p:cNvSpPr>
            <a:spLocks noGrp="1"/>
          </p:cNvSpPr>
          <p:nvPr>
            <p:ph type="sldNum" sz="quarter" idx="12"/>
          </p:nvPr>
        </p:nvSpPr>
        <p:spPr/>
        <p:txBody>
          <a:bodyPr/>
          <a:lstStyle/>
          <a:p>
            <a:pPr>
              <a:defRPr/>
            </a:pPr>
            <a:fld id="{0E64ADEA-0035-41F5-91AB-51949AEC7FA4}" type="slidenum">
              <a:rPr lang="en-US" altLang="en-US"/>
              <a:pPr>
                <a:defRPr/>
              </a:pPr>
              <a:t>15</a:t>
            </a:fld>
            <a:endParaRPr lang="en-US" altLang="en-US" dirty="0"/>
          </a:p>
        </p:txBody>
      </p:sp>
    </p:spTree>
    <p:extLst>
      <p:ext uri="{BB962C8B-B14F-4D97-AF65-F5344CB8AC3E}">
        <p14:creationId xmlns:p14="http://schemas.microsoft.com/office/powerpoint/2010/main" val="148030760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381000" y="228600"/>
            <a:ext cx="8534400" cy="549275"/>
          </a:xfrm>
        </p:spPr>
        <p:txBody>
          <a:bodyPr/>
          <a:lstStyle/>
          <a:p>
            <a:pPr algn="ctr" eaLnBrk="1" fontAlgn="auto" hangingPunct="1">
              <a:spcAft>
                <a:spcPts val="0"/>
              </a:spcAft>
              <a:defRPr/>
            </a:pPr>
            <a:r>
              <a:rPr lang="en-US" sz="3200" dirty="0" smtClean="0"/>
              <a:t>NOTICE to Employer of conflict</a:t>
            </a:r>
            <a:endParaRPr lang="en-US" sz="3200" dirty="0"/>
          </a:p>
        </p:txBody>
      </p:sp>
      <p:sp>
        <p:nvSpPr>
          <p:cNvPr id="32771" name="Rectangle 3"/>
          <p:cNvSpPr>
            <a:spLocks noGrp="1" noChangeArrowheads="1"/>
          </p:cNvSpPr>
          <p:nvPr>
            <p:ph idx="1"/>
          </p:nvPr>
        </p:nvSpPr>
        <p:spPr>
          <a:xfrm>
            <a:off x="457201" y="990600"/>
            <a:ext cx="8305799" cy="4114800"/>
          </a:xfrm>
        </p:spPr>
        <p:txBody>
          <a:bodyPr/>
          <a:lstStyle/>
          <a:p>
            <a:pPr eaLnBrk="1" hangingPunct="1">
              <a:lnSpc>
                <a:spcPct val="90000"/>
              </a:lnSpc>
            </a:pPr>
            <a:r>
              <a:rPr lang="en-US" sz="2400" b="0" dirty="0" smtClean="0"/>
              <a:t>Employer must know of religious nexus to belief or practice.   </a:t>
            </a:r>
            <a:endParaRPr lang="en-US" sz="2400" b="0" dirty="0"/>
          </a:p>
          <a:p>
            <a:pPr marL="390525" lvl="1" indent="-390525" eaLnBrk="1" hangingPunct="1">
              <a:lnSpc>
                <a:spcPct val="90000"/>
              </a:lnSpc>
            </a:pPr>
            <a:r>
              <a:rPr lang="en-US" sz="2400" i="1" dirty="0" err="1"/>
              <a:t>McGlothin</a:t>
            </a:r>
            <a:r>
              <a:rPr lang="en-US" sz="2400" i="1" dirty="0"/>
              <a:t> v. Jackson </a:t>
            </a:r>
            <a:r>
              <a:rPr lang="en-US" sz="2400" i="1" dirty="0" err="1"/>
              <a:t>Mun</a:t>
            </a:r>
            <a:r>
              <a:rPr lang="en-US" sz="2400" i="1" dirty="0"/>
              <a:t>. Separate Sch. District</a:t>
            </a:r>
            <a:r>
              <a:rPr lang="en-US" sz="2400" dirty="0"/>
              <a:t> (S.D. Miss. 1992) 829 F. Supp. 853, 856-58 </a:t>
            </a:r>
            <a:r>
              <a:rPr lang="en-US" sz="2400" dirty="0" smtClean="0"/>
              <a:t>(employee’s work attire she described as Rastafarian found not to be obviously religious and she had the burden to notify her employer that its dress requirements violated her religious beliefs).</a:t>
            </a:r>
          </a:p>
          <a:p>
            <a:pPr marL="0" lvl="1" indent="0" eaLnBrk="1" hangingPunct="1">
              <a:lnSpc>
                <a:spcPct val="90000"/>
              </a:lnSpc>
              <a:buNone/>
            </a:pPr>
            <a:r>
              <a:rPr lang="en-US" sz="2400" dirty="0" smtClean="0"/>
              <a:t>Only “minimal” notice required.</a:t>
            </a:r>
          </a:p>
          <a:p>
            <a:pPr marL="390525" lvl="1" indent="-390525" eaLnBrk="1" hangingPunct="1">
              <a:lnSpc>
                <a:spcPct val="90000"/>
              </a:lnSpc>
            </a:pPr>
            <a:r>
              <a:rPr lang="en-US" sz="2400" i="1" dirty="0">
                <a:latin typeface="Franklin Gothic Book" pitchFamily="34" charset="0"/>
              </a:rPr>
              <a:t>California Fair </a:t>
            </a:r>
            <a:r>
              <a:rPr lang="en-US" sz="2400" i="1" dirty="0" err="1" smtClean="0">
                <a:latin typeface="Franklin Gothic Book" pitchFamily="34" charset="0"/>
              </a:rPr>
              <a:t>Empl</a:t>
            </a:r>
            <a:r>
              <a:rPr lang="en-US" sz="2400" i="1" dirty="0" smtClean="0">
                <a:latin typeface="Franklin Gothic Book" pitchFamily="34" charset="0"/>
              </a:rPr>
              <a:t>. </a:t>
            </a:r>
            <a:r>
              <a:rPr lang="en-US" sz="2400" i="1" dirty="0">
                <a:latin typeface="Franklin Gothic Book" pitchFamily="34" charset="0"/>
              </a:rPr>
              <a:t>and </a:t>
            </a:r>
            <a:r>
              <a:rPr lang="en-US" sz="2400" i="1" dirty="0" err="1" smtClean="0">
                <a:latin typeface="Franklin Gothic Book" pitchFamily="34" charset="0"/>
              </a:rPr>
              <a:t>Hous</a:t>
            </a:r>
            <a:r>
              <a:rPr lang="en-US" sz="2400" i="1" dirty="0" smtClean="0">
                <a:latin typeface="Franklin Gothic Book" pitchFamily="34" charset="0"/>
              </a:rPr>
              <a:t>. </a:t>
            </a:r>
            <a:r>
              <a:rPr lang="en-US" sz="2400" i="1" dirty="0" err="1" smtClean="0">
                <a:latin typeface="Franklin Gothic Book" pitchFamily="34" charset="0"/>
              </a:rPr>
              <a:t>Com’n</a:t>
            </a:r>
            <a:r>
              <a:rPr lang="en-US" sz="2400" i="1" dirty="0" smtClean="0">
                <a:latin typeface="Franklin Gothic Book" pitchFamily="34" charset="0"/>
              </a:rPr>
              <a:t> </a:t>
            </a:r>
            <a:r>
              <a:rPr lang="en-US" sz="2400" i="1" dirty="0">
                <a:latin typeface="Franklin Gothic Book" pitchFamily="34" charset="0"/>
              </a:rPr>
              <a:t>v. Gemini</a:t>
            </a:r>
            <a:r>
              <a:rPr lang="en-US" sz="2400" dirty="0">
                <a:latin typeface="Franklin Gothic Book" pitchFamily="34" charset="0"/>
              </a:rPr>
              <a:t> (2004) 122 </a:t>
            </a:r>
            <a:r>
              <a:rPr lang="en-US" sz="2400" dirty="0" err="1" smtClean="0">
                <a:latin typeface="Franklin Gothic Book" pitchFamily="34" charset="0"/>
              </a:rPr>
              <a:t>Cal.App</a:t>
            </a:r>
            <a:r>
              <a:rPr lang="en-US" sz="2400" dirty="0" smtClean="0">
                <a:latin typeface="Franklin Gothic Book" pitchFamily="34" charset="0"/>
              </a:rPr>
              <a:t> </a:t>
            </a:r>
            <a:r>
              <a:rPr lang="en-US" sz="2400" dirty="0">
                <a:latin typeface="Franklin Gothic Book" pitchFamily="34" charset="0"/>
              </a:rPr>
              <a:t>4th 1004, </a:t>
            </a:r>
            <a:r>
              <a:rPr lang="en-US" sz="2400" dirty="0" smtClean="0">
                <a:latin typeface="Franklin Gothic Book" pitchFamily="34" charset="0"/>
              </a:rPr>
              <a:t>1016 (employee was not required explain how and why religion requires accommodation).</a:t>
            </a:r>
            <a:endParaRPr lang="en-US" sz="2400" dirty="0">
              <a:latin typeface="Franklin Gothic Book" pitchFamily="34" charset="0"/>
            </a:endParaRPr>
          </a:p>
          <a:p>
            <a:pPr marL="390525" lvl="1" indent="-390525" eaLnBrk="1" hangingPunct="1">
              <a:lnSpc>
                <a:spcPct val="90000"/>
              </a:lnSpc>
            </a:pPr>
            <a:endParaRPr lang="en-US" sz="2400" dirty="0" smtClean="0"/>
          </a:p>
          <a:p>
            <a:pPr marL="390525" lvl="1" indent="-390525" eaLnBrk="1" hangingPunct="1">
              <a:lnSpc>
                <a:spcPct val="90000"/>
              </a:lnSpc>
            </a:pPr>
            <a:endParaRPr lang="en-US" sz="2400" dirty="0"/>
          </a:p>
          <a:p>
            <a:pPr lvl="1" eaLnBrk="1" hangingPunct="1">
              <a:lnSpc>
                <a:spcPct val="90000"/>
              </a:lnSpc>
            </a:pPr>
            <a:endParaRPr lang="en-US" sz="2400" dirty="0" smtClean="0"/>
          </a:p>
          <a:p>
            <a:pPr eaLnBrk="1" hangingPunct="1">
              <a:lnSpc>
                <a:spcPct val="90000"/>
              </a:lnSpc>
            </a:pPr>
            <a:endParaRPr lang="en-US" sz="1400" i="1" dirty="0" smtClean="0"/>
          </a:p>
          <a:p>
            <a:pPr eaLnBrk="1" hangingPunct="1">
              <a:lnSpc>
                <a:spcPct val="90000"/>
              </a:lnSpc>
            </a:pPr>
            <a:endParaRPr lang="en-US" sz="1400" i="1" dirty="0" smtClean="0"/>
          </a:p>
          <a:p>
            <a:pPr eaLnBrk="1" hangingPunct="1">
              <a:lnSpc>
                <a:spcPct val="90000"/>
              </a:lnSpc>
            </a:pPr>
            <a:endParaRPr lang="en-US" sz="1400" i="1" dirty="0" smtClean="0"/>
          </a:p>
          <a:p>
            <a:pPr eaLnBrk="1" hangingPunct="1">
              <a:lnSpc>
                <a:spcPct val="90000"/>
              </a:lnSpc>
            </a:pPr>
            <a:endParaRPr lang="en-US" sz="1400" i="1" dirty="0" smtClean="0"/>
          </a:p>
          <a:p>
            <a:pPr eaLnBrk="1" hangingPunct="1">
              <a:lnSpc>
                <a:spcPct val="90000"/>
              </a:lnSpc>
            </a:pPr>
            <a:endParaRPr lang="en-US" sz="1400" i="1" dirty="0" smtClean="0">
              <a:latin typeface="Times New Roman" pitchFamily="18" charset="0"/>
            </a:endParaRPr>
          </a:p>
        </p:txBody>
      </p:sp>
      <p:sp>
        <p:nvSpPr>
          <p:cNvPr id="20482" name="Slide Number Placeholder 5"/>
          <p:cNvSpPr>
            <a:spLocks noGrp="1"/>
          </p:cNvSpPr>
          <p:nvPr>
            <p:ph type="sldNum" sz="quarter" idx="12"/>
          </p:nvPr>
        </p:nvSpPr>
        <p:spPr/>
        <p:txBody>
          <a:bodyPr/>
          <a:lstStyle/>
          <a:p>
            <a:pPr>
              <a:defRPr/>
            </a:pPr>
            <a:fld id="{24EFE50C-A660-4D14-8D5F-125B83B1B589}" type="slidenum">
              <a:rPr lang="en-US" altLang="en-US"/>
              <a:pPr>
                <a:defRPr/>
              </a:pPr>
              <a:t>16</a:t>
            </a:fld>
            <a:endParaRPr lang="en-US" alt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0" y="152400"/>
            <a:ext cx="9144000" cy="762000"/>
          </a:xfrm>
        </p:spPr>
        <p:txBody>
          <a:bodyPr/>
          <a:lstStyle/>
          <a:p>
            <a:pPr algn="ctr" eaLnBrk="1" fontAlgn="auto" hangingPunct="1">
              <a:spcAft>
                <a:spcPts val="0"/>
              </a:spcAft>
              <a:defRPr/>
            </a:pPr>
            <a:r>
              <a:rPr lang="en-US" dirty="0" smtClean="0"/>
              <a:t>Two-Part Burden-Shifting Test: Employer’s burden</a:t>
            </a:r>
          </a:p>
        </p:txBody>
      </p:sp>
      <p:sp>
        <p:nvSpPr>
          <p:cNvPr id="49155" name="Rectangle 3"/>
          <p:cNvSpPr>
            <a:spLocks noGrp="1" noChangeArrowheads="1"/>
          </p:cNvSpPr>
          <p:nvPr>
            <p:ph idx="1"/>
          </p:nvPr>
        </p:nvSpPr>
        <p:spPr>
          <a:xfrm>
            <a:off x="381000" y="20638"/>
            <a:ext cx="8382000" cy="5181600"/>
          </a:xfrm>
        </p:spPr>
        <p:txBody>
          <a:bodyPr/>
          <a:lstStyle/>
          <a:p>
            <a:pPr marL="571500" indent="-571500" eaLnBrk="1" hangingPunct="1">
              <a:lnSpc>
                <a:spcPct val="90000"/>
              </a:lnSpc>
              <a:buFont typeface="Wingdings" pitchFamily="2" charset="2"/>
              <a:buNone/>
            </a:pPr>
            <a:endParaRPr lang="en-US" sz="2400" dirty="0" smtClean="0"/>
          </a:p>
          <a:p>
            <a:pPr marL="571500" indent="-571500" eaLnBrk="1" hangingPunct="1">
              <a:lnSpc>
                <a:spcPct val="90000"/>
              </a:lnSpc>
              <a:buFont typeface="Wingdings" pitchFamily="2" charset="2"/>
              <a:buNone/>
            </a:pPr>
            <a:endParaRPr lang="en-US" sz="2400" dirty="0" smtClean="0"/>
          </a:p>
          <a:p>
            <a:pPr marL="571500" indent="-571500" eaLnBrk="1" hangingPunct="1">
              <a:lnSpc>
                <a:spcPct val="90000"/>
              </a:lnSpc>
              <a:buFont typeface="Wingdings" pitchFamily="2" charset="2"/>
              <a:buNone/>
            </a:pPr>
            <a:r>
              <a:rPr lang="en-US" sz="2400" u="sng" dirty="0" smtClean="0"/>
              <a:t>Second Part</a:t>
            </a:r>
            <a:endParaRPr lang="en-US" sz="2400" b="0" u="sng" dirty="0" smtClean="0"/>
          </a:p>
          <a:p>
            <a:pPr marL="571500" indent="-571500" eaLnBrk="1" hangingPunct="1">
              <a:lnSpc>
                <a:spcPct val="90000"/>
              </a:lnSpc>
              <a:buFont typeface="Wingdings" pitchFamily="2" charset="2"/>
              <a:buNone/>
            </a:pPr>
            <a:r>
              <a:rPr lang="en-US" sz="2400" b="0" dirty="0" smtClean="0"/>
              <a:t>Once an employee establishes a prima facie case, the burden shifts to the employer to show: </a:t>
            </a:r>
          </a:p>
          <a:p>
            <a:pPr marL="571500" indent="-571500" eaLnBrk="1" hangingPunct="1">
              <a:lnSpc>
                <a:spcPct val="90000"/>
              </a:lnSpc>
              <a:buFont typeface="Wingdings" pitchFamily="2" charset="2"/>
              <a:buNone/>
            </a:pPr>
            <a:endParaRPr lang="en-US" sz="2400" b="0" dirty="0" smtClean="0"/>
          </a:p>
          <a:p>
            <a:pPr marL="571500" indent="-571500" eaLnBrk="1" hangingPunct="1">
              <a:lnSpc>
                <a:spcPct val="90000"/>
              </a:lnSpc>
              <a:buFont typeface="Wingdings" pitchFamily="2" charset="2"/>
              <a:buNone/>
            </a:pPr>
            <a:r>
              <a:rPr lang="en-US" sz="2400" b="0" dirty="0" smtClean="0"/>
              <a:t>(a) One or more elements of the employee’s prima facie case elements isn’t true; </a:t>
            </a:r>
            <a:r>
              <a:rPr lang="en-US" sz="2400" b="0" u="sng" dirty="0" smtClean="0"/>
              <a:t>or</a:t>
            </a:r>
            <a:r>
              <a:rPr lang="en-US" sz="2400" b="0" dirty="0" smtClean="0"/>
              <a:t> </a:t>
            </a:r>
          </a:p>
          <a:p>
            <a:pPr marL="571500" indent="-571500" eaLnBrk="1" hangingPunct="1">
              <a:lnSpc>
                <a:spcPct val="90000"/>
              </a:lnSpc>
              <a:buFont typeface="Wingdings" pitchFamily="2" charset="2"/>
              <a:buNone/>
            </a:pPr>
            <a:r>
              <a:rPr lang="en-US" sz="2400" b="0" dirty="0" smtClean="0"/>
              <a:t>(b) Employer offered a reasonable accommodation; </a:t>
            </a:r>
            <a:r>
              <a:rPr lang="en-US" sz="2400" b="0" u="sng" dirty="0" smtClean="0"/>
              <a:t>or</a:t>
            </a:r>
            <a:r>
              <a:rPr lang="en-US" sz="2400" b="0" dirty="0" smtClean="0"/>
              <a:t> </a:t>
            </a:r>
          </a:p>
          <a:p>
            <a:pPr marL="571500" indent="-571500" eaLnBrk="1" hangingPunct="1">
              <a:lnSpc>
                <a:spcPct val="90000"/>
              </a:lnSpc>
              <a:buFont typeface="Wingdings" pitchFamily="2" charset="2"/>
              <a:buNone/>
            </a:pPr>
            <a:r>
              <a:rPr lang="en-US" sz="2400" b="0" dirty="0" smtClean="0"/>
              <a:t>(c) Employer could not accommodate the belief or practice without undue hardship.</a:t>
            </a:r>
          </a:p>
        </p:txBody>
      </p:sp>
      <p:sp>
        <p:nvSpPr>
          <p:cNvPr id="14338" name="Slide Number Placeholder 5"/>
          <p:cNvSpPr>
            <a:spLocks noGrp="1"/>
          </p:cNvSpPr>
          <p:nvPr>
            <p:ph type="sldNum" sz="quarter" idx="12"/>
          </p:nvPr>
        </p:nvSpPr>
        <p:spPr/>
        <p:txBody>
          <a:bodyPr/>
          <a:lstStyle/>
          <a:p>
            <a:pPr>
              <a:defRPr/>
            </a:pPr>
            <a:fld id="{2E31D601-60E6-4524-8869-47E0B0744573}" type="slidenum">
              <a:rPr lang="en-US" altLang="en-US"/>
              <a:pPr>
                <a:defRPr/>
              </a:pPr>
              <a:t>17</a:t>
            </a:fld>
            <a:endParaRPr lang="en-US" alt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2"/>
          </p:nvPr>
        </p:nvSpPr>
        <p:spPr/>
        <p:txBody>
          <a:bodyPr/>
          <a:lstStyle/>
          <a:p>
            <a:pPr>
              <a:defRPr/>
            </a:pPr>
            <a:fld id="{6066428C-7AC5-4488-A1BC-E6A85A23CA85}" type="slidenum">
              <a:rPr lang="en-US" altLang="en-US"/>
              <a:pPr>
                <a:defRPr/>
              </a:pPr>
              <a:t>18</a:t>
            </a:fld>
            <a:endParaRPr lang="en-US" altLang="en-US" dirty="0"/>
          </a:p>
        </p:txBody>
      </p:sp>
      <p:sp>
        <p:nvSpPr>
          <p:cNvPr id="8195" name="Rectangle 2"/>
          <p:cNvSpPr>
            <a:spLocks noGrp="1" noChangeArrowheads="1"/>
          </p:cNvSpPr>
          <p:nvPr>
            <p:ph type="title" idx="4294967295"/>
          </p:nvPr>
        </p:nvSpPr>
        <p:spPr>
          <a:xfrm>
            <a:off x="0" y="152400"/>
            <a:ext cx="8226425" cy="762000"/>
          </a:xfrm>
        </p:spPr>
        <p:txBody>
          <a:bodyPr anchorCtr="1"/>
          <a:lstStyle/>
          <a:p>
            <a:pPr algn="ctr" eaLnBrk="1" fontAlgn="auto" hangingPunct="1">
              <a:spcAft>
                <a:spcPts val="0"/>
              </a:spcAft>
              <a:defRPr/>
            </a:pPr>
            <a:r>
              <a:rPr lang="en-US" sz="3200" dirty="0" smtClean="0"/>
              <a:t>Employer’s Duty</a:t>
            </a:r>
            <a:endParaRPr lang="en-US" sz="3200" dirty="0"/>
          </a:p>
        </p:txBody>
      </p:sp>
      <p:sp>
        <p:nvSpPr>
          <p:cNvPr id="34819" name="Rectangle 3"/>
          <p:cNvSpPr>
            <a:spLocks noGrp="1" noChangeArrowheads="1"/>
          </p:cNvSpPr>
          <p:nvPr>
            <p:ph type="body" idx="4294967295"/>
          </p:nvPr>
        </p:nvSpPr>
        <p:spPr>
          <a:xfrm>
            <a:off x="0" y="838200"/>
            <a:ext cx="8686800" cy="5791200"/>
          </a:xfrm>
        </p:spPr>
        <p:txBody>
          <a:bodyPr/>
          <a:lstStyle/>
          <a:p>
            <a:pPr marL="966788" lvl="1" indent="-622300" eaLnBrk="1" hangingPunct="1">
              <a:lnSpc>
                <a:spcPct val="80000"/>
              </a:lnSpc>
              <a:buFont typeface="Wingdings" pitchFamily="2" charset="2"/>
              <a:buNone/>
            </a:pPr>
            <a:r>
              <a:rPr lang="en-US" sz="2200" dirty="0" smtClean="0"/>
              <a:t>Employer has an </a:t>
            </a:r>
            <a:r>
              <a:rPr lang="en-US" sz="2200" i="1" dirty="0" smtClean="0"/>
              <a:t>affirmative</a:t>
            </a:r>
            <a:r>
              <a:rPr lang="en-US" sz="2200" dirty="0" smtClean="0"/>
              <a:t> duty to:</a:t>
            </a:r>
          </a:p>
          <a:p>
            <a:pPr marL="966788" lvl="1" indent="-622300" eaLnBrk="1" hangingPunct="1">
              <a:lnSpc>
                <a:spcPct val="80000"/>
              </a:lnSpc>
              <a:buFont typeface="Wingdings" pitchFamily="2" charset="2"/>
              <a:buNone/>
            </a:pPr>
            <a:endParaRPr lang="en-US" sz="2200" dirty="0" smtClean="0"/>
          </a:p>
          <a:p>
            <a:pPr marL="966788" lvl="1" indent="-622300" eaLnBrk="1" hangingPunct="1">
              <a:lnSpc>
                <a:spcPct val="80000"/>
              </a:lnSpc>
            </a:pPr>
            <a:r>
              <a:rPr lang="en-US" sz="2200" dirty="0" smtClean="0"/>
              <a:t>“Reasonably accommodate” so long as doing so does not result in “undue hardship” to the employer. (42 U.S.C. § 2000e(j).)</a:t>
            </a:r>
          </a:p>
          <a:p>
            <a:pPr marL="571500" indent="-571500" eaLnBrk="1" hangingPunct="1">
              <a:lnSpc>
                <a:spcPct val="80000"/>
              </a:lnSpc>
              <a:buFont typeface="Wingdings" pitchFamily="2" charset="2"/>
              <a:buNone/>
            </a:pPr>
            <a:endParaRPr lang="en-US" sz="2200" dirty="0" smtClean="0"/>
          </a:p>
          <a:p>
            <a:pPr marL="966788" lvl="1" indent="-622300" eaLnBrk="1" hangingPunct="1">
              <a:lnSpc>
                <a:spcPct val="80000"/>
              </a:lnSpc>
            </a:pPr>
            <a:r>
              <a:rPr lang="en-US" sz="2200" dirty="0" smtClean="0"/>
              <a:t>Employer must provide reasonable accommodation unless so doing would result in an undue hardship.  (Gov. Code, § 12940, </a:t>
            </a:r>
            <a:r>
              <a:rPr lang="en-US" sz="2200" dirty="0" err="1" smtClean="0"/>
              <a:t>subd</a:t>
            </a:r>
            <a:r>
              <a:rPr lang="en-US" sz="2200" dirty="0" smtClean="0"/>
              <a:t>. (l).)</a:t>
            </a:r>
          </a:p>
          <a:p>
            <a:pPr marL="1423988" lvl="3" indent="-622300" eaLnBrk="1" hangingPunct="1">
              <a:lnSpc>
                <a:spcPct val="80000"/>
              </a:lnSpc>
            </a:pPr>
            <a:r>
              <a:rPr lang="en-US" sz="2200" dirty="0" smtClean="0"/>
              <a:t>“explored </a:t>
            </a:r>
            <a:r>
              <a:rPr lang="en-US" sz="2200" dirty="0"/>
              <a:t>any available reasonable alternative means of accommodating the religious belief or </a:t>
            </a:r>
            <a:r>
              <a:rPr lang="en-US" sz="2200" dirty="0" smtClean="0"/>
              <a:t>observance” (Gov</a:t>
            </a:r>
            <a:r>
              <a:rPr lang="en-US" sz="2200" dirty="0"/>
              <a:t>. Code, § 12940, </a:t>
            </a:r>
            <a:r>
              <a:rPr lang="en-US" sz="2200" dirty="0" err="1"/>
              <a:t>subd</a:t>
            </a:r>
            <a:r>
              <a:rPr lang="en-US" sz="2200" dirty="0"/>
              <a:t>. (l</a:t>
            </a:r>
            <a:r>
              <a:rPr lang="en-US" sz="2200" dirty="0" smtClean="0"/>
              <a:t>)(1).)</a:t>
            </a:r>
            <a:endParaRPr lang="en-US" sz="2200" dirty="0"/>
          </a:p>
          <a:p>
            <a:pPr marL="571500" indent="-571500" eaLnBrk="1" hangingPunct="1">
              <a:lnSpc>
                <a:spcPct val="80000"/>
              </a:lnSpc>
              <a:buFont typeface="Wingdings" pitchFamily="2" charset="2"/>
              <a:buNone/>
            </a:pPr>
            <a:endParaRPr lang="en-US" sz="2200"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p:txBody>
          <a:bodyPr/>
          <a:lstStyle/>
          <a:p>
            <a:pPr>
              <a:defRPr/>
            </a:pPr>
            <a:fld id="{5242F4C5-023E-4475-8CB2-CEEDC83660FD}" type="slidenum">
              <a:rPr lang="en-US" altLang="en-US"/>
              <a:pPr>
                <a:defRPr/>
              </a:pPr>
              <a:t>19</a:t>
            </a:fld>
            <a:endParaRPr lang="en-US" altLang="en-US" dirty="0"/>
          </a:p>
        </p:txBody>
      </p:sp>
      <p:sp>
        <p:nvSpPr>
          <p:cNvPr id="9219" name="Rectangle 2"/>
          <p:cNvSpPr>
            <a:spLocks noGrp="1" noChangeArrowheads="1"/>
          </p:cNvSpPr>
          <p:nvPr>
            <p:ph type="title" idx="4294967295"/>
          </p:nvPr>
        </p:nvSpPr>
        <p:spPr>
          <a:xfrm>
            <a:off x="917575" y="152400"/>
            <a:ext cx="8226425" cy="641350"/>
          </a:xfrm>
        </p:spPr>
        <p:txBody>
          <a:bodyPr anchorCtr="1"/>
          <a:lstStyle/>
          <a:p>
            <a:pPr eaLnBrk="1" fontAlgn="auto" hangingPunct="1">
              <a:spcAft>
                <a:spcPts val="0"/>
              </a:spcAft>
              <a:defRPr/>
            </a:pPr>
            <a:r>
              <a:rPr lang="en-US" sz="3200" dirty="0"/>
              <a:t>Reasonable Accommodation</a:t>
            </a:r>
          </a:p>
        </p:txBody>
      </p:sp>
      <p:sp>
        <p:nvSpPr>
          <p:cNvPr id="36867" name="Rectangle 3"/>
          <p:cNvSpPr>
            <a:spLocks noGrp="1" noChangeArrowheads="1"/>
          </p:cNvSpPr>
          <p:nvPr>
            <p:ph type="body" idx="4294967295"/>
          </p:nvPr>
        </p:nvSpPr>
        <p:spPr>
          <a:xfrm>
            <a:off x="0" y="838200"/>
            <a:ext cx="8382000" cy="3810000"/>
          </a:xfrm>
        </p:spPr>
        <p:txBody>
          <a:bodyPr/>
          <a:lstStyle/>
          <a:p>
            <a:pPr eaLnBrk="1" hangingPunct="1"/>
            <a:r>
              <a:rPr lang="en-US" sz="2000" dirty="0" smtClean="0"/>
              <a:t>Federal statute:</a:t>
            </a:r>
          </a:p>
          <a:p>
            <a:pPr lvl="1" eaLnBrk="1" hangingPunct="1"/>
            <a:r>
              <a:rPr lang="en-US" sz="2000" dirty="0" smtClean="0"/>
              <a:t>All aspects of religious observance, practice, as well as beliefs. (42 U.S.C. § 2000e (j).)</a:t>
            </a:r>
          </a:p>
          <a:p>
            <a:pPr marL="0" lvl="1" indent="0" eaLnBrk="1" hangingPunct="1">
              <a:buNone/>
            </a:pPr>
            <a:endParaRPr lang="en-US" sz="2000" dirty="0" smtClean="0"/>
          </a:p>
          <a:p>
            <a:pPr eaLnBrk="1" hangingPunct="1"/>
            <a:r>
              <a:rPr lang="en-US" sz="2000" dirty="0" smtClean="0"/>
              <a:t>California statute:</a:t>
            </a:r>
          </a:p>
          <a:p>
            <a:pPr lvl="1" eaLnBrk="1" hangingPunct="1"/>
            <a:r>
              <a:rPr lang="en-US" sz="2000" dirty="0"/>
              <a:t>Observance of a Sabbath or other religious holy days and reasonable time needed for associated travel. (Gov. Code, § 12940, </a:t>
            </a:r>
            <a:r>
              <a:rPr lang="en-US" sz="2000" dirty="0" err="1"/>
              <a:t>subd</a:t>
            </a:r>
            <a:r>
              <a:rPr lang="en-US" sz="2000" dirty="0"/>
              <a:t>. (l</a:t>
            </a:r>
            <a:r>
              <a:rPr lang="en-US" sz="2000" dirty="0" smtClean="0"/>
              <a:t>).)</a:t>
            </a:r>
          </a:p>
          <a:p>
            <a:pPr lvl="1" eaLnBrk="1" hangingPunct="1"/>
            <a:r>
              <a:rPr lang="en-US" sz="2000" dirty="0" smtClean="0"/>
              <a:t>All aspects of religious belief, observance, and practice. (Gov. Code, § 12926, </a:t>
            </a:r>
            <a:r>
              <a:rPr lang="en-US" sz="2000" dirty="0" err="1" smtClean="0"/>
              <a:t>subds</a:t>
            </a:r>
            <a:r>
              <a:rPr lang="en-US" sz="2000" dirty="0" smtClean="0"/>
              <a:t>. (o) &amp; (p).)</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228600"/>
            <a:ext cx="7521575" cy="549275"/>
          </a:xfrm>
        </p:spPr>
        <p:txBody>
          <a:bodyPr/>
          <a:lstStyle/>
          <a:p>
            <a:pPr algn="ctr" eaLnBrk="1" fontAlgn="auto" hangingPunct="1">
              <a:spcAft>
                <a:spcPts val="0"/>
              </a:spcAft>
              <a:defRPr/>
            </a:pPr>
            <a:r>
              <a:rPr lang="en-US" sz="3200" dirty="0"/>
              <a:t>Overview</a:t>
            </a:r>
          </a:p>
        </p:txBody>
      </p:sp>
      <p:sp>
        <p:nvSpPr>
          <p:cNvPr id="4" name="Content Placeholder 3"/>
          <p:cNvSpPr>
            <a:spLocks noGrp="1"/>
          </p:cNvSpPr>
          <p:nvPr>
            <p:ph idx="1"/>
          </p:nvPr>
        </p:nvSpPr>
        <p:spPr/>
        <p:txBody>
          <a:bodyPr rtlCol="0">
            <a:normAutofit lnSpcReduction="10000"/>
          </a:bodyPr>
          <a:lstStyle/>
          <a:p>
            <a:pPr marL="457200" indent="-457200" eaLnBrk="1" fontAlgn="auto" hangingPunct="1">
              <a:spcAft>
                <a:spcPts val="0"/>
              </a:spcAft>
              <a:buFont typeface="+mj-lt"/>
              <a:buAutoNum type="arabicPeriod"/>
              <a:defRPr/>
            </a:pPr>
            <a:r>
              <a:rPr lang="en-US" sz="2400" b="0" dirty="0" smtClean="0"/>
              <a:t>Introduction regarding DFEH</a:t>
            </a:r>
            <a:endParaRPr lang="en-US" sz="2400" b="0" dirty="0"/>
          </a:p>
          <a:p>
            <a:pPr marL="457200" indent="-457200" eaLnBrk="1" fontAlgn="auto" hangingPunct="1">
              <a:spcAft>
                <a:spcPts val="0"/>
              </a:spcAft>
              <a:buFont typeface="+mj-lt"/>
              <a:buAutoNum type="arabicPeriod"/>
              <a:defRPr/>
            </a:pPr>
            <a:r>
              <a:rPr lang="en-US" sz="2400" b="0" dirty="0"/>
              <a:t>Basic protections under the FEHA and related </a:t>
            </a:r>
            <a:r>
              <a:rPr lang="en-US" sz="2400" b="0" dirty="0" smtClean="0"/>
              <a:t>laws</a:t>
            </a:r>
            <a:endParaRPr lang="en-US" sz="2400" b="0" dirty="0"/>
          </a:p>
          <a:p>
            <a:pPr marL="457200" indent="-457200" eaLnBrk="1" fontAlgn="auto" hangingPunct="1">
              <a:spcAft>
                <a:spcPts val="0"/>
              </a:spcAft>
              <a:buFont typeface="+mj-lt"/>
              <a:buAutoNum type="arabicPeriod"/>
              <a:defRPr/>
            </a:pPr>
            <a:r>
              <a:rPr lang="en-US" sz="2400" b="0" dirty="0" smtClean="0"/>
              <a:t>Religious entity and ministerial exemptions</a:t>
            </a:r>
            <a:endParaRPr lang="en-US" sz="2400" b="0" dirty="0"/>
          </a:p>
          <a:p>
            <a:pPr marL="457200" indent="-457200" eaLnBrk="1" fontAlgn="auto" hangingPunct="1">
              <a:spcAft>
                <a:spcPts val="0"/>
              </a:spcAft>
              <a:buFont typeface="+mj-lt"/>
              <a:buAutoNum type="arabicPeriod"/>
              <a:defRPr/>
            </a:pPr>
            <a:r>
              <a:rPr lang="en-US" sz="2400" b="0" dirty="0" smtClean="0"/>
              <a:t>Definition of “religion” </a:t>
            </a:r>
          </a:p>
          <a:p>
            <a:pPr marL="457200" indent="-457200" eaLnBrk="1" fontAlgn="auto" hangingPunct="1">
              <a:spcAft>
                <a:spcPts val="0"/>
              </a:spcAft>
              <a:buFont typeface="+mj-lt"/>
              <a:buAutoNum type="arabicPeriod"/>
              <a:defRPr/>
            </a:pPr>
            <a:r>
              <a:rPr lang="en-US" sz="2400" b="0" dirty="0" smtClean="0"/>
              <a:t>Religious accommodation</a:t>
            </a:r>
          </a:p>
          <a:p>
            <a:pPr marL="457200" indent="-457200" eaLnBrk="1" fontAlgn="auto" hangingPunct="1">
              <a:spcAft>
                <a:spcPts val="0"/>
              </a:spcAft>
              <a:buFont typeface="+mj-lt"/>
              <a:buAutoNum type="arabicPeriod"/>
              <a:defRPr/>
            </a:pPr>
            <a:r>
              <a:rPr lang="en-US" sz="2400" b="0" dirty="0" smtClean="0"/>
              <a:t>Case </a:t>
            </a:r>
            <a:r>
              <a:rPr lang="en-US" sz="2400" b="0" dirty="0"/>
              <a:t>law and hypothetical </a:t>
            </a:r>
            <a:r>
              <a:rPr lang="en-US" sz="2400" b="0" dirty="0" smtClean="0"/>
              <a:t>examples</a:t>
            </a:r>
            <a:endParaRPr lang="en-US" sz="2400" b="0" dirty="0"/>
          </a:p>
          <a:p>
            <a:pPr marL="457200" indent="-457200" eaLnBrk="1" fontAlgn="auto" hangingPunct="1">
              <a:spcAft>
                <a:spcPts val="0"/>
              </a:spcAft>
              <a:buFont typeface="+mj-lt"/>
              <a:buAutoNum type="arabicPeriod"/>
              <a:defRPr/>
            </a:pPr>
            <a:r>
              <a:rPr lang="en-US" sz="2400" b="0" dirty="0"/>
              <a:t>Best </a:t>
            </a:r>
            <a:r>
              <a:rPr lang="en-US" sz="2400" b="0" dirty="0" smtClean="0"/>
              <a:t>practices</a:t>
            </a:r>
            <a:endParaRPr lang="en-US" sz="2400" b="0" dirty="0"/>
          </a:p>
          <a:p>
            <a:pPr marL="457200" indent="-457200" eaLnBrk="1" fontAlgn="auto" hangingPunct="1">
              <a:spcAft>
                <a:spcPts val="0"/>
              </a:spcAft>
              <a:buFont typeface="+mj-lt"/>
              <a:buAutoNum type="arabicPeriod"/>
              <a:defRPr/>
            </a:pPr>
            <a:r>
              <a:rPr lang="en-US" sz="2400" b="0" dirty="0"/>
              <a:t>Ralph </a:t>
            </a:r>
            <a:r>
              <a:rPr lang="en-US" sz="2400" b="0" dirty="0" smtClean="0"/>
              <a:t>Act</a:t>
            </a:r>
            <a:endParaRPr lang="en-US" sz="2400" b="0" dirty="0"/>
          </a:p>
          <a:p>
            <a:pPr eaLnBrk="1" fontAlgn="auto" hangingPunct="1">
              <a:spcAft>
                <a:spcPts val="0"/>
              </a:spcAft>
              <a:buFont typeface="Arial" pitchFamily="34" charset="0"/>
              <a:buNone/>
              <a:defRPr/>
            </a:pPr>
            <a:endParaRPr lang="en-US" dirty="0"/>
          </a:p>
        </p:txBody>
      </p:sp>
      <p:sp>
        <p:nvSpPr>
          <p:cNvPr id="2" name="Slide Number Placeholder 1"/>
          <p:cNvSpPr>
            <a:spLocks noGrp="1"/>
          </p:cNvSpPr>
          <p:nvPr>
            <p:ph type="sldNum" sz="quarter" idx="12"/>
          </p:nvPr>
        </p:nvSpPr>
        <p:spPr/>
        <p:txBody>
          <a:bodyPr/>
          <a:lstStyle/>
          <a:p>
            <a:pPr>
              <a:defRPr/>
            </a:pPr>
            <a:fld id="{0D9D84B1-CC31-4B72-8BA0-D9DA7E411550}" type="slidenum">
              <a:rPr lang="en-US"/>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521575" cy="549275"/>
          </a:xfrm>
        </p:spPr>
        <p:txBody>
          <a:bodyPr/>
          <a:lstStyle/>
          <a:p>
            <a:pPr algn="ctr" eaLnBrk="1" fontAlgn="auto" hangingPunct="1">
              <a:spcAft>
                <a:spcPts val="0"/>
              </a:spcAft>
              <a:defRPr/>
            </a:pPr>
            <a:r>
              <a:rPr lang="en-US" sz="3200" dirty="0"/>
              <a:t>AB </a:t>
            </a:r>
            <a:r>
              <a:rPr lang="en-US" sz="3200" dirty="0" smtClean="0"/>
              <a:t>1964 FEHA Amendments</a:t>
            </a:r>
            <a:endParaRPr lang="en-US" sz="3200" dirty="0"/>
          </a:p>
        </p:txBody>
      </p:sp>
      <p:sp>
        <p:nvSpPr>
          <p:cNvPr id="28674" name="Content Placeholder 2"/>
          <p:cNvSpPr>
            <a:spLocks noGrp="1"/>
          </p:cNvSpPr>
          <p:nvPr>
            <p:ph idx="1"/>
          </p:nvPr>
        </p:nvSpPr>
        <p:spPr>
          <a:xfrm>
            <a:off x="381000" y="914400"/>
            <a:ext cx="7962900" cy="4114800"/>
          </a:xfrm>
        </p:spPr>
        <p:txBody>
          <a:bodyPr/>
          <a:lstStyle/>
          <a:p>
            <a:pPr marL="0" indent="0" eaLnBrk="1" hangingPunct="1">
              <a:defRPr/>
            </a:pPr>
            <a:r>
              <a:rPr lang="en-US" b="0" dirty="0" smtClean="0"/>
              <a:t>Effective January 1, 2013, the FEHA was amended to :</a:t>
            </a:r>
          </a:p>
          <a:p>
            <a:pPr eaLnBrk="1" hangingPunct="1">
              <a:buFont typeface="Wingdings" pitchFamily="2" charset="2"/>
              <a:buChar char="§"/>
              <a:defRPr/>
            </a:pPr>
            <a:endParaRPr lang="en-US" b="0" dirty="0" smtClean="0"/>
          </a:p>
          <a:p>
            <a:pPr lvl="2" eaLnBrk="1" hangingPunct="1">
              <a:defRPr/>
            </a:pPr>
            <a:r>
              <a:rPr lang="en-US" dirty="0" smtClean="0"/>
              <a:t>Clarify that an employer’s obligation to accommodate employees’ religious beliefs or observances includes accommodating religious dress and grooming practices, as defined;  (Gov. Code, §§ 12926, </a:t>
            </a:r>
            <a:r>
              <a:rPr lang="en-US" dirty="0" err="1" smtClean="0"/>
              <a:t>subd</a:t>
            </a:r>
            <a:r>
              <a:rPr lang="en-US" dirty="0" smtClean="0"/>
              <a:t>. (p), 12940 subd., (</a:t>
            </a:r>
            <a:r>
              <a:rPr lang="en-US" i="1" dirty="0" smtClean="0"/>
              <a:t>l</a:t>
            </a:r>
            <a:r>
              <a:rPr lang="en-US" dirty="0" smtClean="0"/>
              <a:t>)(1).)</a:t>
            </a:r>
          </a:p>
          <a:p>
            <a:pPr lvl="2" eaLnBrk="1" hangingPunct="1">
              <a:defRPr/>
            </a:pPr>
            <a:endParaRPr lang="en-US" dirty="0" smtClean="0"/>
          </a:p>
          <a:p>
            <a:pPr lvl="2" eaLnBrk="1" hangingPunct="1">
              <a:defRPr/>
            </a:pPr>
            <a:r>
              <a:rPr lang="en-US" dirty="0" smtClean="0"/>
              <a:t>Clarify that the standard for determining whether a religious accommodation poses an undue hardship is the same standard used for evaluating disability accommodations; (Gov. Code, §§ 12926, subd. (t), 12940, subd. (</a:t>
            </a:r>
            <a:r>
              <a:rPr lang="en-US" i="1" dirty="0" smtClean="0"/>
              <a:t>l</a:t>
            </a:r>
            <a:r>
              <a:rPr lang="en-US" dirty="0" smtClean="0"/>
              <a:t>).)</a:t>
            </a:r>
          </a:p>
          <a:p>
            <a:pPr lvl="2" eaLnBrk="1" hangingPunct="1">
              <a:defRPr/>
            </a:pPr>
            <a:endParaRPr lang="en-US" dirty="0" smtClean="0"/>
          </a:p>
          <a:p>
            <a:pPr lvl="2" eaLnBrk="1" hangingPunct="1">
              <a:defRPr/>
            </a:pPr>
            <a:r>
              <a:rPr lang="en-US" dirty="0" smtClean="0"/>
              <a:t>State expressly that an accommodation is not reasonable if it requires segregation of an employee from customers or the general public. (Gov. Code, § 12940, subd. (</a:t>
            </a:r>
            <a:r>
              <a:rPr lang="en-US" i="1" dirty="0" smtClean="0"/>
              <a:t>l</a:t>
            </a:r>
            <a:r>
              <a:rPr lang="en-US" dirty="0" smtClean="0"/>
              <a:t>)(2).)</a:t>
            </a:r>
          </a:p>
          <a:p>
            <a:pPr marL="238125" lvl="2" indent="0" eaLnBrk="1" hangingPunct="1">
              <a:buFont typeface="Wingdings" pitchFamily="2" charset="2"/>
              <a:buNone/>
              <a:defRPr/>
            </a:pPr>
            <a:endParaRPr lang="en-US" dirty="0" smtClean="0"/>
          </a:p>
          <a:p>
            <a:pPr lvl="2" eaLnBrk="1" hangingPunct="1">
              <a:defRPr/>
            </a:pPr>
            <a:r>
              <a:rPr lang="en-US" dirty="0" smtClean="0"/>
              <a:t>Provide that a religious accommodation is not required if it violates the civil rights of another. (Gov. Code, § 12940, subd. (</a:t>
            </a:r>
            <a:r>
              <a:rPr lang="en-US" i="1" dirty="0" smtClean="0"/>
              <a:t>l</a:t>
            </a:r>
            <a:r>
              <a:rPr lang="en-US" dirty="0" smtClean="0"/>
              <a:t>)(3).)</a:t>
            </a:r>
          </a:p>
          <a:p>
            <a:pPr lvl="2" eaLnBrk="1" hangingPunct="1">
              <a:defRPr/>
            </a:pPr>
            <a:endParaRPr lang="en-US" dirty="0" smtClean="0"/>
          </a:p>
          <a:p>
            <a:pPr lvl="2" eaLnBrk="1" hangingPunct="1">
              <a:defRPr/>
            </a:pPr>
            <a:endParaRPr lang="en-US" dirty="0" smtClean="0"/>
          </a:p>
        </p:txBody>
      </p:sp>
      <p:sp>
        <p:nvSpPr>
          <p:cNvPr id="4" name="Slide Number Placeholder 3"/>
          <p:cNvSpPr>
            <a:spLocks noGrp="1"/>
          </p:cNvSpPr>
          <p:nvPr>
            <p:ph type="sldNum" sz="quarter" idx="12"/>
          </p:nvPr>
        </p:nvSpPr>
        <p:spPr/>
        <p:txBody>
          <a:bodyPr/>
          <a:lstStyle/>
          <a:p>
            <a:pPr>
              <a:defRPr/>
            </a:pPr>
            <a:fld id="{E2D85021-E5C0-4F24-83CB-FC04C3106397}" type="slidenum">
              <a:rPr lang="en-US"/>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2"/>
          </p:nvPr>
        </p:nvSpPr>
        <p:spPr/>
        <p:txBody>
          <a:bodyPr/>
          <a:lstStyle/>
          <a:p>
            <a:pPr>
              <a:defRPr/>
            </a:pPr>
            <a:fld id="{5F381DC9-D4AC-4EED-86E6-6C35E5A5125F}" type="slidenum">
              <a:rPr lang="en-US" altLang="en-US"/>
              <a:pPr>
                <a:defRPr/>
              </a:pPr>
              <a:t>21</a:t>
            </a:fld>
            <a:endParaRPr lang="en-US" altLang="en-US" dirty="0"/>
          </a:p>
        </p:txBody>
      </p:sp>
      <p:sp>
        <p:nvSpPr>
          <p:cNvPr id="12291" name="Rectangle 2"/>
          <p:cNvSpPr>
            <a:spLocks noGrp="1" noChangeArrowheads="1"/>
          </p:cNvSpPr>
          <p:nvPr>
            <p:ph type="title" idx="4294967295"/>
          </p:nvPr>
        </p:nvSpPr>
        <p:spPr>
          <a:xfrm>
            <a:off x="0" y="76200"/>
            <a:ext cx="8534400" cy="869950"/>
          </a:xfrm>
        </p:spPr>
        <p:txBody>
          <a:bodyPr anchorCtr="1"/>
          <a:lstStyle/>
          <a:p>
            <a:pPr eaLnBrk="1" fontAlgn="auto" hangingPunct="1">
              <a:spcAft>
                <a:spcPts val="0"/>
              </a:spcAft>
              <a:defRPr/>
            </a:pPr>
            <a:r>
              <a:rPr lang="en-US" sz="3200" dirty="0" smtClean="0"/>
              <a:t>Examples of Reasonable Accommodation</a:t>
            </a:r>
          </a:p>
        </p:txBody>
      </p:sp>
      <p:sp>
        <p:nvSpPr>
          <p:cNvPr id="45059" name="Rectangle 3"/>
          <p:cNvSpPr>
            <a:spLocks noGrp="1" noChangeArrowheads="1"/>
          </p:cNvSpPr>
          <p:nvPr>
            <p:ph type="body" idx="4294967295"/>
          </p:nvPr>
        </p:nvSpPr>
        <p:spPr>
          <a:xfrm>
            <a:off x="0" y="762000"/>
            <a:ext cx="7848600" cy="4876800"/>
          </a:xfrm>
        </p:spPr>
        <p:txBody>
          <a:bodyPr/>
          <a:lstStyle/>
          <a:p>
            <a:pPr eaLnBrk="1" hangingPunct="1"/>
            <a:r>
              <a:rPr lang="en-US" sz="2000" dirty="0" smtClean="0"/>
              <a:t>California Code of Regulations examples:</a:t>
            </a:r>
          </a:p>
          <a:p>
            <a:pPr lvl="1" eaLnBrk="1" hangingPunct="1"/>
            <a:r>
              <a:rPr lang="en-US" sz="2000" dirty="0" smtClean="0"/>
              <a:t>Interview and examination times</a:t>
            </a:r>
          </a:p>
          <a:p>
            <a:pPr lvl="1" eaLnBrk="1" hangingPunct="1"/>
            <a:r>
              <a:rPr lang="en-US" sz="2000" dirty="0" smtClean="0"/>
              <a:t>Exception to employer’s dress and grooming standards</a:t>
            </a:r>
          </a:p>
          <a:p>
            <a:pPr lvl="1" eaLnBrk="1" hangingPunct="1"/>
            <a:r>
              <a:rPr lang="en-US" sz="2000" dirty="0" smtClean="0"/>
              <a:t>Union dues</a:t>
            </a:r>
          </a:p>
          <a:p>
            <a:pPr lvl="1" eaLnBrk="1" hangingPunct="1"/>
            <a:r>
              <a:rPr lang="en-US" sz="2000" dirty="0" smtClean="0"/>
              <a:t>Allowing time off equal to replaced non-regularly scheduled time worked. (Cal. Code </a:t>
            </a:r>
            <a:r>
              <a:rPr lang="en-US" sz="2000" dirty="0" err="1" smtClean="0"/>
              <a:t>Regs</a:t>
            </a:r>
            <a:r>
              <a:rPr lang="en-US" sz="2000" dirty="0" smtClean="0"/>
              <a:t>., tit. 2, § 11062, subd. (a).)</a:t>
            </a:r>
          </a:p>
          <a:p>
            <a:pPr lvl="1" eaLnBrk="1" hangingPunct="1"/>
            <a:endParaRPr lang="en-US" sz="2000" dirty="0" smtClean="0"/>
          </a:p>
          <a:p>
            <a:pPr eaLnBrk="1" hangingPunct="1"/>
            <a:r>
              <a:rPr lang="en-US" sz="2000" dirty="0" smtClean="0"/>
              <a:t>Federal Regulations examples:</a:t>
            </a:r>
          </a:p>
          <a:p>
            <a:pPr lvl="1" eaLnBrk="1" hangingPunct="1"/>
            <a:r>
              <a:rPr lang="en-US" sz="2000" dirty="0" smtClean="0"/>
              <a:t>Voluntary substitutes and swaps.</a:t>
            </a:r>
          </a:p>
          <a:p>
            <a:pPr lvl="1" eaLnBrk="1" hangingPunct="1"/>
            <a:r>
              <a:rPr lang="en-US" sz="2000" dirty="0" smtClean="0"/>
              <a:t>Flexible scheduling.</a:t>
            </a:r>
          </a:p>
          <a:p>
            <a:pPr lvl="1" eaLnBrk="1" hangingPunct="1"/>
            <a:r>
              <a:rPr lang="en-US" sz="2000" dirty="0" smtClean="0"/>
              <a:t>Lateral transfers and change of job assignments.  (29 C.F.R. § 1605.2  (d)(1)(</a:t>
            </a:r>
            <a:r>
              <a:rPr lang="en-US" sz="2000" dirty="0" err="1" smtClean="0"/>
              <a:t>i</a:t>
            </a:r>
            <a:r>
              <a:rPr lang="en-US" sz="2000" dirty="0" smtClean="0"/>
              <a:t>), (ii), (iii).)  </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p:txBody>
          <a:bodyPr/>
          <a:lstStyle/>
          <a:p>
            <a:pPr>
              <a:defRPr/>
            </a:pPr>
            <a:fld id="{4BB5E4C1-1A0A-415C-923C-CC5A73156904}" type="slidenum">
              <a:rPr lang="en-US" altLang="en-US"/>
              <a:pPr>
                <a:defRPr/>
              </a:pPr>
              <a:t>22</a:t>
            </a:fld>
            <a:endParaRPr lang="en-US" altLang="en-US" dirty="0"/>
          </a:p>
        </p:txBody>
      </p:sp>
      <p:sp>
        <p:nvSpPr>
          <p:cNvPr id="11267" name="Rectangle 2"/>
          <p:cNvSpPr>
            <a:spLocks noGrp="1" noChangeArrowheads="1"/>
          </p:cNvSpPr>
          <p:nvPr>
            <p:ph type="title" idx="4294967295"/>
          </p:nvPr>
        </p:nvSpPr>
        <p:spPr>
          <a:xfrm>
            <a:off x="0" y="457200"/>
            <a:ext cx="8226425" cy="639763"/>
          </a:xfrm>
        </p:spPr>
        <p:txBody>
          <a:bodyPr anchorCtr="1"/>
          <a:lstStyle/>
          <a:p>
            <a:pPr eaLnBrk="1" fontAlgn="auto" hangingPunct="1">
              <a:spcAft>
                <a:spcPts val="0"/>
              </a:spcAft>
              <a:defRPr/>
            </a:pPr>
            <a:r>
              <a:rPr lang="en-US" sz="3200" dirty="0"/>
              <a:t>What Is A Reasonable Accommodation?</a:t>
            </a:r>
            <a:br>
              <a:rPr lang="en-US" sz="3200" dirty="0"/>
            </a:br>
            <a:endParaRPr lang="en-US" sz="3200" dirty="0"/>
          </a:p>
        </p:txBody>
      </p:sp>
      <p:sp>
        <p:nvSpPr>
          <p:cNvPr id="294915" name="Rectangle 3"/>
          <p:cNvSpPr>
            <a:spLocks noGrp="1" noChangeArrowheads="1"/>
          </p:cNvSpPr>
          <p:nvPr>
            <p:ph type="body" idx="4294967295"/>
          </p:nvPr>
        </p:nvSpPr>
        <p:spPr>
          <a:xfrm>
            <a:off x="533400" y="990600"/>
            <a:ext cx="8610600" cy="3657600"/>
          </a:xfrm>
        </p:spPr>
        <p:txBody>
          <a:bodyPr>
            <a:normAutofit/>
          </a:bodyPr>
          <a:lstStyle/>
          <a:p>
            <a:pPr eaLnBrk="1" hangingPunct="1">
              <a:lnSpc>
                <a:spcPct val="90000"/>
              </a:lnSpc>
              <a:buFont typeface="Arial" charset="0"/>
              <a:buChar char="•"/>
              <a:defRPr/>
            </a:pPr>
            <a:r>
              <a:rPr lang="en-US" sz="2400" b="0" dirty="0" smtClean="0"/>
              <a:t>A reasonable accommodation eliminates the conflict between employment requirements and religious practices.  </a:t>
            </a:r>
            <a:r>
              <a:rPr lang="en-US" sz="2400" b="0" i="1" dirty="0" smtClean="0"/>
              <a:t>Wright v. Runyon</a:t>
            </a:r>
            <a:r>
              <a:rPr lang="en-US" sz="2400" b="0" dirty="0" smtClean="0"/>
              <a:t> (7th Cir. 1993) 2 F.3d 214, 217. </a:t>
            </a:r>
          </a:p>
          <a:p>
            <a:pPr marL="0" indent="0" eaLnBrk="1" hangingPunct="1">
              <a:lnSpc>
                <a:spcPct val="90000"/>
              </a:lnSpc>
              <a:defRPr/>
            </a:pPr>
            <a:endParaRPr lang="en-US" sz="2400" b="0" dirty="0" smtClean="0"/>
          </a:p>
          <a:p>
            <a:pPr marL="342900" lvl="2" indent="-342900" eaLnBrk="1" hangingPunct="1">
              <a:lnSpc>
                <a:spcPct val="90000"/>
              </a:lnSpc>
              <a:spcBef>
                <a:spcPts val="800"/>
              </a:spcBef>
              <a:buClrTx/>
              <a:buFont typeface="Arial" charset="0"/>
              <a:buChar char="•"/>
              <a:defRPr/>
            </a:pPr>
            <a:r>
              <a:rPr lang="en-US" sz="2400" dirty="0" smtClean="0"/>
              <a:t>Neither </a:t>
            </a:r>
            <a:r>
              <a:rPr lang="en-US" sz="2400" dirty="0"/>
              <a:t>state or federal law guarantees the employee gets the accommodation of his or her choice</a:t>
            </a:r>
            <a:r>
              <a:rPr lang="en-US" sz="2400" dirty="0" smtClean="0"/>
              <a:t>.  </a:t>
            </a:r>
            <a:r>
              <a:rPr lang="en-US" sz="2400" i="1" dirty="0" smtClean="0"/>
              <a:t>Ansonia </a:t>
            </a:r>
            <a:r>
              <a:rPr lang="en-US" sz="2400" i="1" dirty="0"/>
              <a:t>Board of Education v. </a:t>
            </a:r>
            <a:r>
              <a:rPr lang="en-US" sz="2400" i="1" dirty="0" err="1"/>
              <a:t>Philbrook</a:t>
            </a:r>
            <a:r>
              <a:rPr lang="en-US" sz="2400" i="1" dirty="0"/>
              <a:t> </a:t>
            </a:r>
            <a:r>
              <a:rPr lang="en-US" sz="2400" dirty="0"/>
              <a:t>(1986) 479 U.S. 60, 68.</a:t>
            </a:r>
          </a:p>
          <a:p>
            <a:pPr marL="0" indent="0" eaLnBrk="1" hangingPunct="1">
              <a:lnSpc>
                <a:spcPct val="90000"/>
              </a:lnSpc>
              <a:defRPr/>
            </a:pPr>
            <a:endParaRPr lang="en-US" sz="2400" b="0" dirty="0" smtClean="0"/>
          </a:p>
          <a:p>
            <a:pPr eaLnBrk="1" hangingPunct="1">
              <a:lnSpc>
                <a:spcPct val="90000"/>
              </a:lnSpc>
              <a:defRPr/>
            </a:pPr>
            <a:endParaRPr lang="en-US" sz="2400" dirty="0" smtClean="0"/>
          </a:p>
          <a:p>
            <a:pPr lvl="1" eaLnBrk="1" hangingPunct="1">
              <a:lnSpc>
                <a:spcPct val="90000"/>
              </a:lnSpc>
              <a:defRPr/>
            </a:pPr>
            <a:endParaRPr lang="en-US" sz="2400" dirty="0" smtClean="0">
              <a:effectLst>
                <a:outerShdw blurRad="38100" dist="38100" dir="2700000" algn="tl">
                  <a:srgbClr val="C0C0C0"/>
                </a:outerShdw>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304800" y="-30707"/>
            <a:ext cx="8534400" cy="1143000"/>
          </a:xfrm>
        </p:spPr>
        <p:txBody>
          <a:bodyPr/>
          <a:lstStyle/>
          <a:p>
            <a:pPr algn="ctr" eaLnBrk="1" fontAlgn="auto" hangingPunct="1">
              <a:spcAft>
                <a:spcPts val="0"/>
              </a:spcAft>
              <a:defRPr/>
            </a:pPr>
            <a:r>
              <a:rPr lang="en-US" sz="3200" dirty="0"/>
              <a:t>reasonable Offer of accommodation</a:t>
            </a:r>
          </a:p>
        </p:txBody>
      </p:sp>
      <p:sp>
        <p:nvSpPr>
          <p:cNvPr id="53251" name="Rectangle 3"/>
          <p:cNvSpPr>
            <a:spLocks noGrp="1" noChangeArrowheads="1"/>
          </p:cNvSpPr>
          <p:nvPr>
            <p:ph idx="1"/>
          </p:nvPr>
        </p:nvSpPr>
        <p:spPr>
          <a:xfrm>
            <a:off x="381000" y="1143000"/>
            <a:ext cx="8534400" cy="5181600"/>
          </a:xfrm>
        </p:spPr>
        <p:txBody>
          <a:bodyPr/>
          <a:lstStyle/>
          <a:p>
            <a:pPr eaLnBrk="1" hangingPunct="1">
              <a:buFont typeface="Wingdings" pitchFamily="2" charset="2"/>
              <a:buNone/>
            </a:pPr>
            <a:endParaRPr lang="en-US" sz="1000" dirty="0" smtClean="0">
              <a:latin typeface="Times New Roman" pitchFamily="18" charset="0"/>
            </a:endParaRPr>
          </a:p>
          <a:p>
            <a:pPr eaLnBrk="1" hangingPunct="1">
              <a:buClr>
                <a:srgbClr val="C00000"/>
              </a:buClr>
              <a:buFont typeface="Wingdings" pitchFamily="2" charset="2"/>
              <a:buChar char="§"/>
            </a:pPr>
            <a:r>
              <a:rPr lang="en-US" sz="2400" b="0" dirty="0" smtClean="0"/>
              <a:t>Employee allowed to add ‘Have a Blessed Day” on internal correspondence. </a:t>
            </a:r>
            <a:r>
              <a:rPr lang="en-US" sz="2400" b="0" i="1" dirty="0"/>
              <a:t>Anderson v. U.S.F. Logistics (IMC), Inc.</a:t>
            </a:r>
            <a:r>
              <a:rPr lang="en-US" sz="2400" b="0" dirty="0"/>
              <a:t> (7th Cir. 2001) 274 F.3d 470, 476.</a:t>
            </a:r>
          </a:p>
          <a:p>
            <a:pPr eaLnBrk="1" hangingPunct="1">
              <a:buClr>
                <a:srgbClr val="C00000"/>
              </a:buClr>
              <a:buFont typeface="Wingdings" pitchFamily="2" charset="2"/>
              <a:buChar char="§"/>
            </a:pPr>
            <a:endParaRPr lang="en-US" sz="2400" b="0" dirty="0" smtClean="0"/>
          </a:p>
          <a:p>
            <a:pPr eaLnBrk="1" hangingPunct="1">
              <a:buFont typeface="Wingdings" pitchFamily="2" charset="2"/>
              <a:buNone/>
            </a:pPr>
            <a:endParaRPr lang="en-US" sz="3900" dirty="0" smtClean="0">
              <a:latin typeface="Times New Roman" pitchFamily="18" charset="0"/>
            </a:endParaRPr>
          </a:p>
        </p:txBody>
      </p:sp>
      <p:sp>
        <p:nvSpPr>
          <p:cNvPr id="22530" name="Slide Number Placeholder 5"/>
          <p:cNvSpPr>
            <a:spLocks noGrp="1"/>
          </p:cNvSpPr>
          <p:nvPr>
            <p:ph type="sldNum" sz="quarter" idx="12"/>
          </p:nvPr>
        </p:nvSpPr>
        <p:spPr/>
        <p:txBody>
          <a:bodyPr/>
          <a:lstStyle/>
          <a:p>
            <a:pPr>
              <a:defRPr/>
            </a:pPr>
            <a:fld id="{32455626-806E-4590-B93E-F36A3508CA14}" type="slidenum">
              <a:rPr lang="en-US" altLang="en-US"/>
              <a:pPr>
                <a:defRPr/>
              </a:pPr>
              <a:t>23</a:t>
            </a:fld>
            <a:endParaRPr lang="en-US" alt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idx="1"/>
          </p:nvPr>
        </p:nvSpPr>
        <p:spPr>
          <a:xfrm>
            <a:off x="495300" y="685800"/>
            <a:ext cx="8153400" cy="4305300"/>
          </a:xfrm>
        </p:spPr>
        <p:txBody>
          <a:bodyPr/>
          <a:lstStyle/>
          <a:p>
            <a:pPr eaLnBrk="1" hangingPunct="1"/>
            <a:endParaRPr lang="en-US" sz="2200" dirty="0" smtClean="0"/>
          </a:p>
          <a:p>
            <a:pPr lvl="1" eaLnBrk="1" hangingPunct="1"/>
            <a:r>
              <a:rPr lang="en-US" sz="2200" dirty="0" smtClean="0"/>
              <a:t>Allowing employee to attend church but still requiring employee to work on afternoon or evenings on where the employee observes the Sabbath the entire day was not a reasonable accommodation.  (</a:t>
            </a:r>
            <a:r>
              <a:rPr lang="en-US" sz="2200" i="1" dirty="0" smtClean="0"/>
              <a:t>Baker </a:t>
            </a:r>
            <a:r>
              <a:rPr lang="en-US" sz="2200" i="1" dirty="0"/>
              <a:t>v. the Home Depot</a:t>
            </a:r>
            <a:r>
              <a:rPr lang="en-US" sz="2200" dirty="0"/>
              <a:t> (2nd Cir. 2006) 445 F.3d </a:t>
            </a:r>
            <a:r>
              <a:rPr lang="en-US" sz="2200" dirty="0" smtClean="0"/>
              <a:t>541.)</a:t>
            </a:r>
          </a:p>
          <a:p>
            <a:pPr lvl="1" eaLnBrk="1" hangingPunct="1"/>
            <a:r>
              <a:rPr lang="en-US" sz="2200" dirty="0" smtClean="0"/>
              <a:t>Closing ears during religious portion of company’s monthly meetings was not a reasonable accommodation.  (</a:t>
            </a:r>
            <a:r>
              <a:rPr lang="en-US" sz="2200" i="1" dirty="0" smtClean="0"/>
              <a:t>Young v. Southwestern </a:t>
            </a:r>
            <a:r>
              <a:rPr lang="en-US" sz="2200" i="1" dirty="0" err="1" smtClean="0"/>
              <a:t>Sav</a:t>
            </a:r>
            <a:r>
              <a:rPr lang="en-US" sz="2200" i="1" dirty="0" smtClean="0"/>
              <a:t>. &amp; Loan </a:t>
            </a:r>
            <a:r>
              <a:rPr lang="en-US" sz="2200" i="1" dirty="0" err="1" smtClean="0"/>
              <a:t>Ass’n</a:t>
            </a:r>
            <a:r>
              <a:rPr lang="en-US" sz="2200" dirty="0" smtClean="0"/>
              <a:t> (5th Cir. 1975) 509 F.2d 140.)</a:t>
            </a:r>
          </a:p>
          <a:p>
            <a:pPr lvl="1" eaLnBrk="1" hangingPunct="1"/>
            <a:r>
              <a:rPr lang="en-US" sz="2200" dirty="0" smtClean="0"/>
              <a:t>An </a:t>
            </a:r>
            <a:r>
              <a:rPr lang="en-US" sz="2200" dirty="0"/>
              <a:t>accommodation is not reasonable if it requires segregation of an employee from customers or the general public. (Gov. Code, § 12940, </a:t>
            </a:r>
            <a:r>
              <a:rPr lang="en-US" sz="2200" dirty="0" err="1"/>
              <a:t>subd</a:t>
            </a:r>
            <a:r>
              <a:rPr lang="en-US" sz="2200" dirty="0"/>
              <a:t>. (l)(2).)</a:t>
            </a:r>
          </a:p>
          <a:p>
            <a:pPr marL="0" lvl="1" indent="0" eaLnBrk="1" hangingPunct="1">
              <a:buNone/>
            </a:pPr>
            <a:endParaRPr lang="en-US" sz="2200" dirty="0" smtClean="0"/>
          </a:p>
          <a:p>
            <a:pPr eaLnBrk="1" hangingPunct="1">
              <a:buFont typeface="Wingdings" pitchFamily="2" charset="2"/>
              <a:buNone/>
            </a:pPr>
            <a:endParaRPr lang="en-US" sz="2200" dirty="0" smtClean="0">
              <a:latin typeface="Times New Roman" pitchFamily="18" charset="0"/>
            </a:endParaRPr>
          </a:p>
          <a:p>
            <a:pPr eaLnBrk="1" hangingPunct="1"/>
            <a:endParaRPr lang="en-US" sz="2200" dirty="0" smtClean="0">
              <a:latin typeface="Times New Roman" pitchFamily="18" charset="0"/>
            </a:endParaRPr>
          </a:p>
        </p:txBody>
      </p:sp>
      <p:sp>
        <p:nvSpPr>
          <p:cNvPr id="23554" name="Slide Number Placeholder 5"/>
          <p:cNvSpPr>
            <a:spLocks noGrp="1"/>
          </p:cNvSpPr>
          <p:nvPr>
            <p:ph type="sldNum" sz="quarter" idx="12"/>
          </p:nvPr>
        </p:nvSpPr>
        <p:spPr/>
        <p:txBody>
          <a:bodyPr/>
          <a:lstStyle/>
          <a:p>
            <a:pPr>
              <a:defRPr/>
            </a:pPr>
            <a:fld id="{D9D7BFAD-EDC6-4AE0-BFF0-CBFE67C90647}" type="slidenum">
              <a:rPr lang="en-US" altLang="en-US"/>
              <a:pPr>
                <a:defRPr/>
              </a:pPr>
              <a:t>24</a:t>
            </a:fld>
            <a:endParaRPr lang="en-US" altLang="en-US" dirty="0"/>
          </a:p>
        </p:txBody>
      </p:sp>
      <p:sp>
        <p:nvSpPr>
          <p:cNvPr id="23556" name="Rectangle 4"/>
          <p:cNvSpPr>
            <a:spLocks noChangeArrowheads="1"/>
          </p:cNvSpPr>
          <p:nvPr/>
        </p:nvSpPr>
        <p:spPr bwMode="auto">
          <a:xfrm>
            <a:off x="152400" y="0"/>
            <a:ext cx="8839200" cy="1143000"/>
          </a:xfrm>
          <a:prstGeom prst="rect">
            <a:avLst/>
          </a:prstGeom>
          <a:noFill/>
          <a:ln w="9525">
            <a:noFill/>
            <a:miter lim="800000"/>
            <a:headEnd/>
            <a:tailEnd/>
          </a:ln>
        </p:spPr>
        <p:txBody>
          <a:bodyPr anchor="ctr" anchorCtr="1"/>
          <a:lstStyle/>
          <a:p>
            <a:pPr fontAlgn="auto">
              <a:spcBef>
                <a:spcPts val="0"/>
              </a:spcBef>
              <a:spcAft>
                <a:spcPts val="0"/>
              </a:spcAft>
              <a:defRPr/>
            </a:pPr>
            <a:r>
              <a:rPr lang="en-US" sz="3200" u="sng" cap="all" dirty="0">
                <a:latin typeface="+mj-lt"/>
                <a:ea typeface="+mj-ea"/>
                <a:cs typeface="+mj-cs"/>
              </a:rPr>
              <a:t>Not</a:t>
            </a:r>
            <a:r>
              <a:rPr lang="en-US" sz="3200" cap="all" dirty="0">
                <a:latin typeface="+mj-lt"/>
                <a:ea typeface="+mj-ea"/>
                <a:cs typeface="+mj-cs"/>
              </a:rPr>
              <a:t> a </a:t>
            </a:r>
            <a:r>
              <a:rPr lang="en-US" sz="3200" cap="all" dirty="0" smtClean="0">
                <a:latin typeface="+mj-lt"/>
                <a:ea typeface="+mj-ea"/>
                <a:cs typeface="+mj-cs"/>
              </a:rPr>
              <a:t>Reasonable Accommodation Offer</a:t>
            </a:r>
            <a:endParaRPr lang="en-US" sz="3200" cap="all" dirty="0">
              <a:latin typeface="+mj-lt"/>
              <a:ea typeface="+mj-ea"/>
              <a:cs typeface="+mj-cs"/>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521575" cy="549275"/>
          </a:xfrm>
        </p:spPr>
        <p:txBody>
          <a:bodyPr/>
          <a:lstStyle/>
          <a:p>
            <a:pPr algn="ctr"/>
            <a:r>
              <a:rPr lang="en-US" sz="3200" dirty="0"/>
              <a:t>Undue Hardship</a:t>
            </a:r>
          </a:p>
        </p:txBody>
      </p:sp>
      <p:sp>
        <p:nvSpPr>
          <p:cNvPr id="3" name="Content Placeholder 2"/>
          <p:cNvSpPr>
            <a:spLocks noGrp="1"/>
          </p:cNvSpPr>
          <p:nvPr>
            <p:ph idx="1"/>
          </p:nvPr>
        </p:nvSpPr>
        <p:spPr>
          <a:xfrm>
            <a:off x="533400" y="1371600"/>
            <a:ext cx="8153400" cy="3579812"/>
          </a:xfrm>
        </p:spPr>
        <p:txBody>
          <a:bodyPr/>
          <a:lstStyle/>
          <a:p>
            <a:r>
              <a:rPr lang="en-US" sz="2400" b="0" dirty="0" smtClean="0"/>
              <a:t>	It is not necessary for an employer to provide a reasonable accommodation if it would result in an undue hardship.  </a:t>
            </a:r>
            <a:endParaRPr lang="en-US" sz="2400" b="0" dirty="0"/>
          </a:p>
        </p:txBody>
      </p:sp>
      <p:sp>
        <p:nvSpPr>
          <p:cNvPr id="4" name="Slide Number Placeholder 3"/>
          <p:cNvSpPr>
            <a:spLocks noGrp="1"/>
          </p:cNvSpPr>
          <p:nvPr>
            <p:ph type="sldNum" sz="quarter" idx="12"/>
          </p:nvPr>
        </p:nvSpPr>
        <p:spPr/>
        <p:txBody>
          <a:bodyPr/>
          <a:lstStyle/>
          <a:p>
            <a:pPr>
              <a:defRPr/>
            </a:pPr>
            <a:fld id="{C85035F0-47EA-4C8D-BAB3-23730DA8F4F1}" type="slidenum">
              <a:rPr lang="en-US" smtClean="0"/>
              <a:pPr>
                <a:defRPr/>
              </a:pPr>
              <a:t>25</a:t>
            </a:fld>
            <a:endParaRPr lang="en-US" dirty="0"/>
          </a:p>
        </p:txBody>
      </p:sp>
    </p:spTree>
    <p:extLst>
      <p:ext uri="{BB962C8B-B14F-4D97-AF65-F5344CB8AC3E}">
        <p14:creationId xmlns:p14="http://schemas.microsoft.com/office/powerpoint/2010/main" val="17394504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2" name="Rectangle 5"/>
          <p:cNvSpPr>
            <a:spLocks noGrp="1" noChangeArrowheads="1"/>
          </p:cNvSpPr>
          <p:nvPr>
            <p:ph type="title"/>
          </p:nvPr>
        </p:nvSpPr>
        <p:spPr>
          <a:xfrm>
            <a:off x="38100" y="176213"/>
            <a:ext cx="9144000" cy="1143000"/>
          </a:xfrm>
        </p:spPr>
        <p:txBody>
          <a:bodyPr anchorCtr="1"/>
          <a:lstStyle/>
          <a:p>
            <a:pPr eaLnBrk="1" fontAlgn="auto" hangingPunct="1">
              <a:spcAft>
                <a:spcPts val="0"/>
              </a:spcAft>
              <a:defRPr/>
            </a:pPr>
            <a:r>
              <a:rPr lang="en-US" sz="3200" dirty="0"/>
              <a:t>What Is An Undue Hardship?</a:t>
            </a:r>
            <a:br>
              <a:rPr lang="en-US" sz="3200" dirty="0"/>
            </a:br>
            <a:endParaRPr lang="en-US" sz="3200" dirty="0"/>
          </a:p>
        </p:txBody>
      </p:sp>
      <p:sp>
        <p:nvSpPr>
          <p:cNvPr id="24578" name="Slide Number Placeholder 5"/>
          <p:cNvSpPr>
            <a:spLocks noGrp="1"/>
          </p:cNvSpPr>
          <p:nvPr>
            <p:ph type="sldNum" sz="quarter" idx="12"/>
          </p:nvPr>
        </p:nvSpPr>
        <p:spPr/>
        <p:txBody>
          <a:bodyPr/>
          <a:lstStyle/>
          <a:p>
            <a:pPr>
              <a:defRPr/>
            </a:pPr>
            <a:fld id="{67F5A1BD-25E9-4D87-89E3-3D8E2BBFDEC8}" type="slidenum">
              <a:rPr lang="en-US" altLang="en-US"/>
              <a:pPr>
                <a:defRPr/>
              </a:pPr>
              <a:t>26</a:t>
            </a:fld>
            <a:endParaRPr lang="en-US" altLang="en-US" dirty="0"/>
          </a:p>
        </p:txBody>
      </p:sp>
      <p:sp>
        <p:nvSpPr>
          <p:cNvPr id="57346" name="Text Box 2"/>
          <p:cNvSpPr txBox="1">
            <a:spLocks noChangeArrowheads="1"/>
          </p:cNvSpPr>
          <p:nvPr/>
        </p:nvSpPr>
        <p:spPr bwMode="auto">
          <a:xfrm>
            <a:off x="533400" y="609600"/>
            <a:ext cx="8153400" cy="366713"/>
          </a:xfrm>
          <a:prstGeom prst="rect">
            <a:avLst/>
          </a:prstGeom>
          <a:noFill/>
          <a:ln w="9525">
            <a:noFill/>
            <a:miter lim="800000"/>
            <a:headEnd/>
            <a:tailEnd/>
          </a:ln>
        </p:spPr>
        <p:txBody>
          <a:bodyPr>
            <a:spAutoFit/>
          </a:bodyPr>
          <a:lstStyle/>
          <a:p>
            <a:pPr>
              <a:spcBef>
                <a:spcPct val="50000"/>
              </a:spcBef>
            </a:pPr>
            <a:endParaRPr lang="en-US">
              <a:latin typeface="Franklin Gothic Book" pitchFamily="34" charset="0"/>
            </a:endParaRPr>
          </a:p>
        </p:txBody>
      </p:sp>
      <p:sp>
        <p:nvSpPr>
          <p:cNvPr id="57347" name="Text Box 3"/>
          <p:cNvSpPr txBox="1">
            <a:spLocks noChangeArrowheads="1"/>
          </p:cNvSpPr>
          <p:nvPr/>
        </p:nvSpPr>
        <p:spPr bwMode="auto">
          <a:xfrm>
            <a:off x="609600" y="381000"/>
            <a:ext cx="7848600" cy="366713"/>
          </a:xfrm>
          <a:prstGeom prst="rect">
            <a:avLst/>
          </a:prstGeom>
          <a:noFill/>
          <a:ln w="9525">
            <a:noFill/>
            <a:miter lim="800000"/>
            <a:headEnd/>
            <a:tailEnd/>
          </a:ln>
        </p:spPr>
        <p:txBody>
          <a:bodyPr>
            <a:spAutoFit/>
          </a:bodyPr>
          <a:lstStyle/>
          <a:p>
            <a:pPr>
              <a:spcBef>
                <a:spcPct val="50000"/>
              </a:spcBef>
            </a:pPr>
            <a:endParaRPr lang="en-US">
              <a:latin typeface="Franklin Gothic Book" pitchFamily="34" charset="0"/>
            </a:endParaRPr>
          </a:p>
        </p:txBody>
      </p:sp>
      <p:sp>
        <p:nvSpPr>
          <p:cNvPr id="301060" name="Rectangle 4"/>
          <p:cNvSpPr>
            <a:spLocks noChangeArrowheads="1"/>
          </p:cNvSpPr>
          <p:nvPr/>
        </p:nvSpPr>
        <p:spPr bwMode="auto">
          <a:xfrm>
            <a:off x="1524000" y="609600"/>
            <a:ext cx="6172200" cy="366713"/>
          </a:xfrm>
          <a:prstGeom prst="rect">
            <a:avLst/>
          </a:prstGeom>
          <a:noFill/>
          <a:ln w="9525">
            <a:noFill/>
            <a:miter lim="800000"/>
            <a:headEnd/>
            <a:tailEnd/>
          </a:ln>
          <a:effectLst/>
        </p:spPr>
        <p:txBody>
          <a:bodyPr>
            <a:spAutoFit/>
          </a:bodyPr>
          <a:lstStyle/>
          <a:p>
            <a:pPr fontAlgn="auto">
              <a:spcBef>
                <a:spcPct val="20000"/>
              </a:spcBef>
              <a:spcAft>
                <a:spcPts val="0"/>
              </a:spcAft>
              <a:buClr>
                <a:schemeClr val="tx2"/>
              </a:buClr>
              <a:buSzPct val="115000"/>
              <a:buFont typeface="Wingdings" pitchFamily="2" charset="2"/>
              <a:buNone/>
              <a:defRPr/>
            </a:pPr>
            <a:endParaRPr lang="en-US" dirty="0">
              <a:effectLst>
                <a:outerShdw blurRad="38100" dist="38100" dir="2700000" algn="tl">
                  <a:srgbClr val="C0C0C0"/>
                </a:outerShdw>
              </a:effectLst>
              <a:latin typeface="+mn-lt"/>
            </a:endParaRPr>
          </a:p>
        </p:txBody>
      </p:sp>
      <p:sp>
        <p:nvSpPr>
          <p:cNvPr id="57350" name="Text Box 6"/>
          <p:cNvSpPr txBox="1">
            <a:spLocks noChangeArrowheads="1"/>
          </p:cNvSpPr>
          <p:nvPr/>
        </p:nvSpPr>
        <p:spPr bwMode="auto">
          <a:xfrm>
            <a:off x="0" y="3733800"/>
            <a:ext cx="9144000" cy="579438"/>
          </a:xfrm>
          <a:prstGeom prst="rect">
            <a:avLst/>
          </a:prstGeom>
          <a:noFill/>
          <a:ln w="9525">
            <a:noFill/>
            <a:miter lim="800000"/>
            <a:headEnd/>
            <a:tailEnd/>
          </a:ln>
        </p:spPr>
        <p:txBody>
          <a:bodyPr>
            <a:spAutoFit/>
          </a:bodyPr>
          <a:lstStyle/>
          <a:p>
            <a:pPr eaLnBrk="0" hangingPunct="0"/>
            <a:endParaRPr lang="en-US" sz="3200">
              <a:latin typeface="Franklin Gothic Book" pitchFamily="34" charset="0"/>
            </a:endParaRPr>
          </a:p>
        </p:txBody>
      </p:sp>
      <p:sp>
        <p:nvSpPr>
          <p:cNvPr id="57351" name="Text Box 7"/>
          <p:cNvSpPr txBox="1">
            <a:spLocks noChangeArrowheads="1"/>
          </p:cNvSpPr>
          <p:nvPr/>
        </p:nvSpPr>
        <p:spPr bwMode="auto">
          <a:xfrm>
            <a:off x="533400" y="976313"/>
            <a:ext cx="8001000" cy="4154984"/>
          </a:xfrm>
          <a:prstGeom prst="rect">
            <a:avLst/>
          </a:prstGeom>
          <a:noFill/>
          <a:ln w="9525">
            <a:noFill/>
            <a:miter lim="800000"/>
            <a:headEnd/>
            <a:tailEnd/>
          </a:ln>
        </p:spPr>
        <p:txBody>
          <a:bodyPr>
            <a:spAutoFit/>
          </a:bodyPr>
          <a:lstStyle/>
          <a:p>
            <a:pPr eaLnBrk="0" hangingPunct="0"/>
            <a:r>
              <a:rPr lang="en-US" sz="2400" b="1" i="1" u="sng" dirty="0">
                <a:latin typeface="+mn-lt"/>
              </a:rPr>
              <a:t>Federal  Law</a:t>
            </a:r>
            <a:r>
              <a:rPr lang="en-US" sz="2400" b="1" i="1" u="sng" dirty="0" smtClean="0">
                <a:latin typeface="+mn-lt"/>
              </a:rPr>
              <a:t>:</a:t>
            </a:r>
            <a:endParaRPr lang="en-US" sz="2400" i="1" dirty="0">
              <a:latin typeface="+mn-lt"/>
            </a:endParaRPr>
          </a:p>
          <a:p>
            <a:pPr eaLnBrk="0" hangingPunct="0"/>
            <a:r>
              <a:rPr lang="en-US" sz="2400" dirty="0">
                <a:latin typeface="+mn-lt"/>
              </a:rPr>
              <a:t>If accommodation would impose more than a </a:t>
            </a:r>
            <a:r>
              <a:rPr lang="en-US" sz="2400" i="1" dirty="0">
                <a:latin typeface="+mn-lt"/>
              </a:rPr>
              <a:t>de </a:t>
            </a:r>
            <a:r>
              <a:rPr lang="en-US" sz="2400" i="1" dirty="0" err="1">
                <a:latin typeface="+mn-lt"/>
              </a:rPr>
              <a:t>minimis</a:t>
            </a:r>
            <a:r>
              <a:rPr lang="en-US" sz="2400" i="1" dirty="0">
                <a:latin typeface="+mn-lt"/>
              </a:rPr>
              <a:t> cost or burden</a:t>
            </a:r>
            <a:r>
              <a:rPr lang="en-US" sz="2400" dirty="0">
                <a:latin typeface="+mn-lt"/>
              </a:rPr>
              <a:t>, it is an undue </a:t>
            </a:r>
            <a:r>
              <a:rPr lang="en-US" sz="2400" dirty="0" smtClean="0">
                <a:latin typeface="+mn-lt"/>
              </a:rPr>
              <a:t>hardship.</a:t>
            </a:r>
            <a:r>
              <a:rPr lang="en-US" sz="2400" i="1" dirty="0">
                <a:latin typeface="+mn-lt"/>
              </a:rPr>
              <a:t> </a:t>
            </a:r>
            <a:r>
              <a:rPr lang="en-US" sz="2400" i="1" dirty="0" smtClean="0">
                <a:latin typeface="+mn-lt"/>
              </a:rPr>
              <a:t> (Trans </a:t>
            </a:r>
            <a:r>
              <a:rPr lang="en-US" sz="2400" i="1" dirty="0">
                <a:latin typeface="+mn-lt"/>
              </a:rPr>
              <a:t>World Airlines, Inc. v. </a:t>
            </a:r>
            <a:r>
              <a:rPr lang="en-US" sz="2400" i="1" dirty="0" err="1">
                <a:latin typeface="+mn-lt"/>
              </a:rPr>
              <a:t>Hardison</a:t>
            </a:r>
            <a:r>
              <a:rPr lang="en-US" sz="2400" i="1" dirty="0">
                <a:latin typeface="+mn-lt"/>
              </a:rPr>
              <a:t> </a:t>
            </a:r>
            <a:r>
              <a:rPr lang="en-US" sz="2400" dirty="0">
                <a:latin typeface="+mn-lt"/>
              </a:rPr>
              <a:t>(1977) 432 U.S. 63, </a:t>
            </a:r>
            <a:r>
              <a:rPr lang="en-US" sz="2400" dirty="0" smtClean="0">
                <a:latin typeface="+mn-lt"/>
              </a:rPr>
              <a:t>84.)</a:t>
            </a:r>
          </a:p>
          <a:p>
            <a:pPr eaLnBrk="0" hangingPunct="0"/>
            <a:endParaRPr lang="en-US" sz="2400" dirty="0">
              <a:latin typeface="+mn-lt"/>
            </a:endParaRPr>
          </a:p>
          <a:p>
            <a:pPr eaLnBrk="0" hangingPunct="0"/>
            <a:r>
              <a:rPr lang="en-US" sz="2400" b="1" i="1" u="sng" dirty="0">
                <a:latin typeface="+mn-lt"/>
              </a:rPr>
              <a:t>California  Law</a:t>
            </a:r>
            <a:r>
              <a:rPr lang="en-US" sz="2400" b="1" i="1" u="sng" dirty="0" smtClean="0">
                <a:latin typeface="+mn-lt"/>
              </a:rPr>
              <a:t>:</a:t>
            </a:r>
            <a:endParaRPr lang="en-US" sz="2400" i="1" u="sng" dirty="0">
              <a:latin typeface="+mn-lt"/>
            </a:endParaRPr>
          </a:p>
          <a:p>
            <a:pPr eaLnBrk="0" hangingPunct="0"/>
            <a:r>
              <a:rPr lang="en-US" sz="2400" dirty="0">
                <a:latin typeface="+mn-lt"/>
              </a:rPr>
              <a:t>“Undue hardship” means an action requiring </a:t>
            </a:r>
            <a:r>
              <a:rPr lang="en-US" sz="2400" i="1" dirty="0">
                <a:latin typeface="+mn-lt"/>
              </a:rPr>
              <a:t>significant difficulty or expense</a:t>
            </a:r>
            <a:r>
              <a:rPr lang="en-US" sz="2400" dirty="0">
                <a:latin typeface="+mn-lt"/>
              </a:rPr>
              <a:t>.  (</a:t>
            </a:r>
            <a:r>
              <a:rPr lang="en-US" sz="2400" dirty="0" smtClean="0">
                <a:latin typeface="+mn-lt"/>
              </a:rPr>
              <a:t>Gov</a:t>
            </a:r>
            <a:r>
              <a:rPr lang="en-US" sz="2400" dirty="0">
                <a:latin typeface="+mn-lt"/>
              </a:rPr>
              <a:t>. Code, §§ 12926, subd. (t), 12940, subd. (l</a:t>
            </a:r>
            <a:r>
              <a:rPr lang="en-US" sz="2400" dirty="0" smtClean="0">
                <a:latin typeface="+mn-lt"/>
              </a:rPr>
              <a:t>).)</a:t>
            </a:r>
            <a:endParaRPr lang="en-US" sz="2400" dirty="0">
              <a:latin typeface="+mn-lt"/>
            </a:endParaRPr>
          </a:p>
          <a:p>
            <a:pPr eaLnBrk="0" hangingPunct="0"/>
            <a:endParaRPr lang="en-US" sz="2400" dirty="0">
              <a:latin typeface="Franklin Gothic Book" pitchFamily="34" charset="0"/>
            </a:endParaRPr>
          </a:p>
          <a:p>
            <a:pPr eaLnBrk="0" hangingPunct="0"/>
            <a:endParaRPr lang="en-US" sz="2400" b="1" dirty="0">
              <a:latin typeface="Franklin Gothic Book" pitchFamily="34"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6" name="Rectangle 5"/>
          <p:cNvSpPr>
            <a:spLocks noGrp="1" noChangeArrowheads="1"/>
          </p:cNvSpPr>
          <p:nvPr>
            <p:ph type="title"/>
          </p:nvPr>
        </p:nvSpPr>
        <p:spPr>
          <a:xfrm>
            <a:off x="152400" y="-19974"/>
            <a:ext cx="8915400" cy="1143001"/>
          </a:xfrm>
        </p:spPr>
        <p:txBody>
          <a:bodyPr anchorCtr="1"/>
          <a:lstStyle/>
          <a:p>
            <a:pPr eaLnBrk="1" fontAlgn="auto" hangingPunct="1">
              <a:spcAft>
                <a:spcPts val="0"/>
              </a:spcAft>
              <a:defRPr/>
            </a:pPr>
            <a:r>
              <a:rPr lang="en-US" sz="3200" dirty="0"/>
              <a:t>Factors for Undue Hardship</a:t>
            </a:r>
          </a:p>
        </p:txBody>
      </p:sp>
      <p:sp>
        <p:nvSpPr>
          <p:cNvPr id="25602" name="Slide Number Placeholder 5"/>
          <p:cNvSpPr>
            <a:spLocks noGrp="1"/>
          </p:cNvSpPr>
          <p:nvPr>
            <p:ph type="sldNum" sz="quarter" idx="12"/>
          </p:nvPr>
        </p:nvSpPr>
        <p:spPr/>
        <p:txBody>
          <a:bodyPr/>
          <a:lstStyle/>
          <a:p>
            <a:pPr>
              <a:defRPr/>
            </a:pPr>
            <a:fld id="{F745E276-24A2-4604-BE17-3B17831462BD}" type="slidenum">
              <a:rPr lang="en-US" altLang="en-US"/>
              <a:pPr>
                <a:defRPr/>
              </a:pPr>
              <a:t>27</a:t>
            </a:fld>
            <a:endParaRPr lang="en-US" altLang="en-US" dirty="0"/>
          </a:p>
        </p:txBody>
      </p:sp>
      <p:sp>
        <p:nvSpPr>
          <p:cNvPr id="59394" name="Text Box 2"/>
          <p:cNvSpPr txBox="1">
            <a:spLocks noChangeArrowheads="1"/>
          </p:cNvSpPr>
          <p:nvPr/>
        </p:nvSpPr>
        <p:spPr bwMode="auto">
          <a:xfrm>
            <a:off x="533400" y="609600"/>
            <a:ext cx="8153400" cy="366713"/>
          </a:xfrm>
          <a:prstGeom prst="rect">
            <a:avLst/>
          </a:prstGeom>
          <a:noFill/>
          <a:ln w="9525">
            <a:noFill/>
            <a:miter lim="800000"/>
            <a:headEnd/>
            <a:tailEnd/>
          </a:ln>
        </p:spPr>
        <p:txBody>
          <a:bodyPr>
            <a:spAutoFit/>
          </a:bodyPr>
          <a:lstStyle/>
          <a:p>
            <a:pPr>
              <a:spcBef>
                <a:spcPct val="50000"/>
              </a:spcBef>
            </a:pPr>
            <a:endParaRPr lang="en-US">
              <a:latin typeface="Franklin Gothic Book" pitchFamily="34" charset="0"/>
            </a:endParaRPr>
          </a:p>
        </p:txBody>
      </p:sp>
      <p:sp>
        <p:nvSpPr>
          <p:cNvPr id="59395" name="Text Box 3"/>
          <p:cNvSpPr txBox="1">
            <a:spLocks noChangeArrowheads="1"/>
          </p:cNvSpPr>
          <p:nvPr/>
        </p:nvSpPr>
        <p:spPr bwMode="auto">
          <a:xfrm>
            <a:off x="609600" y="381000"/>
            <a:ext cx="7848600" cy="366713"/>
          </a:xfrm>
          <a:prstGeom prst="rect">
            <a:avLst/>
          </a:prstGeom>
          <a:noFill/>
          <a:ln w="9525">
            <a:noFill/>
            <a:miter lim="800000"/>
            <a:headEnd/>
            <a:tailEnd/>
          </a:ln>
        </p:spPr>
        <p:txBody>
          <a:bodyPr>
            <a:spAutoFit/>
          </a:bodyPr>
          <a:lstStyle/>
          <a:p>
            <a:pPr>
              <a:spcBef>
                <a:spcPct val="50000"/>
              </a:spcBef>
            </a:pPr>
            <a:endParaRPr lang="en-US">
              <a:latin typeface="Franklin Gothic Book" pitchFamily="34" charset="0"/>
            </a:endParaRPr>
          </a:p>
        </p:txBody>
      </p:sp>
      <p:sp>
        <p:nvSpPr>
          <p:cNvPr id="303108" name="Rectangle 4"/>
          <p:cNvSpPr>
            <a:spLocks noChangeArrowheads="1"/>
          </p:cNvSpPr>
          <p:nvPr/>
        </p:nvSpPr>
        <p:spPr bwMode="auto">
          <a:xfrm>
            <a:off x="1524000" y="609600"/>
            <a:ext cx="6172200" cy="366713"/>
          </a:xfrm>
          <a:prstGeom prst="rect">
            <a:avLst/>
          </a:prstGeom>
          <a:noFill/>
          <a:ln w="9525">
            <a:noFill/>
            <a:miter lim="800000"/>
            <a:headEnd/>
            <a:tailEnd/>
          </a:ln>
          <a:effectLst/>
        </p:spPr>
        <p:txBody>
          <a:bodyPr>
            <a:spAutoFit/>
          </a:bodyPr>
          <a:lstStyle/>
          <a:p>
            <a:pPr fontAlgn="auto">
              <a:spcBef>
                <a:spcPct val="20000"/>
              </a:spcBef>
              <a:spcAft>
                <a:spcPts val="0"/>
              </a:spcAft>
              <a:buClr>
                <a:schemeClr val="tx2"/>
              </a:buClr>
              <a:buSzPct val="115000"/>
              <a:buFont typeface="Wingdings" pitchFamily="2" charset="2"/>
              <a:buNone/>
              <a:defRPr/>
            </a:pPr>
            <a:endParaRPr lang="en-US" dirty="0">
              <a:effectLst>
                <a:outerShdw blurRad="38100" dist="38100" dir="2700000" algn="tl">
                  <a:srgbClr val="C0C0C0"/>
                </a:outerShdw>
              </a:effectLst>
              <a:latin typeface="+mn-lt"/>
            </a:endParaRPr>
          </a:p>
        </p:txBody>
      </p:sp>
      <p:sp>
        <p:nvSpPr>
          <p:cNvPr id="59398" name="Text Box 6"/>
          <p:cNvSpPr txBox="1">
            <a:spLocks noChangeArrowheads="1"/>
          </p:cNvSpPr>
          <p:nvPr/>
        </p:nvSpPr>
        <p:spPr bwMode="auto">
          <a:xfrm>
            <a:off x="0" y="3733800"/>
            <a:ext cx="9144000" cy="579438"/>
          </a:xfrm>
          <a:prstGeom prst="rect">
            <a:avLst/>
          </a:prstGeom>
          <a:noFill/>
          <a:ln w="9525">
            <a:noFill/>
            <a:miter lim="800000"/>
            <a:headEnd/>
            <a:tailEnd/>
          </a:ln>
        </p:spPr>
        <p:txBody>
          <a:bodyPr>
            <a:spAutoFit/>
          </a:bodyPr>
          <a:lstStyle/>
          <a:p>
            <a:pPr eaLnBrk="0" hangingPunct="0"/>
            <a:endParaRPr lang="en-US" sz="3200">
              <a:latin typeface="Franklin Gothic Book" pitchFamily="34" charset="0"/>
            </a:endParaRPr>
          </a:p>
        </p:txBody>
      </p:sp>
      <p:sp>
        <p:nvSpPr>
          <p:cNvPr id="67591" name="Text Box 7"/>
          <p:cNvSpPr txBox="1">
            <a:spLocks noChangeArrowheads="1"/>
          </p:cNvSpPr>
          <p:nvPr/>
        </p:nvSpPr>
        <p:spPr bwMode="auto">
          <a:xfrm>
            <a:off x="255588" y="823682"/>
            <a:ext cx="8458200" cy="4278094"/>
          </a:xfrm>
          <a:prstGeom prst="rect">
            <a:avLst/>
          </a:prstGeom>
          <a:noFill/>
          <a:ln w="9525">
            <a:noFill/>
            <a:miter lim="800000"/>
            <a:headEnd/>
            <a:tailEnd/>
          </a:ln>
        </p:spPr>
        <p:txBody>
          <a:bodyPr>
            <a:spAutoFit/>
          </a:bodyPr>
          <a:lstStyle/>
          <a:p>
            <a:pPr marL="342900" indent="-342900" eaLnBrk="0" hangingPunct="0">
              <a:defRPr/>
            </a:pPr>
            <a:r>
              <a:rPr lang="en-US" sz="1600" b="1" dirty="0" smtClean="0"/>
              <a:t>Government </a:t>
            </a:r>
            <a:r>
              <a:rPr lang="en-US" sz="1600" b="1" dirty="0"/>
              <a:t>Code section 12926, subdivision </a:t>
            </a:r>
            <a:r>
              <a:rPr lang="en-US" sz="1600" b="1" dirty="0" smtClean="0"/>
              <a:t>(u):</a:t>
            </a:r>
            <a:endParaRPr lang="en-US" sz="1600" b="1" dirty="0"/>
          </a:p>
          <a:p>
            <a:pPr>
              <a:defRPr/>
            </a:pPr>
            <a:endParaRPr lang="en-US" sz="1600" dirty="0" smtClean="0"/>
          </a:p>
          <a:p>
            <a:pPr>
              <a:defRPr/>
            </a:pPr>
            <a:r>
              <a:rPr lang="en-US" sz="1600" dirty="0" smtClean="0"/>
              <a:t>(</a:t>
            </a:r>
            <a:r>
              <a:rPr lang="en-US" sz="1600" dirty="0"/>
              <a:t>1) The nature and cost of the accommodation needed.</a:t>
            </a:r>
          </a:p>
          <a:p>
            <a:pPr>
              <a:defRPr/>
            </a:pPr>
            <a:endParaRPr lang="en-US" sz="1600" dirty="0"/>
          </a:p>
          <a:p>
            <a:pPr>
              <a:defRPr/>
            </a:pPr>
            <a:r>
              <a:rPr lang="en-US" sz="1600" dirty="0"/>
              <a:t>(2) The overall financial resources of the facilities involved in the provision of the reasonable accommodations, the number of persons employed at the facility, and the effect on expenses and resources or the impact otherwise of these accommodations upon the operation of the facility.</a:t>
            </a:r>
          </a:p>
          <a:p>
            <a:pPr>
              <a:defRPr/>
            </a:pPr>
            <a:endParaRPr lang="en-US" sz="1600" dirty="0"/>
          </a:p>
          <a:p>
            <a:pPr>
              <a:defRPr/>
            </a:pPr>
            <a:r>
              <a:rPr lang="en-US" sz="1600" dirty="0"/>
              <a:t>(3) The overall financial resources of the covered entity, the overall size of the business of a covered entity with respect to the number of employees, and the number, type, and location of its facilities.</a:t>
            </a:r>
          </a:p>
          <a:p>
            <a:pPr>
              <a:defRPr/>
            </a:pPr>
            <a:endParaRPr lang="en-US" sz="1600" dirty="0"/>
          </a:p>
          <a:p>
            <a:pPr>
              <a:defRPr/>
            </a:pPr>
            <a:r>
              <a:rPr lang="en-US" sz="1600" dirty="0"/>
              <a:t>(4) The type of operations, including the composition, structure, and functions of the workforce of the entity.</a:t>
            </a:r>
          </a:p>
          <a:p>
            <a:pPr>
              <a:defRPr/>
            </a:pPr>
            <a:endParaRPr lang="en-US" sz="1600" dirty="0"/>
          </a:p>
          <a:p>
            <a:pPr>
              <a:defRPr/>
            </a:pPr>
            <a:r>
              <a:rPr lang="en-US" sz="1600" dirty="0"/>
              <a:t>(5) The geographic separateness, administrative, or fiscal relationship of the </a:t>
            </a:r>
            <a:r>
              <a:rPr lang="en-US" sz="1600" dirty="0" smtClean="0"/>
              <a:t>facility.</a:t>
            </a:r>
            <a:endParaRPr lang="en-US" sz="1600"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381000" y="-25021"/>
            <a:ext cx="8229600" cy="1139825"/>
          </a:xfrm>
        </p:spPr>
        <p:txBody>
          <a:bodyPr/>
          <a:lstStyle/>
          <a:p>
            <a:pPr algn="ctr" eaLnBrk="1" fontAlgn="auto" hangingPunct="1">
              <a:spcAft>
                <a:spcPts val="0"/>
              </a:spcAft>
              <a:defRPr/>
            </a:pPr>
            <a:r>
              <a:rPr lang="en-US" sz="3200" dirty="0"/>
              <a:t>Violation Of The Law </a:t>
            </a:r>
            <a:r>
              <a:rPr lang="en-US" sz="3200" dirty="0" smtClean="0"/>
              <a:t>= Undue </a:t>
            </a:r>
            <a:r>
              <a:rPr lang="en-US" sz="3200" dirty="0"/>
              <a:t>Hardship</a:t>
            </a:r>
          </a:p>
        </p:txBody>
      </p:sp>
      <p:sp>
        <p:nvSpPr>
          <p:cNvPr id="61443" name="Rectangle 3"/>
          <p:cNvSpPr>
            <a:spLocks noGrp="1" noChangeArrowheads="1"/>
          </p:cNvSpPr>
          <p:nvPr>
            <p:ph idx="1"/>
          </p:nvPr>
        </p:nvSpPr>
        <p:spPr>
          <a:xfrm>
            <a:off x="533400" y="838200"/>
            <a:ext cx="8226425" cy="4954587"/>
          </a:xfrm>
        </p:spPr>
        <p:txBody>
          <a:bodyPr/>
          <a:lstStyle/>
          <a:p>
            <a:pPr eaLnBrk="1" hangingPunct="1"/>
            <a:endParaRPr lang="en-US" sz="2400" dirty="0" smtClean="0"/>
          </a:p>
          <a:p>
            <a:pPr lvl="1" eaLnBrk="1" hangingPunct="1"/>
            <a:r>
              <a:rPr lang="en-US" sz="2400" dirty="0" smtClean="0"/>
              <a:t>Employer can terminate or refuse to hire an employee, who refuses to provide a social security number as required by federal law.</a:t>
            </a:r>
            <a:r>
              <a:rPr lang="en-US" sz="2400" i="1" dirty="0"/>
              <a:t> </a:t>
            </a:r>
            <a:r>
              <a:rPr lang="en-US" sz="2400" i="1" dirty="0" smtClean="0"/>
              <a:t> (</a:t>
            </a:r>
            <a:r>
              <a:rPr lang="en-US" sz="2400" i="1" dirty="0" err="1" smtClean="0"/>
              <a:t>Baltgalvis</a:t>
            </a:r>
            <a:r>
              <a:rPr lang="en-US" sz="2400" i="1" dirty="0" smtClean="0"/>
              <a:t> </a:t>
            </a:r>
            <a:r>
              <a:rPr lang="en-US" sz="2400" i="1" dirty="0"/>
              <a:t>v. Newport News Shipbuilding, Inc.</a:t>
            </a:r>
            <a:r>
              <a:rPr lang="en-US" sz="2400" dirty="0"/>
              <a:t> (E.D. Va. 2001) 132 F.Supp.2d 414</a:t>
            </a:r>
            <a:r>
              <a:rPr lang="en-US" sz="2400" dirty="0" smtClean="0"/>
              <a:t>.)</a:t>
            </a:r>
          </a:p>
          <a:p>
            <a:pPr marL="0" lvl="1" indent="0" eaLnBrk="1" hangingPunct="1">
              <a:buNone/>
            </a:pPr>
            <a:endParaRPr lang="en-US" sz="2400" dirty="0"/>
          </a:p>
          <a:p>
            <a:pPr lvl="1" eaLnBrk="1" hangingPunct="1"/>
            <a:r>
              <a:rPr lang="en-US" sz="2400" dirty="0" smtClean="0"/>
              <a:t>A religious </a:t>
            </a:r>
            <a:r>
              <a:rPr lang="en-US" sz="2400" dirty="0"/>
              <a:t>accommodation is not required if it violates the civil rights of another. (Gov. Code, § 12940, </a:t>
            </a:r>
            <a:r>
              <a:rPr lang="en-US" sz="2400" dirty="0" err="1"/>
              <a:t>subd</a:t>
            </a:r>
            <a:r>
              <a:rPr lang="en-US" sz="2400" dirty="0"/>
              <a:t>. (l)(3).)</a:t>
            </a:r>
          </a:p>
          <a:p>
            <a:pPr lvl="1" eaLnBrk="1" hangingPunct="1"/>
            <a:endParaRPr lang="en-US" sz="2400" dirty="0" smtClean="0"/>
          </a:p>
        </p:txBody>
      </p:sp>
      <p:sp>
        <p:nvSpPr>
          <p:cNvPr id="26626" name="Slide Number Placeholder 5"/>
          <p:cNvSpPr>
            <a:spLocks noGrp="1"/>
          </p:cNvSpPr>
          <p:nvPr>
            <p:ph type="sldNum" sz="quarter" idx="12"/>
          </p:nvPr>
        </p:nvSpPr>
        <p:spPr/>
        <p:txBody>
          <a:bodyPr/>
          <a:lstStyle/>
          <a:p>
            <a:pPr>
              <a:defRPr/>
            </a:pPr>
            <a:fld id="{DFA7C90F-9EF4-41DD-A1E0-A7C61B008661}" type="slidenum">
              <a:rPr lang="en-US" altLang="en-US"/>
              <a:pPr>
                <a:defRPr/>
              </a:pPr>
              <a:t>28</a:t>
            </a:fld>
            <a:endParaRPr lang="en-US" alt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228600" y="152400"/>
            <a:ext cx="8458200" cy="1139825"/>
          </a:xfrm>
        </p:spPr>
        <p:txBody>
          <a:bodyPr/>
          <a:lstStyle/>
          <a:p>
            <a:pPr algn="ctr" eaLnBrk="1" fontAlgn="auto" hangingPunct="1">
              <a:spcAft>
                <a:spcPts val="0"/>
              </a:spcAft>
              <a:defRPr/>
            </a:pPr>
            <a:r>
              <a:rPr lang="en-US" sz="3200" dirty="0"/>
              <a:t>Violation Of A </a:t>
            </a:r>
            <a:r>
              <a:rPr lang="en-US" sz="3200" dirty="0" smtClean="0"/>
              <a:t>CBA = Undue </a:t>
            </a:r>
            <a:r>
              <a:rPr lang="en-US" sz="3200" dirty="0"/>
              <a:t>Hardship</a:t>
            </a:r>
            <a:r>
              <a:rPr lang="en-US" sz="2600" dirty="0" smtClean="0">
                <a:latin typeface="Times New Roman" pitchFamily="18" charset="0"/>
              </a:rPr>
              <a:t/>
            </a:r>
            <a:br>
              <a:rPr lang="en-US" sz="2600" dirty="0" smtClean="0">
                <a:latin typeface="Times New Roman" pitchFamily="18" charset="0"/>
              </a:rPr>
            </a:br>
            <a:endParaRPr lang="en-US" sz="2600" dirty="0" smtClean="0">
              <a:latin typeface="Times New Roman" pitchFamily="18" charset="0"/>
            </a:endParaRPr>
          </a:p>
        </p:txBody>
      </p:sp>
      <p:sp>
        <p:nvSpPr>
          <p:cNvPr id="63491" name="Rectangle 3"/>
          <p:cNvSpPr>
            <a:spLocks noGrp="1" noChangeArrowheads="1"/>
          </p:cNvSpPr>
          <p:nvPr>
            <p:ph idx="1"/>
          </p:nvPr>
        </p:nvSpPr>
        <p:spPr>
          <a:xfrm>
            <a:off x="457200" y="762000"/>
            <a:ext cx="8226425" cy="5105400"/>
          </a:xfrm>
        </p:spPr>
        <p:txBody>
          <a:bodyPr/>
          <a:lstStyle/>
          <a:p>
            <a:pPr eaLnBrk="1" hangingPunct="1">
              <a:lnSpc>
                <a:spcPct val="90000"/>
              </a:lnSpc>
              <a:buFont typeface="Wingdings" pitchFamily="2" charset="2"/>
              <a:buNone/>
            </a:pPr>
            <a:endParaRPr lang="en-US" sz="2400" b="0" dirty="0" smtClean="0"/>
          </a:p>
          <a:p>
            <a:pPr lvl="1" eaLnBrk="1" hangingPunct="1">
              <a:lnSpc>
                <a:spcPct val="90000"/>
              </a:lnSpc>
            </a:pPr>
            <a:r>
              <a:rPr lang="en-US" sz="2400" dirty="0"/>
              <a:t>D</a:t>
            </a:r>
            <a:r>
              <a:rPr lang="en-US" sz="2400" dirty="0" smtClean="0"/>
              <a:t>uty to accommodate does not require employer take steps inconsistent with otherwise valid collective bargaining agreement.  (</a:t>
            </a:r>
            <a:r>
              <a:rPr lang="en-US" sz="2400" i="1" dirty="0">
                <a:latin typeface="Franklin Gothic Book" pitchFamily="34" charset="0"/>
              </a:rPr>
              <a:t>Trans World Airlines, Inc. v. </a:t>
            </a:r>
            <a:r>
              <a:rPr lang="en-US" sz="2400" i="1" dirty="0" err="1">
                <a:latin typeface="Franklin Gothic Book" pitchFamily="34" charset="0"/>
              </a:rPr>
              <a:t>Hardison</a:t>
            </a:r>
            <a:r>
              <a:rPr lang="en-US" sz="2400" i="1" dirty="0">
                <a:latin typeface="Franklin Gothic Book" pitchFamily="34" charset="0"/>
              </a:rPr>
              <a:t> </a:t>
            </a:r>
            <a:r>
              <a:rPr lang="en-US" sz="2400" dirty="0">
                <a:latin typeface="Franklin Gothic Book" pitchFamily="34" charset="0"/>
              </a:rPr>
              <a:t>(1977) 432 U.S. 63</a:t>
            </a:r>
            <a:r>
              <a:rPr lang="en-US" sz="2400" dirty="0" smtClean="0"/>
              <a:t>.)</a:t>
            </a:r>
          </a:p>
          <a:p>
            <a:pPr lvl="1" eaLnBrk="1" hangingPunct="1">
              <a:lnSpc>
                <a:spcPct val="90000"/>
              </a:lnSpc>
            </a:pPr>
            <a:endParaRPr lang="en-US" sz="2400" dirty="0" smtClean="0"/>
          </a:p>
          <a:p>
            <a:pPr lvl="1" eaLnBrk="1" hangingPunct="1">
              <a:lnSpc>
                <a:spcPct val="90000"/>
              </a:lnSpc>
            </a:pPr>
            <a:r>
              <a:rPr lang="en-US" sz="2400" dirty="0" smtClean="0"/>
              <a:t>Mere existence of a seniority system does not constitute a complete bar to a reasonable accommodation claim.  (</a:t>
            </a:r>
            <a:r>
              <a:rPr lang="en-US" sz="2400" i="1" dirty="0" err="1"/>
              <a:t>Balint</a:t>
            </a:r>
            <a:r>
              <a:rPr lang="en-US" sz="2400" i="1" dirty="0"/>
              <a:t> v. Carson City</a:t>
            </a:r>
            <a:r>
              <a:rPr lang="en-US" sz="2400" dirty="0"/>
              <a:t> (9th Cir. 1999) 180 F.3d 1047, 1053</a:t>
            </a:r>
            <a:r>
              <a:rPr lang="en-US" sz="2400" dirty="0" smtClean="0"/>
              <a:t>.)</a:t>
            </a:r>
          </a:p>
        </p:txBody>
      </p:sp>
      <p:sp>
        <p:nvSpPr>
          <p:cNvPr id="27650" name="Slide Number Placeholder 5"/>
          <p:cNvSpPr>
            <a:spLocks noGrp="1"/>
          </p:cNvSpPr>
          <p:nvPr>
            <p:ph type="sldNum" sz="quarter" idx="12"/>
          </p:nvPr>
        </p:nvSpPr>
        <p:spPr/>
        <p:txBody>
          <a:bodyPr/>
          <a:lstStyle/>
          <a:p>
            <a:pPr>
              <a:defRPr/>
            </a:pPr>
            <a:fld id="{BE9E9580-C652-433D-B0E1-470EFE770A03}" type="slidenum">
              <a:rPr lang="en-US" altLang="en-US"/>
              <a:pPr>
                <a:defRPr/>
              </a:pPr>
              <a:t>29</a:t>
            </a:fld>
            <a:endParaRPr lang="en-US" alt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228600"/>
            <a:ext cx="7521575" cy="549275"/>
          </a:xfrm>
        </p:spPr>
        <p:txBody>
          <a:bodyPr/>
          <a:lstStyle/>
          <a:p>
            <a:pPr algn="ctr" eaLnBrk="1" fontAlgn="auto" hangingPunct="1">
              <a:spcAft>
                <a:spcPts val="0"/>
              </a:spcAft>
              <a:defRPr/>
            </a:pPr>
            <a:r>
              <a:rPr lang="en-US" sz="3200" dirty="0"/>
              <a:t>statistics</a:t>
            </a:r>
          </a:p>
        </p:txBody>
      </p:sp>
      <p:sp>
        <p:nvSpPr>
          <p:cNvPr id="4" name="Content Placeholder 3"/>
          <p:cNvSpPr>
            <a:spLocks noGrp="1"/>
          </p:cNvSpPr>
          <p:nvPr>
            <p:ph idx="1"/>
          </p:nvPr>
        </p:nvSpPr>
        <p:spPr>
          <a:xfrm>
            <a:off x="822325" y="990600"/>
            <a:ext cx="7521575" cy="3962400"/>
          </a:xfrm>
        </p:spPr>
        <p:txBody>
          <a:bodyPr rtlCol="0">
            <a:noAutofit/>
          </a:bodyPr>
          <a:lstStyle/>
          <a:p>
            <a:pPr eaLnBrk="1" fontAlgn="auto" hangingPunct="1">
              <a:spcAft>
                <a:spcPts val="0"/>
              </a:spcAft>
              <a:buFont typeface="Arial" pitchFamily="34" charset="0"/>
              <a:buNone/>
              <a:defRPr/>
            </a:pPr>
            <a:r>
              <a:rPr lang="en-US" sz="2400" b="0" dirty="0"/>
              <a:t>Small but significant: </a:t>
            </a:r>
          </a:p>
          <a:p>
            <a:pPr eaLnBrk="1" fontAlgn="auto" hangingPunct="1">
              <a:spcAft>
                <a:spcPts val="0"/>
              </a:spcAft>
              <a:buFont typeface="Arial" pitchFamily="34" charset="0"/>
              <a:buChar char="•"/>
              <a:defRPr/>
            </a:pPr>
            <a:r>
              <a:rPr lang="en-US" sz="2400" b="0" dirty="0" smtClean="0"/>
              <a:t>878 complaints filed </a:t>
            </a:r>
            <a:r>
              <a:rPr lang="en-US" sz="2400" b="0" dirty="0"/>
              <a:t>with DFEH in </a:t>
            </a:r>
            <a:r>
              <a:rPr lang="en-US" sz="2400" b="0" dirty="0" smtClean="0"/>
              <a:t>2015 that alleged </a:t>
            </a:r>
            <a:r>
              <a:rPr lang="en-US" sz="2400" b="0" dirty="0"/>
              <a:t>religious discrimination</a:t>
            </a:r>
            <a:r>
              <a:rPr lang="en-US" sz="2400" b="0" dirty="0" smtClean="0"/>
              <a:t>.</a:t>
            </a:r>
          </a:p>
          <a:p>
            <a:pPr eaLnBrk="1" fontAlgn="auto" hangingPunct="1">
              <a:spcAft>
                <a:spcPts val="0"/>
              </a:spcAft>
              <a:buFont typeface="Arial" pitchFamily="34" charset="0"/>
              <a:buChar char="•"/>
              <a:defRPr/>
            </a:pPr>
            <a:r>
              <a:rPr lang="en-US" sz="2400" b="0" dirty="0" smtClean="0"/>
              <a:t>Majority </a:t>
            </a:r>
            <a:r>
              <a:rPr lang="en-US" sz="2400" b="0" dirty="0"/>
              <a:t>of </a:t>
            </a:r>
            <a:r>
              <a:rPr lang="en-US" sz="2400" b="0" dirty="0" smtClean="0"/>
              <a:t>complaints </a:t>
            </a:r>
            <a:r>
              <a:rPr lang="en-US" sz="2400" b="0" dirty="0"/>
              <a:t>involve denials of requests for reasonable accommodation, where religious imperatives allegedly conflict with employer policies on scheduling, dress, grooming, and other matters.</a:t>
            </a:r>
          </a:p>
        </p:txBody>
      </p:sp>
      <p:sp>
        <p:nvSpPr>
          <p:cNvPr id="2" name="Slide Number Placeholder 1"/>
          <p:cNvSpPr>
            <a:spLocks noGrp="1"/>
          </p:cNvSpPr>
          <p:nvPr>
            <p:ph type="sldNum" sz="quarter" idx="12"/>
          </p:nvPr>
        </p:nvSpPr>
        <p:spPr/>
        <p:txBody>
          <a:bodyPr/>
          <a:lstStyle/>
          <a:p>
            <a:pPr>
              <a:defRPr/>
            </a:pPr>
            <a:fld id="{0D9D84B1-CC31-4B72-8BA0-D9DA7E411550}" type="slidenum">
              <a:rPr lang="en-US"/>
              <a:pPr>
                <a:defRPr/>
              </a:pPr>
              <a:t>3</a:t>
            </a:fld>
            <a:endParaRPr lang="en-US" dirty="0"/>
          </a:p>
        </p:txBody>
      </p:sp>
    </p:spTree>
    <p:extLst>
      <p:ext uri="{BB962C8B-B14F-4D97-AF65-F5344CB8AC3E}">
        <p14:creationId xmlns:p14="http://schemas.microsoft.com/office/powerpoint/2010/main" val="4935545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304800" y="228600"/>
            <a:ext cx="8534400" cy="549275"/>
          </a:xfrm>
        </p:spPr>
        <p:txBody>
          <a:bodyPr/>
          <a:lstStyle/>
          <a:p>
            <a:pPr algn="ctr" eaLnBrk="1" fontAlgn="auto" hangingPunct="1">
              <a:spcAft>
                <a:spcPts val="0"/>
              </a:spcAft>
              <a:defRPr/>
            </a:pPr>
            <a:r>
              <a:rPr lang="en-US" sz="3200" dirty="0"/>
              <a:t>Proselytizing </a:t>
            </a:r>
            <a:r>
              <a:rPr lang="en-US" sz="3200" dirty="0" smtClean="0"/>
              <a:t>= </a:t>
            </a:r>
            <a:r>
              <a:rPr lang="en-US" sz="3200" dirty="0"/>
              <a:t>Undue Hardship</a:t>
            </a:r>
          </a:p>
        </p:txBody>
      </p:sp>
      <p:sp>
        <p:nvSpPr>
          <p:cNvPr id="73731" name="Rectangle 3"/>
          <p:cNvSpPr>
            <a:spLocks noGrp="1" noChangeArrowheads="1"/>
          </p:cNvSpPr>
          <p:nvPr>
            <p:ph idx="1"/>
          </p:nvPr>
        </p:nvSpPr>
        <p:spPr>
          <a:xfrm>
            <a:off x="457200" y="838200"/>
            <a:ext cx="8458200" cy="4525963"/>
          </a:xfrm>
        </p:spPr>
        <p:txBody>
          <a:bodyPr/>
          <a:lstStyle/>
          <a:p>
            <a:pPr lvl="2" eaLnBrk="1" hangingPunct="1">
              <a:defRPr/>
            </a:pPr>
            <a:r>
              <a:rPr lang="en-US" sz="2200" dirty="0" smtClean="0"/>
              <a:t>Employer not required to allow employee to share faith by discussing religion with clients, displaying religious items in cubicle, or using conference room for prayer meetings.</a:t>
            </a:r>
            <a:r>
              <a:rPr lang="en-US" sz="2200" dirty="0"/>
              <a:t> </a:t>
            </a:r>
            <a:r>
              <a:rPr lang="en-US" sz="2200" dirty="0" smtClean="0"/>
              <a:t> (</a:t>
            </a:r>
            <a:r>
              <a:rPr lang="en-US" sz="2200" i="1" dirty="0" smtClean="0"/>
              <a:t>Berry </a:t>
            </a:r>
            <a:r>
              <a:rPr lang="en-US" sz="2200" i="1" dirty="0"/>
              <a:t>v. Department of Social Services </a:t>
            </a:r>
            <a:r>
              <a:rPr lang="en-US" sz="2200" dirty="0"/>
              <a:t>(9th Cir. 2006) 447 F.3d 642, 655</a:t>
            </a:r>
            <a:r>
              <a:rPr lang="en-US" sz="2200" dirty="0" smtClean="0"/>
              <a:t>.)</a:t>
            </a:r>
          </a:p>
          <a:p>
            <a:pPr lvl="2" eaLnBrk="1" hangingPunct="1">
              <a:defRPr/>
            </a:pPr>
            <a:r>
              <a:rPr lang="en-US" sz="2200" dirty="0" smtClean="0"/>
              <a:t>Employer not required to accommodate devout Christian employee who wanted to post scripture passages intending to demean homosexual coworkers.  (</a:t>
            </a:r>
            <a:r>
              <a:rPr lang="en-US" sz="2200" i="1" dirty="0" smtClean="0"/>
              <a:t>Peterson v. Hewlett-Packard Co.</a:t>
            </a:r>
            <a:r>
              <a:rPr lang="en-US" sz="2200" dirty="0" smtClean="0"/>
              <a:t> (9th Cir. 2004) 358 F.3d 599, 607-08.)</a:t>
            </a:r>
          </a:p>
          <a:p>
            <a:pPr lvl="2" eaLnBrk="1" hangingPunct="1">
              <a:defRPr/>
            </a:pPr>
            <a:r>
              <a:rPr lang="en-US" sz="2200" dirty="0" smtClean="0"/>
              <a:t>Employer provided reasonable alternatives and allowing employee to wear graphic anti-abortion button was an undue hardship.  (</a:t>
            </a:r>
            <a:r>
              <a:rPr lang="en-US" sz="2200" i="1" dirty="0" smtClean="0"/>
              <a:t>Wilson v. U.S West Communications</a:t>
            </a:r>
            <a:r>
              <a:rPr lang="en-US" sz="2200" dirty="0" smtClean="0"/>
              <a:t> (8th Cir. 1995) 58 F.3d 1337, 1341.)  </a:t>
            </a:r>
          </a:p>
          <a:p>
            <a:pPr lvl="2" eaLnBrk="1" hangingPunct="1">
              <a:defRPr/>
            </a:pPr>
            <a:endParaRPr lang="en-US" sz="2400" dirty="0" smtClean="0"/>
          </a:p>
        </p:txBody>
      </p:sp>
      <p:sp>
        <p:nvSpPr>
          <p:cNvPr id="28674" name="Slide Number Placeholder 5"/>
          <p:cNvSpPr>
            <a:spLocks noGrp="1"/>
          </p:cNvSpPr>
          <p:nvPr>
            <p:ph type="sldNum" sz="quarter" idx="12"/>
          </p:nvPr>
        </p:nvSpPr>
        <p:spPr/>
        <p:txBody>
          <a:bodyPr/>
          <a:lstStyle/>
          <a:p>
            <a:pPr>
              <a:defRPr/>
            </a:pPr>
            <a:fld id="{99AB9637-72C4-4D77-B5A6-9548E7CD5C11}" type="slidenum">
              <a:rPr lang="en-US" altLang="en-US"/>
              <a:pPr>
                <a:defRPr/>
              </a:pPr>
              <a:t>30</a:t>
            </a:fld>
            <a:endParaRPr lang="en-US" alt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3"/>
          <p:cNvSpPr>
            <a:spLocks noGrp="1" noChangeArrowheads="1"/>
          </p:cNvSpPr>
          <p:nvPr>
            <p:ph type="title"/>
          </p:nvPr>
        </p:nvSpPr>
        <p:spPr>
          <a:xfrm>
            <a:off x="0" y="76200"/>
            <a:ext cx="9144000" cy="838200"/>
          </a:xfrm>
        </p:spPr>
        <p:txBody>
          <a:bodyPr anchorCtr="1"/>
          <a:lstStyle/>
          <a:p>
            <a:pPr algn="ctr" eaLnBrk="1" fontAlgn="auto" hangingPunct="1">
              <a:spcAft>
                <a:spcPts val="0"/>
              </a:spcAft>
              <a:defRPr/>
            </a:pPr>
            <a:r>
              <a:rPr lang="en-US" sz="3200" dirty="0" smtClean="0"/>
              <a:t>Violating </a:t>
            </a:r>
            <a:r>
              <a:rPr lang="en-US" sz="3200" dirty="0"/>
              <a:t>Appearance </a:t>
            </a:r>
            <a:r>
              <a:rPr lang="en-US" sz="3200" dirty="0" smtClean="0"/>
              <a:t>Guidelines?</a:t>
            </a:r>
            <a:endParaRPr lang="en-US" sz="3200" dirty="0"/>
          </a:p>
        </p:txBody>
      </p:sp>
      <p:sp>
        <p:nvSpPr>
          <p:cNvPr id="67586" name="Rectangle 2"/>
          <p:cNvSpPr>
            <a:spLocks noGrp="1" noChangeArrowheads="1"/>
          </p:cNvSpPr>
          <p:nvPr>
            <p:ph idx="1"/>
          </p:nvPr>
        </p:nvSpPr>
        <p:spPr>
          <a:xfrm>
            <a:off x="228600" y="849313"/>
            <a:ext cx="8534400" cy="5638800"/>
          </a:xfrm>
        </p:spPr>
        <p:txBody>
          <a:bodyPr/>
          <a:lstStyle/>
          <a:p>
            <a:pPr lvl="1" eaLnBrk="1" hangingPunct="1"/>
            <a:r>
              <a:rPr lang="en-US" sz="2200" dirty="0" smtClean="0"/>
              <a:t>Employer may prevent a member of the Church of Body Modification from wearing facial piercings. (</a:t>
            </a:r>
            <a:r>
              <a:rPr lang="en-US" sz="2200" i="1" dirty="0" err="1" smtClean="0"/>
              <a:t>Cloutier</a:t>
            </a:r>
            <a:r>
              <a:rPr lang="en-US" sz="2200" i="1" dirty="0" smtClean="0"/>
              <a:t> </a:t>
            </a:r>
            <a:r>
              <a:rPr lang="en-US" sz="2200" i="1" dirty="0"/>
              <a:t>v. Costco Wholesale Corp.</a:t>
            </a:r>
            <a:r>
              <a:rPr lang="en-US" sz="2200" dirty="0"/>
              <a:t> (1st Cir. 2004) 390 F.3d 126, 132, 136</a:t>
            </a:r>
            <a:r>
              <a:rPr lang="en-US" sz="2200" dirty="0" smtClean="0"/>
              <a:t>.)</a:t>
            </a:r>
          </a:p>
          <a:p>
            <a:pPr lvl="1" eaLnBrk="1" hangingPunct="1"/>
            <a:r>
              <a:rPr lang="en-US" sz="2200" dirty="0" smtClean="0"/>
              <a:t>Employer </a:t>
            </a:r>
            <a:r>
              <a:rPr lang="en-US" sz="2200" dirty="0"/>
              <a:t>not required to permit a Sikh employee to wear a beard where the appearance policy was based on the necessity of wearing a respirator with a gas-tight face seal</a:t>
            </a:r>
            <a:r>
              <a:rPr lang="en-US" sz="2200" dirty="0" smtClean="0"/>
              <a:t>.  (</a:t>
            </a:r>
            <a:r>
              <a:rPr lang="en-US" sz="2200" i="1" dirty="0"/>
              <a:t>Bhatia v. Chevron U.S.A., Inc.</a:t>
            </a:r>
            <a:r>
              <a:rPr lang="en-US" sz="2200" dirty="0"/>
              <a:t> (9th Cir. 1984) 734 F.2d </a:t>
            </a:r>
            <a:r>
              <a:rPr lang="en-US" sz="2200" dirty="0" smtClean="0"/>
              <a:t>1382.)</a:t>
            </a:r>
          </a:p>
          <a:p>
            <a:pPr lvl="1" eaLnBrk="1" hangingPunct="1"/>
            <a:r>
              <a:rPr lang="en-US" sz="2200" b="1" dirty="0" smtClean="0"/>
              <a:t>But…</a:t>
            </a:r>
            <a:r>
              <a:rPr lang="en-US" sz="2200" dirty="0" smtClean="0"/>
              <a:t> Employer discriminated against Muslim woman by denying her request to wear a hijab (headscarf) in sales associate job when undue hardship argument based on speculative testimony.  (</a:t>
            </a:r>
            <a:r>
              <a:rPr lang="en-US" sz="2200" i="1" dirty="0"/>
              <a:t>EEOC v. Abercrombie &amp; Fitch, Inc.</a:t>
            </a:r>
            <a:r>
              <a:rPr lang="en-US" sz="2200" dirty="0"/>
              <a:t>, (</a:t>
            </a:r>
            <a:r>
              <a:rPr lang="en-US" sz="2200" dirty="0" err="1" smtClean="0"/>
              <a:t>N.D.Okla</a:t>
            </a:r>
            <a:r>
              <a:rPr lang="en-US" sz="2200" dirty="0" smtClean="0"/>
              <a:t>. </a:t>
            </a:r>
            <a:r>
              <a:rPr lang="en-US" sz="2200" dirty="0"/>
              <a:t>2011) 798 F.Supp.2d 1272</a:t>
            </a:r>
            <a:r>
              <a:rPr lang="en-US" sz="2200" dirty="0" smtClean="0"/>
              <a:t>.)</a:t>
            </a:r>
          </a:p>
          <a:p>
            <a:pPr lvl="1" eaLnBrk="1" hangingPunct="1"/>
            <a:endParaRPr lang="en-US" sz="2200" dirty="0" smtClean="0"/>
          </a:p>
          <a:p>
            <a:pPr lvl="1" eaLnBrk="1" hangingPunct="1"/>
            <a:endParaRPr lang="en-US" sz="2200" dirty="0" smtClean="0"/>
          </a:p>
        </p:txBody>
      </p:sp>
      <p:sp>
        <p:nvSpPr>
          <p:cNvPr id="29698" name="Slide Number Placeholder 5"/>
          <p:cNvSpPr>
            <a:spLocks noGrp="1"/>
          </p:cNvSpPr>
          <p:nvPr>
            <p:ph type="sldNum" sz="quarter" idx="12"/>
          </p:nvPr>
        </p:nvSpPr>
        <p:spPr/>
        <p:txBody>
          <a:bodyPr/>
          <a:lstStyle/>
          <a:p>
            <a:pPr>
              <a:defRPr/>
            </a:pPr>
            <a:fld id="{77226C98-1A27-48A8-BF2A-123ED6A86AC6}" type="slidenum">
              <a:rPr lang="en-US" altLang="en-US"/>
              <a:pPr>
                <a:defRPr/>
              </a:pPr>
              <a:t>31</a:t>
            </a:fld>
            <a:endParaRPr lang="en-US" alt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521575" cy="549275"/>
          </a:xfrm>
        </p:spPr>
        <p:txBody>
          <a:bodyPr/>
          <a:lstStyle/>
          <a:p>
            <a:pPr algn="ctr">
              <a:defRPr/>
            </a:pPr>
            <a:r>
              <a:rPr lang="en-US" sz="3200" dirty="0"/>
              <a:t>The Elimination Standard </a:t>
            </a:r>
          </a:p>
        </p:txBody>
      </p:sp>
      <p:sp>
        <p:nvSpPr>
          <p:cNvPr id="3" name="Content Placeholder 2"/>
          <p:cNvSpPr>
            <a:spLocks noGrp="1"/>
          </p:cNvSpPr>
          <p:nvPr>
            <p:ph idx="1"/>
          </p:nvPr>
        </p:nvSpPr>
        <p:spPr>
          <a:xfrm>
            <a:off x="304800" y="1100138"/>
            <a:ext cx="8534400" cy="3579812"/>
          </a:xfrm>
        </p:spPr>
        <p:txBody>
          <a:bodyPr/>
          <a:lstStyle/>
          <a:p>
            <a:pPr marL="0" indent="0">
              <a:defRPr/>
            </a:pPr>
            <a:r>
              <a:rPr lang="en-US" sz="2400" b="0" dirty="0"/>
              <a:t>Where the negotiations do not produce a proposal by the employer that would </a:t>
            </a:r>
            <a:r>
              <a:rPr lang="en-US" sz="2400" b="0" u="sng" dirty="0"/>
              <a:t>eliminate</a:t>
            </a:r>
            <a:r>
              <a:rPr lang="en-US" sz="2400" b="0" dirty="0"/>
              <a:t> the religious conflict, the employer must either accept the employee's proposal or </a:t>
            </a:r>
            <a:r>
              <a:rPr lang="en-US" sz="2400" b="0" dirty="0" smtClean="0"/>
              <a:t>demonstrate </a:t>
            </a:r>
            <a:r>
              <a:rPr lang="en-US" sz="2400" b="0" dirty="0"/>
              <a:t>that it would cause undue hardship were it to do so. </a:t>
            </a:r>
            <a:endParaRPr lang="en-US" sz="2400" b="0" dirty="0" smtClean="0"/>
          </a:p>
          <a:p>
            <a:pPr>
              <a:buClr>
                <a:schemeClr val="accent2"/>
              </a:buClr>
              <a:buFont typeface="Wingdings" pitchFamily="2" charset="2"/>
              <a:buChar char="§"/>
              <a:defRPr/>
            </a:pPr>
            <a:r>
              <a:rPr lang="en-US" sz="2400" b="0" i="1" dirty="0" smtClean="0"/>
              <a:t>EEOC </a:t>
            </a:r>
            <a:r>
              <a:rPr lang="en-US" sz="2400" b="0" i="1" dirty="0"/>
              <a:t>v. Townley Eng'g &amp; Mfg. Co</a:t>
            </a:r>
            <a:r>
              <a:rPr lang="en-US" sz="2400" b="0" i="1" dirty="0" smtClean="0"/>
              <a:t>.</a:t>
            </a:r>
            <a:r>
              <a:rPr lang="en-US" sz="2400" b="0" dirty="0"/>
              <a:t> (9th Cir. 1988) 859 F.2d 610, </a:t>
            </a:r>
            <a:r>
              <a:rPr lang="en-US" sz="2400" b="0" dirty="0" smtClean="0"/>
              <a:t>615, </a:t>
            </a:r>
            <a:r>
              <a:rPr lang="en-US" sz="2400" b="0" i="1" dirty="0"/>
              <a:t>cert. </a:t>
            </a:r>
            <a:r>
              <a:rPr lang="en-US" sz="2400" b="0" i="1" dirty="0" smtClean="0"/>
              <a:t>denied</a:t>
            </a:r>
            <a:r>
              <a:rPr lang="en-US" sz="2400" b="0" i="1" dirty="0"/>
              <a:t>,</a:t>
            </a:r>
            <a:r>
              <a:rPr lang="en-US" sz="2400" b="0" dirty="0"/>
              <a:t> 489 U.S. </a:t>
            </a:r>
            <a:r>
              <a:rPr lang="en-US" sz="2400" b="0" dirty="0" smtClean="0"/>
              <a:t>1077 </a:t>
            </a:r>
            <a:r>
              <a:rPr lang="en-US" sz="2400" b="0" dirty="0"/>
              <a:t>(1989).</a:t>
            </a:r>
          </a:p>
          <a:p>
            <a:pPr>
              <a:buClr>
                <a:schemeClr val="accent2"/>
              </a:buClr>
              <a:buFont typeface="Wingdings" pitchFamily="2" charset="2"/>
              <a:buChar char="§"/>
              <a:defRPr/>
            </a:pPr>
            <a:r>
              <a:rPr lang="en-US" sz="2400" b="0" i="1" dirty="0" smtClean="0"/>
              <a:t>Opuku-Boateng </a:t>
            </a:r>
            <a:r>
              <a:rPr lang="en-US" sz="2400" b="0" i="1" dirty="0"/>
              <a:t>v. State of Cal</a:t>
            </a:r>
            <a:r>
              <a:rPr lang="en-US" sz="2400" b="0" dirty="0"/>
              <a:t>. (9th Cir. 1996) 95 F.3d 1461, </a:t>
            </a:r>
            <a:r>
              <a:rPr lang="en-US" sz="2400" b="0" dirty="0" smtClean="0"/>
              <a:t>1467.</a:t>
            </a:r>
            <a:endParaRPr lang="en-US" sz="2400" b="0" dirty="0"/>
          </a:p>
          <a:p>
            <a:pPr>
              <a:defRPr/>
            </a:pPr>
            <a:endParaRPr lang="en-US" dirty="0"/>
          </a:p>
        </p:txBody>
      </p:sp>
      <p:sp>
        <p:nvSpPr>
          <p:cNvPr id="4" name="Slide Number Placeholder 3"/>
          <p:cNvSpPr>
            <a:spLocks noGrp="1"/>
          </p:cNvSpPr>
          <p:nvPr>
            <p:ph type="sldNum" sz="quarter" idx="12"/>
          </p:nvPr>
        </p:nvSpPr>
        <p:spPr/>
        <p:txBody>
          <a:bodyPr/>
          <a:lstStyle/>
          <a:p>
            <a:pPr>
              <a:defRPr/>
            </a:pPr>
            <a:fld id="{F8EE03C9-4EA5-40BB-9738-8C7CEDB7D0E4}" type="slidenum">
              <a:rPr lang="en-US" smtClean="0"/>
              <a:pPr>
                <a:defRPr/>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5799" cy="549275"/>
          </a:xfrm>
        </p:spPr>
        <p:txBody>
          <a:bodyPr/>
          <a:lstStyle/>
          <a:p>
            <a:pPr algn="ctr"/>
            <a:r>
              <a:rPr lang="en-US" sz="3200" dirty="0"/>
              <a:t>Bona Fide Occupational qualification </a:t>
            </a:r>
          </a:p>
        </p:txBody>
      </p:sp>
      <p:sp>
        <p:nvSpPr>
          <p:cNvPr id="3" name="Content Placeholder 2"/>
          <p:cNvSpPr>
            <a:spLocks noGrp="1"/>
          </p:cNvSpPr>
          <p:nvPr>
            <p:ph idx="1"/>
          </p:nvPr>
        </p:nvSpPr>
        <p:spPr>
          <a:xfrm>
            <a:off x="838200" y="990600"/>
            <a:ext cx="7864475" cy="3579812"/>
          </a:xfrm>
        </p:spPr>
        <p:txBody>
          <a:bodyPr/>
          <a:lstStyle/>
          <a:p>
            <a:r>
              <a:rPr lang="en-US" sz="2400" b="0" dirty="0" smtClean="0"/>
              <a:t>Government Code section 12940</a:t>
            </a:r>
          </a:p>
          <a:p>
            <a:pPr marL="0" indent="0"/>
            <a:r>
              <a:rPr lang="en-US" sz="2200" b="0" dirty="0" smtClean="0"/>
              <a:t>“…unless based upon a bona fide occupational qualification…”</a:t>
            </a:r>
          </a:p>
          <a:p>
            <a:endParaRPr lang="en-US" sz="2400" b="0" dirty="0"/>
          </a:p>
          <a:p>
            <a:r>
              <a:rPr lang="en-US" sz="2400" b="0" dirty="0" smtClean="0"/>
              <a:t>42 U.S.C. § 2000e-2(e)(1)</a:t>
            </a:r>
          </a:p>
          <a:p>
            <a:r>
              <a:rPr lang="en-US" sz="2200" b="0" dirty="0" smtClean="0"/>
              <a:t>“…on the basis of his religion, sex, or national original in those certain instances where religion, sex, or national origin is a bona fide occupational qualification reasonably necessary to the normal operation of that particular business or enterprise.”</a:t>
            </a:r>
            <a:endParaRPr lang="en-US" sz="2200" b="0" dirty="0"/>
          </a:p>
        </p:txBody>
      </p:sp>
      <p:sp>
        <p:nvSpPr>
          <p:cNvPr id="4" name="Slide Number Placeholder 3"/>
          <p:cNvSpPr>
            <a:spLocks noGrp="1"/>
          </p:cNvSpPr>
          <p:nvPr>
            <p:ph type="sldNum" sz="quarter" idx="12"/>
          </p:nvPr>
        </p:nvSpPr>
        <p:spPr/>
        <p:txBody>
          <a:bodyPr/>
          <a:lstStyle/>
          <a:p>
            <a:pPr>
              <a:defRPr/>
            </a:pPr>
            <a:fld id="{C85035F0-47EA-4C8D-BAB3-23730DA8F4F1}" type="slidenum">
              <a:rPr lang="en-US" smtClean="0"/>
              <a:pPr>
                <a:defRPr/>
              </a:pPr>
              <a:t>33</a:t>
            </a:fld>
            <a:endParaRPr lang="en-US" dirty="0"/>
          </a:p>
        </p:txBody>
      </p:sp>
    </p:spTree>
    <p:extLst>
      <p:ext uri="{BB962C8B-B14F-4D97-AF65-F5344CB8AC3E}">
        <p14:creationId xmlns:p14="http://schemas.microsoft.com/office/powerpoint/2010/main" val="7011470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Examples of </a:t>
            </a:r>
            <a:r>
              <a:rPr lang="en-US" sz="3200" dirty="0" err="1"/>
              <a:t>Bfoq</a:t>
            </a:r>
            <a:r>
              <a:rPr lang="en-US" sz="3200" dirty="0"/>
              <a:t> </a:t>
            </a:r>
            <a:r>
              <a:rPr lang="en-US" sz="3200" dirty="0" smtClean="0"/>
              <a:t>defense</a:t>
            </a:r>
            <a:endParaRPr lang="en-US" sz="3200" dirty="0"/>
          </a:p>
        </p:txBody>
      </p:sp>
      <p:sp>
        <p:nvSpPr>
          <p:cNvPr id="3" name="Content Placeholder 2"/>
          <p:cNvSpPr>
            <a:spLocks noGrp="1"/>
          </p:cNvSpPr>
          <p:nvPr>
            <p:ph idx="1"/>
          </p:nvPr>
        </p:nvSpPr>
        <p:spPr>
          <a:xfrm>
            <a:off x="381001" y="990600"/>
            <a:ext cx="8382000" cy="4267200"/>
          </a:xfrm>
        </p:spPr>
        <p:txBody>
          <a:bodyPr/>
          <a:lstStyle/>
          <a:p>
            <a:pPr>
              <a:buFont typeface="Arial" charset="0"/>
              <a:buChar char="•"/>
            </a:pPr>
            <a:r>
              <a:rPr lang="en-US" sz="2200" b="0" dirty="0" smtClean="0"/>
              <a:t>Employer’s paid chaplaincy </a:t>
            </a:r>
            <a:r>
              <a:rPr lang="en-US" sz="2200" b="0" dirty="0"/>
              <a:t>positions requires that the chaplain be a clergy of the denominated faith in order to conduct the position's duties.  </a:t>
            </a:r>
            <a:r>
              <a:rPr lang="en-US" sz="2200" b="0" dirty="0" smtClean="0"/>
              <a:t>(</a:t>
            </a:r>
            <a:r>
              <a:rPr lang="en-US" sz="2200" b="0" i="1" dirty="0" smtClean="0"/>
              <a:t>McCollum </a:t>
            </a:r>
            <a:r>
              <a:rPr lang="en-US" sz="2200" b="0" i="1" dirty="0"/>
              <a:t>v. Cal. Dep't of Corrections and </a:t>
            </a:r>
            <a:r>
              <a:rPr lang="en-US" sz="2200" b="0" i="1" dirty="0" smtClean="0"/>
              <a:t>Rehabilitation</a:t>
            </a:r>
            <a:r>
              <a:rPr lang="en-US" sz="2200" b="0" dirty="0" smtClean="0"/>
              <a:t> </a:t>
            </a:r>
            <a:r>
              <a:rPr lang="en-US" sz="2200" b="0" dirty="0"/>
              <a:t>(9th Cir. 2011) 2011 WL 2138221</a:t>
            </a:r>
            <a:r>
              <a:rPr lang="en-US" sz="2200" b="0" dirty="0" smtClean="0"/>
              <a:t>.)</a:t>
            </a:r>
          </a:p>
          <a:p>
            <a:pPr>
              <a:buFont typeface="Arial" charset="0"/>
              <a:buChar char="•"/>
            </a:pPr>
            <a:r>
              <a:rPr lang="en-US" sz="2200" b="0" dirty="0" smtClean="0"/>
              <a:t>Clean-</a:t>
            </a:r>
            <a:r>
              <a:rPr lang="en-US" sz="2200" b="0" dirty="0" err="1" smtClean="0"/>
              <a:t>shavenness</a:t>
            </a:r>
            <a:r>
              <a:rPr lang="en-US" sz="2200" b="0" dirty="0" smtClean="0"/>
              <a:t> can be a bona fide occupational qualification.</a:t>
            </a:r>
          </a:p>
          <a:p>
            <a:pPr lvl="3">
              <a:buFont typeface="Arial" charset="0"/>
              <a:buChar char="•"/>
            </a:pPr>
            <a:r>
              <a:rPr lang="en-US" sz="2000" i="1" dirty="0"/>
              <a:t>EEOC v. </a:t>
            </a:r>
            <a:r>
              <a:rPr lang="en-US" sz="2000" i="1" dirty="0" err="1"/>
              <a:t>Sambo's</a:t>
            </a:r>
            <a:r>
              <a:rPr lang="en-US" sz="2000" i="1" dirty="0"/>
              <a:t> of Georgia, Inc</a:t>
            </a:r>
            <a:r>
              <a:rPr lang="en-US" sz="2000" i="1" dirty="0" smtClean="0"/>
              <a:t>.</a:t>
            </a:r>
            <a:r>
              <a:rPr lang="en-US" sz="2000" dirty="0" smtClean="0"/>
              <a:t> </a:t>
            </a:r>
            <a:r>
              <a:rPr lang="en-US" sz="2000" dirty="0"/>
              <a:t>(N.D. </a:t>
            </a:r>
            <a:r>
              <a:rPr lang="en-US" sz="2000" dirty="0" smtClean="0"/>
              <a:t>Ga. </a:t>
            </a:r>
            <a:r>
              <a:rPr lang="en-US" sz="2000" dirty="0"/>
              <a:t>1981) </a:t>
            </a:r>
            <a:r>
              <a:rPr lang="en-US" sz="2000" dirty="0" smtClean="0"/>
              <a:t>530 </a:t>
            </a:r>
            <a:r>
              <a:rPr lang="en-US" sz="2000" dirty="0" err="1"/>
              <a:t>F.Supp</a:t>
            </a:r>
            <a:r>
              <a:rPr lang="en-US" sz="2000" dirty="0"/>
              <a:t>. 86, </a:t>
            </a:r>
            <a:r>
              <a:rPr lang="en-US" sz="2000" dirty="0" smtClean="0"/>
              <a:t>91.</a:t>
            </a:r>
          </a:p>
          <a:p>
            <a:pPr lvl="3">
              <a:buFont typeface="Arial" charset="0"/>
              <a:buChar char="•"/>
            </a:pPr>
            <a:r>
              <a:rPr lang="en-US" sz="2000" i="1" dirty="0" err="1"/>
              <a:t>Cloutier</a:t>
            </a:r>
            <a:r>
              <a:rPr lang="en-US" sz="2000" i="1" dirty="0"/>
              <a:t> v. Costco </a:t>
            </a:r>
            <a:r>
              <a:rPr lang="en-US" sz="2000" i="1" dirty="0" smtClean="0"/>
              <a:t>Wholesale</a:t>
            </a:r>
            <a:r>
              <a:rPr lang="en-US" sz="2000" dirty="0" smtClean="0"/>
              <a:t> </a:t>
            </a:r>
            <a:r>
              <a:rPr lang="en-US" sz="2000" dirty="0"/>
              <a:t>(D. Mass. 2004) 311 F.Supp.2d 190, </a:t>
            </a:r>
            <a:r>
              <a:rPr lang="en-US" sz="2000" dirty="0" smtClean="0"/>
              <a:t>200.</a:t>
            </a:r>
          </a:p>
          <a:p>
            <a:pPr lvl="3">
              <a:buFont typeface="Arial" charset="0"/>
              <a:buChar char="•"/>
            </a:pPr>
            <a:r>
              <a:rPr lang="en-US" sz="2000" i="1" dirty="0"/>
              <a:t>Hussein v. </a:t>
            </a:r>
            <a:r>
              <a:rPr lang="en-US" sz="2000" i="1" dirty="0" smtClean="0"/>
              <a:t>Waldorf-Astoria</a:t>
            </a:r>
            <a:r>
              <a:rPr lang="en-US" sz="2000" dirty="0" smtClean="0"/>
              <a:t> </a:t>
            </a:r>
            <a:r>
              <a:rPr lang="en-US" sz="2000" dirty="0"/>
              <a:t>(S.D.N.Y. 2001</a:t>
            </a:r>
            <a:r>
              <a:rPr lang="en-US" sz="2000" dirty="0" smtClean="0"/>
              <a:t>) </a:t>
            </a:r>
            <a:r>
              <a:rPr lang="en-US" sz="2000" dirty="0"/>
              <a:t>134 F.Supp.2d 591, </a:t>
            </a:r>
            <a:r>
              <a:rPr lang="en-US" sz="2000" dirty="0" smtClean="0"/>
              <a:t>599.</a:t>
            </a:r>
            <a:endParaRPr lang="en-US" sz="2000" dirty="0"/>
          </a:p>
          <a:p>
            <a:pPr lvl="3">
              <a:buFont typeface="Arial" charset="0"/>
              <a:buChar char="•"/>
            </a:pPr>
            <a:endParaRPr lang="en-US" sz="2000" dirty="0"/>
          </a:p>
          <a:p>
            <a:pPr lvl="3">
              <a:buFont typeface="Arial" charset="0"/>
              <a:buChar char="•"/>
            </a:pPr>
            <a:endParaRPr lang="en-US" sz="2000" dirty="0" smtClean="0"/>
          </a:p>
          <a:p>
            <a:pPr lvl="3">
              <a:buFont typeface="Arial" charset="0"/>
              <a:buChar char="•"/>
            </a:pPr>
            <a:endParaRPr lang="en-US" sz="2000" dirty="0" smtClean="0"/>
          </a:p>
          <a:p>
            <a:pPr lvl="3">
              <a:buFont typeface="Arial" charset="0"/>
              <a:buChar char="•"/>
            </a:pPr>
            <a:endParaRPr lang="en-US" sz="2000" dirty="0"/>
          </a:p>
          <a:p>
            <a:pPr lvl="3">
              <a:buFont typeface="Arial" charset="0"/>
              <a:buChar char="•"/>
            </a:pPr>
            <a:endParaRPr lang="en-US" sz="2200" b="0" dirty="0" smtClean="0"/>
          </a:p>
          <a:p>
            <a:pPr>
              <a:buFont typeface="Arial" charset="0"/>
              <a:buChar char="•"/>
            </a:pPr>
            <a:endParaRPr lang="en-US" sz="2200" b="0" dirty="0"/>
          </a:p>
          <a:p>
            <a:pPr marL="0" indent="0"/>
            <a:endParaRPr lang="en-US" sz="2200" b="0" dirty="0"/>
          </a:p>
        </p:txBody>
      </p:sp>
      <p:sp>
        <p:nvSpPr>
          <p:cNvPr id="4" name="Slide Number Placeholder 3"/>
          <p:cNvSpPr>
            <a:spLocks noGrp="1"/>
          </p:cNvSpPr>
          <p:nvPr>
            <p:ph type="sldNum" sz="quarter" idx="12"/>
          </p:nvPr>
        </p:nvSpPr>
        <p:spPr/>
        <p:txBody>
          <a:bodyPr/>
          <a:lstStyle/>
          <a:p>
            <a:pPr>
              <a:defRPr/>
            </a:pPr>
            <a:fld id="{C85035F0-47EA-4C8D-BAB3-23730DA8F4F1}" type="slidenum">
              <a:rPr lang="en-US" smtClean="0"/>
              <a:pPr>
                <a:defRPr/>
              </a:pPr>
              <a:t>34</a:t>
            </a:fld>
            <a:endParaRPr lang="en-US" dirty="0"/>
          </a:p>
        </p:txBody>
      </p:sp>
    </p:spTree>
    <p:extLst>
      <p:ext uri="{BB962C8B-B14F-4D97-AF65-F5344CB8AC3E}">
        <p14:creationId xmlns:p14="http://schemas.microsoft.com/office/powerpoint/2010/main" val="3239003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Harassment </a:t>
            </a:r>
            <a:endParaRPr lang="en-US" dirty="0"/>
          </a:p>
        </p:txBody>
      </p:sp>
      <p:sp>
        <p:nvSpPr>
          <p:cNvPr id="3" name="Content Placeholder 2"/>
          <p:cNvSpPr>
            <a:spLocks noGrp="1"/>
          </p:cNvSpPr>
          <p:nvPr>
            <p:ph idx="1"/>
          </p:nvPr>
        </p:nvSpPr>
        <p:spPr>
          <a:xfrm>
            <a:off x="304801" y="1100138"/>
            <a:ext cx="8039100" cy="3579812"/>
          </a:xfrm>
        </p:spPr>
        <p:txBody>
          <a:bodyPr/>
          <a:lstStyle/>
          <a:p>
            <a:pPr>
              <a:buFont typeface="Arial" panose="020B0604020202020204" pitchFamily="34" charset="0"/>
              <a:buChar char="•"/>
            </a:pPr>
            <a:r>
              <a:rPr lang="en-US" b="0" dirty="0" smtClean="0"/>
              <a:t>Seem to be rarely encountered </a:t>
            </a:r>
            <a:r>
              <a:rPr lang="en-US" b="0" dirty="0"/>
              <a:t>in practice (and even more rarely in </a:t>
            </a:r>
            <a:r>
              <a:rPr lang="en-US" b="0" dirty="0" smtClean="0"/>
              <a:t>published decisions</a:t>
            </a:r>
            <a:r>
              <a:rPr lang="en-US" b="0" dirty="0"/>
              <a:t>), claims of harassment based upon religion involve the same principles established in connection with sexual </a:t>
            </a:r>
            <a:r>
              <a:rPr lang="en-US" b="0" dirty="0" smtClean="0"/>
              <a:t>harassment </a:t>
            </a:r>
            <a:r>
              <a:rPr lang="en-US" b="0" dirty="0"/>
              <a:t>under Title VII and the FEHA. </a:t>
            </a:r>
            <a:endParaRPr lang="en-US" b="0" dirty="0" smtClean="0"/>
          </a:p>
          <a:p>
            <a:pPr>
              <a:buFont typeface="Arial" panose="020B0604020202020204" pitchFamily="34" charset="0"/>
              <a:buChar char="•"/>
            </a:pPr>
            <a:r>
              <a:rPr lang="en-US" b="0" dirty="0" smtClean="0"/>
              <a:t>Like in sexual harassment cases, “severe</a:t>
            </a:r>
            <a:r>
              <a:rPr lang="en-US" b="0" dirty="0"/>
              <a:t>” or “pervasive” conduct </a:t>
            </a:r>
            <a:r>
              <a:rPr lang="en-US" b="0" dirty="0" smtClean="0"/>
              <a:t>required</a:t>
            </a:r>
            <a:endParaRPr lang="en-US" b="0" dirty="0"/>
          </a:p>
          <a:p>
            <a:pPr>
              <a:buFont typeface="Arial" panose="020B0604020202020204" pitchFamily="34" charset="0"/>
              <a:buChar char="•"/>
            </a:pPr>
            <a:r>
              <a:rPr lang="en-US" b="0" dirty="0" smtClean="0"/>
              <a:t>Foreman </a:t>
            </a:r>
            <a:r>
              <a:rPr lang="en-US" b="0" dirty="0"/>
              <a:t>made approximately 4 statements daily over a three-week period to Employee and others, i.e., “Your religion is nothing, less than my religion;” “I'm a better person than you guys because your religion is less than my religion;” “I'm a Mormon and you guys are less than me.” Due to the frequency and nature of these demeaning comments, a “reasonable non-Mormon worker could be offended,” especially coming from Employee's </a:t>
            </a:r>
            <a:r>
              <a:rPr lang="en-US" b="0" dirty="0" smtClean="0"/>
              <a:t>supervisor--a </a:t>
            </a:r>
            <a:r>
              <a:rPr lang="en-US" b="0" dirty="0"/>
              <a:t>reasonable jury could find the conduct sufficiently pervasive to create a hostile work environment. </a:t>
            </a:r>
            <a:r>
              <a:rPr lang="en-US" b="0" dirty="0" smtClean="0"/>
              <a:t>(</a:t>
            </a:r>
            <a:r>
              <a:rPr lang="en-US" b="0" i="1" dirty="0" smtClean="0"/>
              <a:t>Robles </a:t>
            </a:r>
            <a:r>
              <a:rPr lang="en-US" b="0" i="1" dirty="0"/>
              <a:t>v. </a:t>
            </a:r>
            <a:r>
              <a:rPr lang="en-US" b="0" i="1" dirty="0" err="1"/>
              <a:t>Agreserves</a:t>
            </a:r>
            <a:r>
              <a:rPr lang="en-US" b="0" i="1" dirty="0"/>
              <a:t>, Inc</a:t>
            </a:r>
            <a:r>
              <a:rPr lang="en-US" b="0" i="1" dirty="0" smtClean="0"/>
              <a:t>.</a:t>
            </a:r>
            <a:r>
              <a:rPr lang="en-US" b="0" dirty="0" smtClean="0"/>
              <a:t>(</a:t>
            </a:r>
            <a:r>
              <a:rPr lang="en-US" b="0" dirty="0"/>
              <a:t>2016 WL 323775, *</a:t>
            </a:r>
            <a:r>
              <a:rPr lang="en-US" b="0" dirty="0" smtClean="0"/>
              <a:t>16.)</a:t>
            </a:r>
            <a:endParaRPr lang="en-US" b="0" dirty="0"/>
          </a:p>
          <a:p>
            <a:r>
              <a:rPr lang="en-US" dirty="0"/>
              <a:t/>
            </a:r>
            <a:br>
              <a:rPr lang="en-US" dirty="0"/>
            </a:br>
            <a:endParaRPr lang="en-US" dirty="0"/>
          </a:p>
        </p:txBody>
      </p:sp>
      <p:sp>
        <p:nvSpPr>
          <p:cNvPr id="4" name="Slide Number Placeholder 3"/>
          <p:cNvSpPr>
            <a:spLocks noGrp="1"/>
          </p:cNvSpPr>
          <p:nvPr>
            <p:ph type="sldNum" sz="quarter" idx="12"/>
          </p:nvPr>
        </p:nvSpPr>
        <p:spPr/>
        <p:txBody>
          <a:bodyPr/>
          <a:lstStyle/>
          <a:p>
            <a:pPr>
              <a:defRPr/>
            </a:pPr>
            <a:fld id="{C85035F0-47EA-4C8D-BAB3-23730DA8F4F1}" type="slidenum">
              <a:rPr lang="en-US" smtClean="0"/>
              <a:pPr>
                <a:defRPr/>
              </a:pPr>
              <a:t>35</a:t>
            </a:fld>
            <a:endParaRPr lang="en-US" dirty="0"/>
          </a:p>
        </p:txBody>
      </p:sp>
    </p:spTree>
    <p:extLst>
      <p:ext uri="{BB962C8B-B14F-4D97-AF65-F5344CB8AC3E}">
        <p14:creationId xmlns:p14="http://schemas.microsoft.com/office/powerpoint/2010/main" val="12475747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49275"/>
          </a:xfrm>
        </p:spPr>
        <p:txBody>
          <a:bodyPr/>
          <a:lstStyle/>
          <a:p>
            <a:pPr algn="ctr" eaLnBrk="1" fontAlgn="auto" hangingPunct="1">
              <a:spcAft>
                <a:spcPts val="0"/>
              </a:spcAft>
              <a:defRPr/>
            </a:pPr>
            <a:r>
              <a:rPr lang="en-US" sz="3200" dirty="0"/>
              <a:t>REMEDIES for religious discrimination</a:t>
            </a:r>
          </a:p>
        </p:txBody>
      </p:sp>
      <p:sp>
        <p:nvSpPr>
          <p:cNvPr id="24578" name="Content Placeholder 2"/>
          <p:cNvSpPr>
            <a:spLocks noGrp="1"/>
          </p:cNvSpPr>
          <p:nvPr>
            <p:ph idx="1"/>
          </p:nvPr>
        </p:nvSpPr>
        <p:spPr>
          <a:xfrm>
            <a:off x="838200" y="990600"/>
            <a:ext cx="7521575" cy="3579812"/>
          </a:xfrm>
        </p:spPr>
        <p:txBody>
          <a:bodyPr/>
          <a:lstStyle/>
          <a:p>
            <a:pPr eaLnBrk="1" hangingPunct="1">
              <a:buClr>
                <a:schemeClr val="accent2"/>
              </a:buClr>
              <a:buFont typeface="Wingdings" pitchFamily="2" charset="2"/>
              <a:buChar char="§"/>
            </a:pPr>
            <a:r>
              <a:rPr lang="en-US" sz="2400" b="0" dirty="0" smtClean="0"/>
              <a:t>Reinstatement.</a:t>
            </a:r>
          </a:p>
          <a:p>
            <a:pPr eaLnBrk="1" hangingPunct="1">
              <a:buClr>
                <a:schemeClr val="accent2"/>
              </a:buClr>
              <a:buFont typeface="Wingdings" pitchFamily="2" charset="2"/>
              <a:buChar char="§"/>
            </a:pPr>
            <a:r>
              <a:rPr lang="en-US" sz="2400" b="0" dirty="0" smtClean="0"/>
              <a:t>Lost salary or wages.</a:t>
            </a:r>
          </a:p>
          <a:p>
            <a:pPr eaLnBrk="1" hangingPunct="1">
              <a:buClr>
                <a:schemeClr val="accent2"/>
              </a:buClr>
              <a:buFont typeface="Wingdings" pitchFamily="2" charset="2"/>
              <a:buChar char="§"/>
            </a:pPr>
            <a:r>
              <a:rPr lang="en-US" sz="2400" b="0" dirty="0" smtClean="0"/>
              <a:t>Transfer.</a:t>
            </a:r>
          </a:p>
          <a:p>
            <a:pPr eaLnBrk="1" hangingPunct="1">
              <a:buClr>
                <a:schemeClr val="accent2"/>
              </a:buClr>
              <a:buFont typeface="Wingdings" pitchFamily="2" charset="2"/>
              <a:buChar char="§"/>
            </a:pPr>
            <a:r>
              <a:rPr lang="en-US" sz="2400" b="0" dirty="0" smtClean="0"/>
              <a:t>Purge of personnel file.</a:t>
            </a:r>
          </a:p>
          <a:p>
            <a:pPr eaLnBrk="1" hangingPunct="1">
              <a:buClr>
                <a:schemeClr val="accent2"/>
              </a:buClr>
              <a:buFont typeface="Wingdings" pitchFamily="2" charset="2"/>
              <a:buChar char="§"/>
            </a:pPr>
            <a:r>
              <a:rPr lang="en-US" sz="2400" b="0" dirty="0" smtClean="0"/>
              <a:t>Emotional distress.</a:t>
            </a:r>
          </a:p>
          <a:p>
            <a:pPr eaLnBrk="1" hangingPunct="1">
              <a:buClr>
                <a:schemeClr val="accent2"/>
              </a:buClr>
              <a:buFont typeface="Wingdings" pitchFamily="2" charset="2"/>
              <a:buChar char="§"/>
            </a:pPr>
            <a:r>
              <a:rPr lang="en-US" sz="2400" b="0" dirty="0" smtClean="0"/>
              <a:t>Punitive damages.</a:t>
            </a:r>
          </a:p>
          <a:p>
            <a:pPr eaLnBrk="1" hangingPunct="1">
              <a:buClr>
                <a:schemeClr val="accent2"/>
              </a:buClr>
              <a:buFont typeface="Wingdings" pitchFamily="2" charset="2"/>
              <a:buChar char="§"/>
            </a:pPr>
            <a:r>
              <a:rPr lang="en-US" sz="2400" b="0" dirty="0" smtClean="0"/>
              <a:t>Court-ordered policy changes and training.</a:t>
            </a:r>
          </a:p>
          <a:p>
            <a:pPr eaLnBrk="1" hangingPunct="1">
              <a:buClr>
                <a:schemeClr val="accent2"/>
              </a:buClr>
              <a:buFont typeface="Wingdings" pitchFamily="2" charset="2"/>
              <a:buChar char="§"/>
            </a:pPr>
            <a:r>
              <a:rPr lang="en-US" sz="2400" b="0" dirty="0" smtClean="0"/>
              <a:t>Attorneys’ fees and costs </a:t>
            </a:r>
          </a:p>
        </p:txBody>
      </p:sp>
      <p:sp>
        <p:nvSpPr>
          <p:cNvPr id="6" name="Slide Number Placeholder 5"/>
          <p:cNvSpPr>
            <a:spLocks noGrp="1"/>
          </p:cNvSpPr>
          <p:nvPr>
            <p:ph type="sldNum" sz="quarter" idx="12"/>
          </p:nvPr>
        </p:nvSpPr>
        <p:spPr/>
        <p:txBody>
          <a:bodyPr/>
          <a:lstStyle/>
          <a:p>
            <a:pPr>
              <a:defRPr/>
            </a:pPr>
            <a:fld id="{A9DC988E-7F98-4AC6-BE78-16DB4D2FBE69}" type="slidenum">
              <a:rPr lang="en-US"/>
              <a:pPr>
                <a:defRPr/>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228600"/>
            <a:ext cx="7521575" cy="549275"/>
          </a:xfrm>
        </p:spPr>
        <p:txBody>
          <a:bodyPr/>
          <a:lstStyle/>
          <a:p>
            <a:pPr algn="ctr" eaLnBrk="1" fontAlgn="auto" hangingPunct="1">
              <a:spcAft>
                <a:spcPts val="0"/>
              </a:spcAft>
              <a:defRPr/>
            </a:pPr>
            <a:r>
              <a:rPr lang="en-US" sz="3200" dirty="0"/>
              <a:t>HYPOTHETICAL 1</a:t>
            </a:r>
          </a:p>
        </p:txBody>
      </p:sp>
      <p:sp>
        <p:nvSpPr>
          <p:cNvPr id="77826" name="Content Placeholder 3"/>
          <p:cNvSpPr>
            <a:spLocks noGrp="1"/>
          </p:cNvSpPr>
          <p:nvPr>
            <p:ph idx="1"/>
          </p:nvPr>
        </p:nvSpPr>
        <p:spPr>
          <a:xfrm>
            <a:off x="228600" y="1100138"/>
            <a:ext cx="8534400" cy="3579812"/>
          </a:xfrm>
        </p:spPr>
        <p:txBody>
          <a:bodyPr/>
          <a:lstStyle/>
          <a:p>
            <a:pPr eaLnBrk="1" hangingPunct="1">
              <a:buClr>
                <a:srgbClr val="C00000"/>
              </a:buClr>
              <a:buFont typeface="Wingdings" pitchFamily="2" charset="2"/>
              <a:buChar char="§"/>
              <a:defRPr/>
            </a:pPr>
            <a:r>
              <a:rPr lang="en-US" sz="1800" b="0" dirty="0" smtClean="0"/>
              <a:t>An employee ate cat food at work everyday and the employer sought to stop this behavior.  The employee claimed employment discrimination based on his “personal religious creed” that certain brand of cat food was contributing significantly to his state of well-being and therefore to his overall work performance as eating the Kozy Kitten cat food increased his energy. </a:t>
            </a:r>
          </a:p>
          <a:p>
            <a:pPr eaLnBrk="1" hangingPunct="1">
              <a:buFont typeface="Wingdings" pitchFamily="2" charset="2"/>
              <a:buChar char="§"/>
              <a:defRPr/>
            </a:pPr>
            <a:endParaRPr lang="en-US" sz="1800" b="0" dirty="0" smtClean="0"/>
          </a:p>
          <a:p>
            <a:pPr eaLnBrk="1" hangingPunct="1">
              <a:buFont typeface="Wingdings" pitchFamily="2" charset="2"/>
              <a:buChar char="§"/>
              <a:defRPr/>
            </a:pPr>
            <a:r>
              <a:rPr lang="en-US" sz="1800" dirty="0" smtClean="0">
                <a:solidFill>
                  <a:schemeClr val="accent2"/>
                </a:solidFill>
              </a:rPr>
              <a:t>Did the employer violate religious discrimination provisions under federal and/or state law?</a:t>
            </a:r>
          </a:p>
          <a:p>
            <a:pPr eaLnBrk="1" hangingPunct="1">
              <a:buFont typeface="Arial" charset="0"/>
              <a:buChar char="•"/>
              <a:defRPr/>
            </a:pPr>
            <a:endParaRPr lang="en-US" b="0" dirty="0" smtClean="0">
              <a:solidFill>
                <a:schemeClr val="accent2"/>
              </a:solidFill>
            </a:endParaRPr>
          </a:p>
          <a:p>
            <a:pPr marL="0" indent="0" algn="ctr" eaLnBrk="1" hangingPunct="1">
              <a:defRPr/>
            </a:pPr>
            <a:r>
              <a:rPr lang="en-US" b="0" i="1" dirty="0" smtClean="0"/>
              <a:t>Brown v. Pena</a:t>
            </a:r>
            <a:r>
              <a:rPr lang="en-US" b="0" dirty="0" smtClean="0"/>
              <a:t> (</a:t>
            </a:r>
            <a:r>
              <a:rPr lang="en-US" b="0" dirty="0" err="1" smtClean="0"/>
              <a:t>D.C.Fla</a:t>
            </a:r>
            <a:r>
              <a:rPr lang="en-US" b="0" dirty="0" smtClean="0"/>
              <a:t>. 1977) 441 </a:t>
            </a:r>
            <a:r>
              <a:rPr lang="en-US" b="0" dirty="0" err="1" smtClean="0"/>
              <a:t>F.Supp</a:t>
            </a:r>
            <a:r>
              <a:rPr lang="en-US" b="0" dirty="0" smtClean="0"/>
              <a:t>. 1382.</a:t>
            </a:r>
          </a:p>
          <a:p>
            <a:pPr marL="0" indent="0" eaLnBrk="1" hangingPunct="1">
              <a:defRPr/>
            </a:pPr>
            <a:endParaRPr lang="en-US" b="0" dirty="0" smtClean="0">
              <a:solidFill>
                <a:schemeClr val="accent2"/>
              </a:solidFill>
            </a:endParaRPr>
          </a:p>
          <a:p>
            <a:pPr eaLnBrk="1" hangingPunct="1">
              <a:buFont typeface="Arial" charset="0"/>
              <a:buChar char="•"/>
              <a:defRPr/>
            </a:pPr>
            <a:endParaRPr lang="en-US" b="0" dirty="0" smtClean="0">
              <a:solidFill>
                <a:schemeClr val="accent2"/>
              </a:solidFill>
            </a:endParaRPr>
          </a:p>
          <a:p>
            <a:pPr eaLnBrk="1" hangingPunct="1">
              <a:buFont typeface="Arial" charset="0"/>
              <a:buChar char="•"/>
              <a:defRPr/>
            </a:pPr>
            <a:endParaRPr lang="en-US" b="0" dirty="0" smtClean="0">
              <a:solidFill>
                <a:schemeClr val="accent2"/>
              </a:solidFill>
            </a:endParaRPr>
          </a:p>
          <a:p>
            <a:pPr eaLnBrk="1" hangingPunct="1">
              <a:buFont typeface="Arial" charset="0"/>
              <a:buChar char="•"/>
              <a:defRPr/>
            </a:pPr>
            <a:endParaRPr lang="en-US" b="0" dirty="0" smtClean="0">
              <a:solidFill>
                <a:schemeClr val="accent2"/>
              </a:solidFill>
            </a:endParaRPr>
          </a:p>
          <a:p>
            <a:pPr eaLnBrk="1" hangingPunct="1">
              <a:buFont typeface="Arial" charset="0"/>
              <a:buChar char="•"/>
              <a:defRPr/>
            </a:pPr>
            <a:endParaRPr lang="en-US" b="0" dirty="0" smtClean="0">
              <a:solidFill>
                <a:schemeClr val="accent2"/>
              </a:solidFill>
            </a:endParaRPr>
          </a:p>
        </p:txBody>
      </p:sp>
      <p:sp>
        <p:nvSpPr>
          <p:cNvPr id="2" name="Slide Number Placeholder 1"/>
          <p:cNvSpPr>
            <a:spLocks noGrp="1"/>
          </p:cNvSpPr>
          <p:nvPr>
            <p:ph type="sldNum" sz="quarter" idx="12"/>
          </p:nvPr>
        </p:nvSpPr>
        <p:spPr/>
        <p:txBody>
          <a:bodyPr/>
          <a:lstStyle/>
          <a:p>
            <a:pPr>
              <a:defRPr/>
            </a:pPr>
            <a:fld id="{5A70548C-D510-4426-ACEA-68A468325D77}" type="slidenum">
              <a:rPr lang="en-US"/>
              <a:pPr>
                <a:defRPr/>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228600"/>
            <a:ext cx="7521575" cy="549275"/>
          </a:xfrm>
        </p:spPr>
        <p:txBody>
          <a:bodyPr/>
          <a:lstStyle/>
          <a:p>
            <a:pPr algn="ctr" eaLnBrk="1" fontAlgn="auto" hangingPunct="1">
              <a:spcAft>
                <a:spcPts val="0"/>
              </a:spcAft>
              <a:defRPr/>
            </a:pPr>
            <a:r>
              <a:rPr lang="en-US" sz="3200" dirty="0"/>
              <a:t>HYPOTHETICAL 2</a:t>
            </a:r>
          </a:p>
        </p:txBody>
      </p:sp>
      <p:sp>
        <p:nvSpPr>
          <p:cNvPr id="79874" name="Content Placeholder 3"/>
          <p:cNvSpPr>
            <a:spLocks noGrp="1"/>
          </p:cNvSpPr>
          <p:nvPr>
            <p:ph idx="1"/>
          </p:nvPr>
        </p:nvSpPr>
        <p:spPr>
          <a:xfrm>
            <a:off x="457200" y="914400"/>
            <a:ext cx="8382000" cy="3200400"/>
          </a:xfrm>
        </p:spPr>
        <p:txBody>
          <a:bodyPr/>
          <a:lstStyle/>
          <a:p>
            <a:pPr eaLnBrk="1" hangingPunct="1">
              <a:buFont typeface="Arial" charset="0"/>
              <a:buChar char="•"/>
              <a:defRPr/>
            </a:pPr>
            <a:r>
              <a:rPr lang="en-US" sz="2000" b="0" dirty="0" smtClean="0"/>
              <a:t>A teacher worked for a Lutheran Church school.  Her job included teaching secular subjects as well as a religious class, leading students in daily prayer  and devotional exercises, and taking her students to weekly chapel services.  The teacher developed narcolepsy and the school offered her severance pay for her resignation.  She refused and was fired for insubordination.  </a:t>
            </a:r>
          </a:p>
          <a:p>
            <a:pPr eaLnBrk="1" hangingPunct="1">
              <a:buFont typeface="Arial" charset="0"/>
              <a:buChar char="•"/>
              <a:defRPr/>
            </a:pPr>
            <a:endParaRPr lang="en-US" sz="2000" b="0" dirty="0" smtClean="0"/>
          </a:p>
          <a:p>
            <a:pPr eaLnBrk="1" hangingPunct="1">
              <a:buFont typeface="Arial" charset="0"/>
              <a:buChar char="•"/>
              <a:defRPr/>
            </a:pPr>
            <a:r>
              <a:rPr lang="en-US" sz="2000" dirty="0" smtClean="0">
                <a:solidFill>
                  <a:schemeClr val="accent2"/>
                </a:solidFill>
              </a:rPr>
              <a:t>Did the employer violate religious discrimination provisions under federal and/or state law?</a:t>
            </a:r>
          </a:p>
          <a:p>
            <a:pPr eaLnBrk="1" hangingPunct="1">
              <a:buFont typeface="Arial" charset="0"/>
              <a:buChar char="•"/>
              <a:defRPr/>
            </a:pPr>
            <a:endParaRPr lang="en-US" sz="2000" dirty="0" smtClean="0">
              <a:solidFill>
                <a:schemeClr val="accent2"/>
              </a:solidFill>
            </a:endParaRPr>
          </a:p>
          <a:p>
            <a:pPr marL="466725" lvl="3" indent="0" eaLnBrk="1" hangingPunct="1">
              <a:buFont typeface="Wingdings" pitchFamily="2" charset="2"/>
              <a:buNone/>
              <a:defRPr/>
            </a:pPr>
            <a:r>
              <a:rPr lang="en-US" i="1" dirty="0"/>
              <a:t>Hosanna-Tabor Evangelical Lutheran Church and School v. E.E.O.C</a:t>
            </a:r>
            <a:r>
              <a:rPr lang="en-US" dirty="0"/>
              <a:t>. (2012) 132 S.Ct. </a:t>
            </a:r>
            <a:r>
              <a:rPr lang="en-US" dirty="0" smtClean="0"/>
              <a:t>694.</a:t>
            </a:r>
            <a:endParaRPr lang="en-US" dirty="0"/>
          </a:p>
          <a:p>
            <a:pPr eaLnBrk="1" hangingPunct="1">
              <a:buFont typeface="Arial" charset="0"/>
              <a:buChar char="•"/>
              <a:defRPr/>
            </a:pPr>
            <a:endParaRPr lang="en-US" b="0" dirty="0" smtClean="0">
              <a:solidFill>
                <a:schemeClr val="accent2"/>
              </a:solidFill>
            </a:endParaRPr>
          </a:p>
          <a:p>
            <a:pPr marL="0" indent="0" eaLnBrk="1" hangingPunct="1">
              <a:defRPr/>
            </a:pPr>
            <a:endParaRPr lang="en-US" b="0" dirty="0" smtClean="0">
              <a:solidFill>
                <a:schemeClr val="accent2"/>
              </a:solidFill>
            </a:endParaRPr>
          </a:p>
          <a:p>
            <a:pPr eaLnBrk="1" hangingPunct="1">
              <a:buFont typeface="Arial" charset="0"/>
              <a:buChar char="•"/>
              <a:defRPr/>
            </a:pPr>
            <a:endParaRPr lang="en-US" b="0" dirty="0" smtClean="0">
              <a:solidFill>
                <a:schemeClr val="accent2"/>
              </a:solidFill>
            </a:endParaRPr>
          </a:p>
          <a:p>
            <a:pPr eaLnBrk="1" hangingPunct="1">
              <a:buFont typeface="Arial" charset="0"/>
              <a:buChar char="•"/>
              <a:defRPr/>
            </a:pPr>
            <a:endParaRPr lang="en-US" b="0" dirty="0" smtClean="0">
              <a:solidFill>
                <a:schemeClr val="accent2"/>
              </a:solidFill>
            </a:endParaRPr>
          </a:p>
          <a:p>
            <a:pPr eaLnBrk="1" hangingPunct="1">
              <a:buFont typeface="Arial" charset="0"/>
              <a:buChar char="•"/>
              <a:defRPr/>
            </a:pPr>
            <a:endParaRPr lang="en-US" b="0" dirty="0" smtClean="0">
              <a:solidFill>
                <a:schemeClr val="accent2"/>
              </a:solidFill>
            </a:endParaRPr>
          </a:p>
        </p:txBody>
      </p:sp>
      <p:sp>
        <p:nvSpPr>
          <p:cNvPr id="2" name="Slide Number Placeholder 1"/>
          <p:cNvSpPr>
            <a:spLocks noGrp="1"/>
          </p:cNvSpPr>
          <p:nvPr>
            <p:ph type="sldNum" sz="quarter" idx="12"/>
          </p:nvPr>
        </p:nvSpPr>
        <p:spPr/>
        <p:txBody>
          <a:bodyPr/>
          <a:lstStyle/>
          <a:p>
            <a:pPr>
              <a:defRPr/>
            </a:pPr>
            <a:fld id="{2E5343BF-7543-4E2A-8FF8-1BB0ABDB6492}" type="slidenum">
              <a:rPr lang="en-US"/>
              <a:pPr>
                <a:defRPr/>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228600"/>
            <a:ext cx="7581900" cy="549275"/>
          </a:xfrm>
        </p:spPr>
        <p:txBody>
          <a:bodyPr/>
          <a:lstStyle/>
          <a:p>
            <a:pPr algn="ctr" eaLnBrk="1" fontAlgn="auto" hangingPunct="1">
              <a:spcAft>
                <a:spcPts val="0"/>
              </a:spcAft>
              <a:defRPr/>
            </a:pPr>
            <a:r>
              <a:rPr lang="en-US" sz="3200" dirty="0"/>
              <a:t>HYPOTHETICAL 3</a:t>
            </a:r>
          </a:p>
        </p:txBody>
      </p:sp>
      <p:sp>
        <p:nvSpPr>
          <p:cNvPr id="4" name="Content Placeholder 3"/>
          <p:cNvSpPr>
            <a:spLocks noGrp="1"/>
          </p:cNvSpPr>
          <p:nvPr>
            <p:ph idx="1"/>
          </p:nvPr>
        </p:nvSpPr>
        <p:spPr>
          <a:xfrm>
            <a:off x="381000" y="1100138"/>
            <a:ext cx="8458200" cy="3579812"/>
          </a:xfrm>
        </p:spPr>
        <p:txBody>
          <a:bodyPr rtlCol="0">
            <a:normAutofit lnSpcReduction="10000"/>
          </a:bodyPr>
          <a:lstStyle/>
          <a:p>
            <a:pPr eaLnBrk="1" fontAlgn="auto" hangingPunct="1">
              <a:spcAft>
                <a:spcPts val="0"/>
              </a:spcAft>
              <a:buClr>
                <a:srgbClr val="C00000"/>
              </a:buClr>
              <a:buFont typeface="Wingdings" pitchFamily="2" charset="2"/>
              <a:buChar char="§"/>
              <a:defRPr/>
            </a:pPr>
            <a:r>
              <a:rPr lang="en-US" sz="1800" b="0" dirty="0" smtClean="0"/>
              <a:t>East Indian co-workers continuously taunted a Pakistani employee for being a Muslim terrorist.  They refused to work with him on projects and sent an e-mail inviting all staff to the employee’s birthday party.  When the guests and the employee arrived, the co-workers falsely claimed that the employee was celebrating the anniversary of 9/11.  The employee reported the incidents to his supervisor, who did nothing to stop the conduct.</a:t>
            </a:r>
          </a:p>
          <a:p>
            <a:pPr eaLnBrk="1" fontAlgn="auto" hangingPunct="1">
              <a:spcAft>
                <a:spcPts val="0"/>
              </a:spcAft>
              <a:buFont typeface="Arial" pitchFamily="34" charset="0"/>
              <a:buChar char="•"/>
              <a:defRPr/>
            </a:pPr>
            <a:endParaRPr lang="en-US" sz="1800" b="0" dirty="0" smtClean="0"/>
          </a:p>
          <a:p>
            <a:pPr eaLnBrk="1" fontAlgn="auto" hangingPunct="1">
              <a:spcAft>
                <a:spcPts val="0"/>
              </a:spcAft>
              <a:buFont typeface="+mj-lt"/>
              <a:buAutoNum type="arabicPeriod"/>
              <a:defRPr/>
            </a:pPr>
            <a:r>
              <a:rPr lang="en-US" sz="1800" dirty="0" smtClean="0">
                <a:solidFill>
                  <a:schemeClr val="accent2"/>
                </a:solidFill>
              </a:rPr>
              <a:t>Did the employer violate religious harassment provisions under the FEHA?</a:t>
            </a:r>
          </a:p>
          <a:p>
            <a:pPr eaLnBrk="1" fontAlgn="auto" hangingPunct="1">
              <a:spcAft>
                <a:spcPts val="0"/>
              </a:spcAft>
              <a:buFont typeface="+mj-lt"/>
              <a:buAutoNum type="arabicPeriod"/>
              <a:defRPr/>
            </a:pPr>
            <a:r>
              <a:rPr lang="en-US" sz="1800" dirty="0">
                <a:solidFill>
                  <a:schemeClr val="accent2"/>
                </a:solidFill>
              </a:rPr>
              <a:t>Under current </a:t>
            </a:r>
            <a:r>
              <a:rPr lang="en-US" sz="1800" dirty="0" smtClean="0">
                <a:solidFill>
                  <a:schemeClr val="accent2"/>
                </a:solidFill>
              </a:rPr>
              <a:t>law, would it be illegal </a:t>
            </a:r>
            <a:r>
              <a:rPr lang="en-US" sz="1800" dirty="0">
                <a:solidFill>
                  <a:schemeClr val="accent2"/>
                </a:solidFill>
              </a:rPr>
              <a:t>for an employer to segregate any Muslim employee to a different area </a:t>
            </a:r>
            <a:r>
              <a:rPr lang="en-US" sz="1800" dirty="0" smtClean="0">
                <a:solidFill>
                  <a:schemeClr val="accent2"/>
                </a:solidFill>
              </a:rPr>
              <a:t>in order to </a:t>
            </a:r>
            <a:r>
              <a:rPr lang="en-US" sz="1800" dirty="0">
                <a:solidFill>
                  <a:schemeClr val="accent2"/>
                </a:solidFill>
              </a:rPr>
              <a:t>protect him or her from being </a:t>
            </a:r>
            <a:r>
              <a:rPr lang="en-US" sz="1800" dirty="0" smtClean="0">
                <a:solidFill>
                  <a:schemeClr val="accent2"/>
                </a:solidFill>
              </a:rPr>
              <a:t>taunted by </a:t>
            </a:r>
            <a:r>
              <a:rPr lang="en-US" sz="1800" dirty="0">
                <a:solidFill>
                  <a:schemeClr val="accent2"/>
                </a:solidFill>
              </a:rPr>
              <a:t>co-workers?</a:t>
            </a:r>
            <a:endParaRPr lang="en-US" sz="1800" b="0" dirty="0" smtClean="0">
              <a:solidFill>
                <a:schemeClr val="accent2"/>
              </a:solidFill>
            </a:endParaRPr>
          </a:p>
          <a:p>
            <a:pPr algn="ctr" eaLnBrk="1" fontAlgn="auto" hangingPunct="1">
              <a:spcAft>
                <a:spcPts val="0"/>
              </a:spcAft>
              <a:buFont typeface="Arial" pitchFamily="34" charset="0"/>
              <a:buNone/>
              <a:defRPr/>
            </a:pPr>
            <a:r>
              <a:rPr lang="en-US" sz="1200" b="0" i="1" dirty="0" smtClean="0"/>
              <a:t>Rehmani v. Superior Court</a:t>
            </a:r>
            <a:r>
              <a:rPr lang="en-US" sz="1200" b="0" dirty="0" smtClean="0"/>
              <a:t> (2012) 204 Cal.App.4th 945</a:t>
            </a:r>
          </a:p>
          <a:p>
            <a:pPr eaLnBrk="1" fontAlgn="auto" hangingPunct="1">
              <a:spcAft>
                <a:spcPts val="0"/>
              </a:spcAft>
              <a:buFont typeface="Arial" pitchFamily="34" charset="0"/>
              <a:buChar char="•"/>
              <a:defRPr/>
            </a:pPr>
            <a:endParaRPr lang="en-US" b="0" dirty="0" smtClean="0">
              <a:solidFill>
                <a:schemeClr val="accent2"/>
              </a:solidFill>
            </a:endParaRPr>
          </a:p>
          <a:p>
            <a:pPr eaLnBrk="1" fontAlgn="auto" hangingPunct="1">
              <a:spcAft>
                <a:spcPts val="0"/>
              </a:spcAft>
              <a:buFont typeface="Arial" pitchFamily="34" charset="0"/>
              <a:buChar char="•"/>
              <a:defRPr/>
            </a:pPr>
            <a:endParaRPr lang="en-US" b="0" dirty="0" smtClean="0">
              <a:solidFill>
                <a:schemeClr val="accent2"/>
              </a:solidFill>
            </a:endParaRPr>
          </a:p>
          <a:p>
            <a:pPr eaLnBrk="1" fontAlgn="auto" hangingPunct="1">
              <a:spcAft>
                <a:spcPts val="0"/>
              </a:spcAft>
              <a:buFont typeface="Arial" pitchFamily="34" charset="0"/>
              <a:buChar char="•"/>
              <a:defRPr/>
            </a:pPr>
            <a:endParaRPr lang="en-US" b="0" dirty="0" smtClean="0">
              <a:solidFill>
                <a:schemeClr val="accent2"/>
              </a:solidFill>
            </a:endParaRPr>
          </a:p>
        </p:txBody>
      </p:sp>
      <p:sp>
        <p:nvSpPr>
          <p:cNvPr id="2" name="Slide Number Placeholder 1"/>
          <p:cNvSpPr>
            <a:spLocks noGrp="1"/>
          </p:cNvSpPr>
          <p:nvPr>
            <p:ph type="sldNum" sz="quarter" idx="12"/>
          </p:nvPr>
        </p:nvSpPr>
        <p:spPr/>
        <p:txBody>
          <a:bodyPr/>
          <a:lstStyle/>
          <a:p>
            <a:pPr>
              <a:defRPr/>
            </a:pPr>
            <a:fld id="{0D550AB0-971B-472E-B09F-C9E382DAAD49}" type="slidenum">
              <a:rPr lang="en-US"/>
              <a:pPr>
                <a:defRPr/>
              </a:pPr>
              <a:t>39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Basics 	</a:t>
            </a:r>
            <a:endParaRPr lang="en-US" dirty="0"/>
          </a:p>
        </p:txBody>
      </p:sp>
      <p:sp>
        <p:nvSpPr>
          <p:cNvPr id="3" name="Content Placeholder 2"/>
          <p:cNvSpPr>
            <a:spLocks noGrp="1"/>
          </p:cNvSpPr>
          <p:nvPr>
            <p:ph idx="1"/>
          </p:nvPr>
        </p:nvSpPr>
        <p:spPr>
          <a:xfrm>
            <a:off x="822325" y="1066800"/>
            <a:ext cx="7521575" cy="3579812"/>
          </a:xfrm>
        </p:spPr>
        <p:txBody>
          <a:bodyPr/>
          <a:lstStyle/>
          <a:p>
            <a:pPr>
              <a:buFont typeface="Arial" panose="020B0604020202020204" pitchFamily="34" charset="0"/>
              <a:buChar char="•"/>
            </a:pPr>
            <a:r>
              <a:rPr lang="en-US" sz="2400" dirty="0" smtClean="0"/>
              <a:t>Similarities with other areas of discrimination </a:t>
            </a:r>
          </a:p>
          <a:p>
            <a:pPr lvl="3">
              <a:buFont typeface="Arial" panose="020B0604020202020204" pitchFamily="34" charset="0"/>
              <a:buChar char="•"/>
            </a:pPr>
            <a:r>
              <a:rPr lang="en-US" sz="2400" dirty="0" smtClean="0"/>
              <a:t>Disability discrimination </a:t>
            </a:r>
          </a:p>
          <a:p>
            <a:pPr lvl="4">
              <a:buFont typeface="Arial" panose="020B0604020202020204" pitchFamily="34" charset="0"/>
              <a:buChar char="•"/>
            </a:pPr>
            <a:r>
              <a:rPr lang="en-US" sz="2400" dirty="0" smtClean="0"/>
              <a:t>(reasonable accommodation requirement)</a:t>
            </a:r>
          </a:p>
          <a:p>
            <a:pPr lvl="3">
              <a:buFont typeface="Arial" panose="020B0604020202020204" pitchFamily="34" charset="0"/>
              <a:buChar char="•"/>
            </a:pPr>
            <a:r>
              <a:rPr lang="en-US" sz="2400" dirty="0" smtClean="0"/>
              <a:t>Sexual harassment </a:t>
            </a:r>
          </a:p>
          <a:p>
            <a:pPr lvl="4">
              <a:buFont typeface="Arial" panose="020B0604020202020204" pitchFamily="34" charset="0"/>
              <a:buChar char="•"/>
            </a:pPr>
            <a:r>
              <a:rPr lang="en-US" sz="2400" dirty="0" smtClean="0"/>
              <a:t>(severe or pervasive requirement)</a:t>
            </a:r>
          </a:p>
          <a:p>
            <a:pPr marL="466725" lvl="3" indent="0">
              <a:buNone/>
            </a:pPr>
            <a:endParaRPr lang="en-US" dirty="0" smtClean="0"/>
          </a:p>
          <a:p>
            <a:pPr lvl="3">
              <a:buFont typeface="Arial" panose="020B0604020202020204" pitchFamily="34" charset="0"/>
              <a:buChar char="•"/>
            </a:pPr>
            <a:endParaRPr lang="en-US" dirty="0" smtClean="0"/>
          </a:p>
        </p:txBody>
      </p:sp>
      <p:sp>
        <p:nvSpPr>
          <p:cNvPr id="4" name="Slide Number Placeholder 3"/>
          <p:cNvSpPr>
            <a:spLocks noGrp="1"/>
          </p:cNvSpPr>
          <p:nvPr>
            <p:ph type="sldNum" sz="quarter" idx="12"/>
          </p:nvPr>
        </p:nvSpPr>
        <p:spPr/>
        <p:txBody>
          <a:bodyPr/>
          <a:lstStyle/>
          <a:p>
            <a:pPr>
              <a:defRPr/>
            </a:pPr>
            <a:fld id="{C85035F0-47EA-4C8D-BAB3-23730DA8F4F1}" type="slidenum">
              <a:rPr lang="en-US" smtClean="0"/>
              <a:pPr>
                <a:defRPr/>
              </a:pPr>
              <a:t>4</a:t>
            </a:fld>
            <a:endParaRPr lang="en-US" dirty="0"/>
          </a:p>
        </p:txBody>
      </p:sp>
    </p:spTree>
    <p:extLst>
      <p:ext uri="{BB962C8B-B14F-4D97-AF65-F5344CB8AC3E}">
        <p14:creationId xmlns:p14="http://schemas.microsoft.com/office/powerpoint/2010/main" val="224922798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228600"/>
            <a:ext cx="7521575" cy="549275"/>
          </a:xfrm>
        </p:spPr>
        <p:txBody>
          <a:bodyPr/>
          <a:lstStyle/>
          <a:p>
            <a:pPr algn="ctr" eaLnBrk="1" fontAlgn="auto" hangingPunct="1">
              <a:spcAft>
                <a:spcPts val="0"/>
              </a:spcAft>
              <a:defRPr/>
            </a:pPr>
            <a:r>
              <a:rPr lang="en-US" sz="3200" dirty="0"/>
              <a:t>HYPOTHETICAL 4</a:t>
            </a:r>
          </a:p>
        </p:txBody>
      </p:sp>
      <p:sp>
        <p:nvSpPr>
          <p:cNvPr id="4" name="Content Placeholder 3"/>
          <p:cNvSpPr>
            <a:spLocks noGrp="1"/>
          </p:cNvSpPr>
          <p:nvPr>
            <p:ph idx="1"/>
          </p:nvPr>
        </p:nvSpPr>
        <p:spPr>
          <a:xfrm>
            <a:off x="225425" y="1066800"/>
            <a:ext cx="8689975" cy="3579813"/>
          </a:xfrm>
        </p:spPr>
        <p:txBody>
          <a:bodyPr rtlCol="0">
            <a:normAutofit fontScale="85000" lnSpcReduction="10000"/>
          </a:bodyPr>
          <a:lstStyle/>
          <a:p>
            <a:pPr eaLnBrk="1" fontAlgn="auto" hangingPunct="1">
              <a:spcAft>
                <a:spcPts val="0"/>
              </a:spcAft>
              <a:buClr>
                <a:srgbClr val="C00000"/>
              </a:buClr>
              <a:buFont typeface="Wingdings" pitchFamily="2" charset="2"/>
              <a:buChar char="§"/>
              <a:defRPr/>
            </a:pPr>
            <a:r>
              <a:rPr lang="en-US" sz="2100" b="0" dirty="0" smtClean="0"/>
              <a:t>A quality assurance manager who supervised an openly gay employee told the employee that the Bible says that homosexuality is a sin and that her relationship with a woman was the cause of the turmoil and unhappiness in her life.  The two prayed together and the employee said this had caused her to be born again.  The manager said that sometimes there is a higher calling than a company policy.  However, the employer terminated the manager from her supervisor position for harassing the employee over her sexual orientation.  The manager claimed she was discriminated against because of her Christian beliefs. </a:t>
            </a:r>
          </a:p>
          <a:p>
            <a:pPr eaLnBrk="1" fontAlgn="auto" hangingPunct="1">
              <a:spcAft>
                <a:spcPts val="0"/>
              </a:spcAft>
              <a:buClr>
                <a:srgbClr val="C00000"/>
              </a:buClr>
              <a:buFont typeface="Wingdings" pitchFamily="2" charset="2"/>
              <a:buChar char="§"/>
              <a:defRPr/>
            </a:pPr>
            <a:endParaRPr lang="en-US" b="0" dirty="0" smtClean="0"/>
          </a:p>
          <a:p>
            <a:pPr eaLnBrk="1" fontAlgn="auto" hangingPunct="1">
              <a:spcAft>
                <a:spcPts val="0"/>
              </a:spcAft>
              <a:buClr>
                <a:srgbClr val="C00000"/>
              </a:buClr>
              <a:buFont typeface="Wingdings" pitchFamily="2" charset="2"/>
              <a:buChar char="§"/>
              <a:defRPr/>
            </a:pPr>
            <a:r>
              <a:rPr lang="en-US" sz="2400" dirty="0" smtClean="0">
                <a:solidFill>
                  <a:schemeClr val="accent2"/>
                </a:solidFill>
              </a:rPr>
              <a:t>Did the employer violate the religious discrimination provision of federal and/or state law?</a:t>
            </a:r>
            <a:endParaRPr lang="en-US" b="0" dirty="0" smtClean="0">
              <a:solidFill>
                <a:schemeClr val="accent2"/>
              </a:solidFill>
            </a:endParaRPr>
          </a:p>
          <a:p>
            <a:pPr eaLnBrk="1" fontAlgn="auto" hangingPunct="1">
              <a:spcAft>
                <a:spcPts val="0"/>
              </a:spcAft>
              <a:buFont typeface="Arial" pitchFamily="34" charset="0"/>
              <a:buChar char="•"/>
              <a:defRPr/>
            </a:pPr>
            <a:endParaRPr lang="en-US" b="0" dirty="0" smtClean="0">
              <a:solidFill>
                <a:schemeClr val="accent2"/>
              </a:solidFill>
            </a:endParaRPr>
          </a:p>
          <a:p>
            <a:pPr marL="966788" lvl="1" indent="-622300" algn="ctr" eaLnBrk="1" fontAlgn="auto" hangingPunct="1">
              <a:spcAft>
                <a:spcPts val="0"/>
              </a:spcAft>
              <a:buFont typeface="Wingdings" pitchFamily="2" charset="2"/>
              <a:buNone/>
              <a:defRPr/>
            </a:pPr>
            <a:r>
              <a:rPr lang="en-US" sz="1400" i="1" dirty="0" smtClean="0">
                <a:latin typeface="Arial" pitchFamily="34" charset="0"/>
                <a:cs typeface="Arial" pitchFamily="34" charset="0"/>
              </a:rPr>
              <a:t>Bodett v. CoxCom, Inc.</a:t>
            </a:r>
            <a:r>
              <a:rPr lang="en-US" sz="1400" dirty="0" smtClean="0">
                <a:latin typeface="Arial" pitchFamily="34" charset="0"/>
                <a:cs typeface="Arial" pitchFamily="34" charset="0"/>
              </a:rPr>
              <a:t> (9th Cir. 2004) 366 F.3d 736</a:t>
            </a:r>
          </a:p>
          <a:p>
            <a:pPr marL="966788" lvl="1" indent="-622300" eaLnBrk="1" fontAlgn="auto" hangingPunct="1">
              <a:spcAft>
                <a:spcPts val="0"/>
              </a:spcAft>
              <a:defRPr/>
            </a:pPr>
            <a:endParaRPr lang="en-US" sz="3000" dirty="0" smtClean="0"/>
          </a:p>
          <a:p>
            <a:pPr eaLnBrk="1" fontAlgn="auto" hangingPunct="1">
              <a:spcAft>
                <a:spcPts val="0"/>
              </a:spcAft>
              <a:buFont typeface="Arial" pitchFamily="34" charset="0"/>
              <a:buChar char="•"/>
              <a:defRPr/>
            </a:pPr>
            <a:endParaRPr lang="en-US" b="0" dirty="0" smtClean="0">
              <a:solidFill>
                <a:schemeClr val="accent2"/>
              </a:solidFill>
            </a:endParaRPr>
          </a:p>
          <a:p>
            <a:pPr eaLnBrk="1" fontAlgn="auto" hangingPunct="1">
              <a:spcAft>
                <a:spcPts val="0"/>
              </a:spcAft>
              <a:buFont typeface="Arial" pitchFamily="34" charset="0"/>
              <a:buChar char="•"/>
              <a:defRPr/>
            </a:pPr>
            <a:endParaRPr lang="en-US" b="0" dirty="0" smtClean="0">
              <a:solidFill>
                <a:schemeClr val="accent2"/>
              </a:solidFill>
            </a:endParaRPr>
          </a:p>
          <a:p>
            <a:pPr eaLnBrk="1" fontAlgn="auto" hangingPunct="1">
              <a:spcAft>
                <a:spcPts val="0"/>
              </a:spcAft>
              <a:buFont typeface="Arial" pitchFamily="34" charset="0"/>
              <a:buChar char="•"/>
              <a:defRPr/>
            </a:pPr>
            <a:endParaRPr lang="en-US" b="0" dirty="0" smtClean="0">
              <a:solidFill>
                <a:schemeClr val="accent2"/>
              </a:solidFill>
            </a:endParaRPr>
          </a:p>
        </p:txBody>
      </p:sp>
      <p:sp>
        <p:nvSpPr>
          <p:cNvPr id="2" name="Slide Number Placeholder 1"/>
          <p:cNvSpPr>
            <a:spLocks noGrp="1"/>
          </p:cNvSpPr>
          <p:nvPr>
            <p:ph type="sldNum" sz="quarter" idx="12"/>
          </p:nvPr>
        </p:nvSpPr>
        <p:spPr/>
        <p:txBody>
          <a:bodyPr/>
          <a:lstStyle/>
          <a:p>
            <a:pPr>
              <a:defRPr/>
            </a:pPr>
            <a:fld id="{1D06F904-3500-402C-B21B-34BDC1191665}" type="slidenum">
              <a:rPr lang="en-US"/>
              <a:pPr>
                <a:defRPr/>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xfrm>
            <a:off x="381000" y="152400"/>
            <a:ext cx="8153400" cy="1143000"/>
          </a:xfrm>
        </p:spPr>
        <p:txBody>
          <a:bodyPr/>
          <a:lstStyle/>
          <a:p>
            <a:pPr algn="ctr" eaLnBrk="1" fontAlgn="auto" hangingPunct="1">
              <a:spcAft>
                <a:spcPts val="0"/>
              </a:spcAft>
              <a:defRPr/>
            </a:pPr>
            <a:r>
              <a:rPr lang="en-US" sz="3200" dirty="0"/>
              <a:t>Best Practices</a:t>
            </a:r>
            <a:r>
              <a:rPr lang="en-US" sz="2600" dirty="0" smtClean="0"/>
              <a:t/>
            </a:r>
            <a:br>
              <a:rPr lang="en-US" sz="2600" dirty="0" smtClean="0"/>
            </a:br>
            <a:endParaRPr lang="en-US" sz="2600" dirty="0" smtClean="0"/>
          </a:p>
        </p:txBody>
      </p:sp>
      <p:sp>
        <p:nvSpPr>
          <p:cNvPr id="86019" name="Rectangle 3"/>
          <p:cNvSpPr>
            <a:spLocks noGrp="1" noChangeArrowheads="1"/>
          </p:cNvSpPr>
          <p:nvPr>
            <p:ph idx="1"/>
          </p:nvPr>
        </p:nvSpPr>
        <p:spPr>
          <a:xfrm>
            <a:off x="457200" y="914400"/>
            <a:ext cx="8229600" cy="4333875"/>
          </a:xfrm>
        </p:spPr>
        <p:txBody>
          <a:bodyPr/>
          <a:lstStyle/>
          <a:p>
            <a:pPr marL="0" indent="0" eaLnBrk="1" hangingPunct="1">
              <a:defRPr/>
            </a:pPr>
            <a:r>
              <a:rPr lang="en-US" sz="2400" dirty="0" smtClean="0"/>
              <a:t>Suggestions for employers to protect against and prevent claims of religious discrimination:</a:t>
            </a:r>
          </a:p>
          <a:p>
            <a:pPr eaLnBrk="1" hangingPunct="1">
              <a:buFont typeface="Wingdings" pitchFamily="2" charset="2"/>
              <a:buChar char="§"/>
              <a:defRPr/>
            </a:pPr>
            <a:endParaRPr lang="en-US" dirty="0" smtClean="0"/>
          </a:p>
          <a:p>
            <a:pPr lvl="2" eaLnBrk="1" hangingPunct="1">
              <a:defRPr/>
            </a:pPr>
            <a:r>
              <a:rPr lang="en-US" sz="2400" dirty="0" smtClean="0"/>
              <a:t>Common sense</a:t>
            </a:r>
          </a:p>
          <a:p>
            <a:pPr lvl="2" eaLnBrk="1" hangingPunct="1">
              <a:defRPr/>
            </a:pPr>
            <a:r>
              <a:rPr lang="en-US" sz="2400" dirty="0" smtClean="0"/>
              <a:t>Non-discrimination company policy</a:t>
            </a:r>
          </a:p>
          <a:p>
            <a:pPr lvl="2" eaLnBrk="1" hangingPunct="1">
              <a:defRPr/>
            </a:pPr>
            <a:r>
              <a:rPr lang="en-US" sz="2400" dirty="0" smtClean="0"/>
              <a:t>Training</a:t>
            </a:r>
          </a:p>
          <a:p>
            <a:pPr lvl="2" eaLnBrk="1" hangingPunct="1">
              <a:defRPr/>
            </a:pPr>
            <a:r>
              <a:rPr lang="en-US" sz="2400" dirty="0" smtClean="0"/>
              <a:t>Document all attempts to interact or accommodate</a:t>
            </a:r>
          </a:p>
          <a:p>
            <a:pPr lvl="2" eaLnBrk="1" hangingPunct="1">
              <a:defRPr/>
            </a:pPr>
            <a:r>
              <a:rPr lang="en-US" sz="2400" dirty="0" smtClean="0"/>
              <a:t>Investigate in a timely fashion</a:t>
            </a:r>
          </a:p>
          <a:p>
            <a:pPr lvl="2" eaLnBrk="1" hangingPunct="1">
              <a:defRPr/>
            </a:pPr>
            <a:r>
              <a:rPr lang="en-US" sz="2400" dirty="0" smtClean="0"/>
              <a:t>Consider offering a severance agreement</a:t>
            </a:r>
          </a:p>
          <a:p>
            <a:pPr eaLnBrk="1" hangingPunct="1">
              <a:defRPr/>
            </a:pPr>
            <a:endParaRPr lang="en-US" dirty="0" smtClean="0">
              <a:latin typeface="Times New Roman" pitchFamily="18" charset="0"/>
            </a:endParaRPr>
          </a:p>
          <a:p>
            <a:pPr lvl="1" eaLnBrk="1" hangingPunct="1">
              <a:defRPr/>
            </a:pPr>
            <a:endParaRPr lang="en-US" dirty="0" smtClean="0">
              <a:latin typeface="Times New Roman" pitchFamily="18" charset="0"/>
            </a:endParaRPr>
          </a:p>
        </p:txBody>
      </p:sp>
      <p:sp>
        <p:nvSpPr>
          <p:cNvPr id="30722" name="Slide Number Placeholder 5"/>
          <p:cNvSpPr>
            <a:spLocks noGrp="1"/>
          </p:cNvSpPr>
          <p:nvPr>
            <p:ph type="sldNum" sz="quarter" idx="12"/>
          </p:nvPr>
        </p:nvSpPr>
        <p:spPr/>
        <p:txBody>
          <a:bodyPr/>
          <a:lstStyle/>
          <a:p>
            <a:pPr>
              <a:defRPr/>
            </a:pPr>
            <a:fld id="{828D0E85-06EC-469B-8C63-EBE5B7D9039B}" type="slidenum">
              <a:rPr lang="en-US" altLang="en-US"/>
              <a:pPr>
                <a:defRPr/>
              </a:pPr>
              <a:t>41</a:t>
            </a:fld>
            <a:endParaRPr lang="en-US" altLang="en-US" dirty="0"/>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521575" cy="549275"/>
          </a:xfrm>
        </p:spPr>
        <p:txBody>
          <a:bodyPr/>
          <a:lstStyle/>
          <a:p>
            <a:pPr algn="ctr">
              <a:defRPr/>
            </a:pPr>
            <a:r>
              <a:rPr lang="en-US" sz="3200" dirty="0"/>
              <a:t>Summary and Conclusion</a:t>
            </a:r>
          </a:p>
        </p:txBody>
      </p:sp>
      <p:sp>
        <p:nvSpPr>
          <p:cNvPr id="80898" name="Content Placeholder 2"/>
          <p:cNvSpPr>
            <a:spLocks noGrp="1"/>
          </p:cNvSpPr>
          <p:nvPr>
            <p:ph idx="1"/>
          </p:nvPr>
        </p:nvSpPr>
        <p:spPr>
          <a:xfrm>
            <a:off x="228600" y="1100138"/>
            <a:ext cx="8610600" cy="3579812"/>
          </a:xfrm>
        </p:spPr>
        <p:txBody>
          <a:bodyPr/>
          <a:lstStyle/>
          <a:p>
            <a:pPr>
              <a:buClr>
                <a:srgbClr val="C00000"/>
              </a:buClr>
              <a:buFont typeface="Wingdings" pitchFamily="2" charset="2"/>
              <a:buChar char="§"/>
            </a:pPr>
            <a:r>
              <a:rPr lang="en-US" sz="2400" b="0" dirty="0" smtClean="0"/>
              <a:t>Dress and appearance issues should be routinely accommodated, unless they raise significant health or safety issues. </a:t>
            </a:r>
          </a:p>
          <a:p>
            <a:pPr>
              <a:buClr>
                <a:srgbClr val="C00000"/>
              </a:buClr>
              <a:buFont typeface="Wingdings" pitchFamily="2" charset="2"/>
              <a:buChar char="§"/>
            </a:pPr>
            <a:r>
              <a:rPr lang="en-US" sz="2400" b="0" dirty="0" smtClean="0"/>
              <a:t>Workers should not be laterally transferred away from the general public due to their religious displays/appearance.  </a:t>
            </a:r>
          </a:p>
          <a:p>
            <a:pPr>
              <a:buClr>
                <a:srgbClr val="C00000"/>
              </a:buClr>
              <a:buFont typeface="Wingdings" pitchFamily="2" charset="2"/>
              <a:buChar char="§"/>
            </a:pPr>
            <a:r>
              <a:rPr lang="en-US" sz="2400" b="0" dirty="0" smtClean="0"/>
              <a:t>Scheduling accommodations should be routinely accommodated, unless the cost of doing so becomes a “significant difficulty or expense.” </a:t>
            </a:r>
          </a:p>
          <a:p>
            <a:endParaRPr lang="en-US" dirty="0" smtClean="0"/>
          </a:p>
        </p:txBody>
      </p:sp>
      <p:sp>
        <p:nvSpPr>
          <p:cNvPr id="4" name="Slide Number Placeholder 3"/>
          <p:cNvSpPr>
            <a:spLocks noGrp="1"/>
          </p:cNvSpPr>
          <p:nvPr>
            <p:ph type="sldNum" sz="quarter" idx="12"/>
          </p:nvPr>
        </p:nvSpPr>
        <p:spPr/>
        <p:txBody>
          <a:bodyPr/>
          <a:lstStyle/>
          <a:p>
            <a:pPr>
              <a:defRPr/>
            </a:pPr>
            <a:fld id="{41938817-9840-4716-934B-0D17D48A721A}" type="slidenum">
              <a:rPr lang="en-US" smtClean="0"/>
              <a:pPr>
                <a:defRPr/>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521575" cy="549275"/>
          </a:xfrm>
        </p:spPr>
        <p:txBody>
          <a:bodyPr/>
          <a:lstStyle/>
          <a:p>
            <a:pPr algn="ctr"/>
            <a:r>
              <a:rPr lang="en-US" sz="3200" dirty="0"/>
              <a:t>RALPH ACT</a:t>
            </a:r>
          </a:p>
        </p:txBody>
      </p:sp>
      <p:sp>
        <p:nvSpPr>
          <p:cNvPr id="3" name="Content Placeholder 2"/>
          <p:cNvSpPr>
            <a:spLocks noGrp="1"/>
          </p:cNvSpPr>
          <p:nvPr>
            <p:ph idx="1"/>
          </p:nvPr>
        </p:nvSpPr>
        <p:spPr/>
        <p:txBody>
          <a:bodyPr/>
          <a:lstStyle/>
          <a:p>
            <a:r>
              <a:rPr lang="en-US" sz="2000" dirty="0" smtClean="0"/>
              <a:t>Cal. Civ. Code § 51.7</a:t>
            </a:r>
          </a:p>
          <a:p>
            <a:r>
              <a:rPr lang="en-US" sz="2000" b="0" dirty="0"/>
              <a:t>(a) All persons within the jurisdiction of this state have the right to be free from any violence, or intimidation by threat of violence, committed against their persons or property because of political affiliation, or on account of any characteristic listed or defined in subdivision (b) or (e) of Section 51, or position in a labor dispute, or because another person perceives them to have one or more of those characteristics. The identification in this subdivision of particular bases of discrimination is illustrative rather than restrictive.</a:t>
            </a:r>
          </a:p>
        </p:txBody>
      </p:sp>
      <p:sp>
        <p:nvSpPr>
          <p:cNvPr id="4" name="Slide Number Placeholder 3"/>
          <p:cNvSpPr>
            <a:spLocks noGrp="1"/>
          </p:cNvSpPr>
          <p:nvPr>
            <p:ph type="sldNum" sz="quarter" idx="12"/>
          </p:nvPr>
        </p:nvSpPr>
        <p:spPr/>
        <p:txBody>
          <a:bodyPr/>
          <a:lstStyle/>
          <a:p>
            <a:pPr>
              <a:defRPr/>
            </a:pPr>
            <a:fld id="{C85035F0-47EA-4C8D-BAB3-23730DA8F4F1}" type="slidenum">
              <a:rPr lang="en-US" smtClean="0"/>
              <a:pPr>
                <a:defRPr/>
              </a:pPr>
              <a:t>43</a:t>
            </a:fld>
            <a:endParaRPr lang="en-US" dirty="0"/>
          </a:p>
        </p:txBody>
      </p:sp>
    </p:spTree>
    <p:extLst>
      <p:ext uri="{BB962C8B-B14F-4D97-AF65-F5344CB8AC3E}">
        <p14:creationId xmlns:p14="http://schemas.microsoft.com/office/powerpoint/2010/main" val="37896299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521575" cy="549275"/>
          </a:xfrm>
        </p:spPr>
        <p:txBody>
          <a:bodyPr/>
          <a:lstStyle/>
          <a:p>
            <a:pPr algn="ctr"/>
            <a:r>
              <a:rPr lang="en-US" sz="3200" dirty="0"/>
              <a:t>Trends in Religious Hate violence</a:t>
            </a:r>
          </a:p>
        </p:txBody>
      </p:sp>
      <p:sp>
        <p:nvSpPr>
          <p:cNvPr id="3" name="Content Placeholder 2"/>
          <p:cNvSpPr>
            <a:spLocks noGrp="1"/>
          </p:cNvSpPr>
          <p:nvPr>
            <p:ph idx="1"/>
          </p:nvPr>
        </p:nvSpPr>
        <p:spPr/>
        <p:txBody>
          <a:bodyPr/>
          <a:lstStyle/>
          <a:p>
            <a:pPr>
              <a:buFont typeface="Arial" charset="0"/>
              <a:buChar char="•"/>
            </a:pPr>
            <a:r>
              <a:rPr lang="en-US" sz="2000" b="0" dirty="0" smtClean="0"/>
              <a:t>Third most common type of hate crime</a:t>
            </a:r>
          </a:p>
          <a:p>
            <a:pPr>
              <a:buFont typeface="Arial" charset="0"/>
              <a:buChar char="•"/>
            </a:pPr>
            <a:r>
              <a:rPr lang="en-US" sz="2000" b="0" dirty="0" smtClean="0"/>
              <a:t>Hate crimes with an anti-Jewish motivation continue to be most common</a:t>
            </a:r>
          </a:p>
          <a:p>
            <a:pPr>
              <a:buFont typeface="Arial" charset="0"/>
              <a:buChar char="•"/>
            </a:pPr>
            <a:r>
              <a:rPr lang="en-US" sz="2000" b="0" dirty="0" smtClean="0"/>
              <a:t>Hates crimes against Sikh individuals since Sept. 11th</a:t>
            </a:r>
            <a:endParaRPr lang="en-US" sz="2000" b="0" dirty="0"/>
          </a:p>
        </p:txBody>
      </p:sp>
      <p:sp>
        <p:nvSpPr>
          <p:cNvPr id="4" name="Slide Number Placeholder 3"/>
          <p:cNvSpPr>
            <a:spLocks noGrp="1"/>
          </p:cNvSpPr>
          <p:nvPr>
            <p:ph type="sldNum" sz="quarter" idx="12"/>
          </p:nvPr>
        </p:nvSpPr>
        <p:spPr/>
        <p:txBody>
          <a:bodyPr/>
          <a:lstStyle/>
          <a:p>
            <a:pPr>
              <a:defRPr/>
            </a:pPr>
            <a:fld id="{C85035F0-47EA-4C8D-BAB3-23730DA8F4F1}" type="slidenum">
              <a:rPr lang="en-US" smtClean="0"/>
              <a:pPr>
                <a:defRPr/>
              </a:pPr>
              <a:t>44</a:t>
            </a:fld>
            <a:endParaRPr lang="en-US" dirty="0"/>
          </a:p>
        </p:txBody>
      </p:sp>
    </p:spTree>
    <p:extLst>
      <p:ext uri="{BB962C8B-B14F-4D97-AF65-F5344CB8AC3E}">
        <p14:creationId xmlns:p14="http://schemas.microsoft.com/office/powerpoint/2010/main" val="10507390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620000" cy="4800600"/>
          </a:xfrm>
        </p:spPr>
        <p:txBody>
          <a:bodyPr>
            <a:normAutofit/>
          </a:bodyPr>
          <a:lstStyle/>
          <a:p>
            <a:pPr marL="114300" indent="0">
              <a:buNone/>
            </a:pPr>
            <a:r>
              <a:rPr lang="en-US" sz="7200" dirty="0"/>
              <a:t>	</a:t>
            </a:r>
            <a:r>
              <a:rPr lang="en-US" sz="7200" dirty="0" smtClean="0">
                <a:latin typeface="+mj-lt"/>
              </a:rPr>
              <a:t>   </a:t>
            </a:r>
            <a:r>
              <a:rPr lang="en-US" sz="5400" dirty="0" smtClean="0"/>
              <a:t>THANK YOU!</a:t>
            </a:r>
          </a:p>
          <a:p>
            <a:pPr marL="114300" indent="0">
              <a:buNone/>
            </a:pPr>
            <a:endParaRPr lang="en-US" sz="2200" dirty="0" smtClean="0">
              <a:cs typeface="Arial" pitchFamily="34" charset="0"/>
            </a:endParaRPr>
          </a:p>
          <a:p>
            <a:pPr marL="114300" indent="0">
              <a:buNone/>
            </a:pPr>
            <a:endParaRPr lang="en-US" sz="2200" dirty="0">
              <a:cs typeface="Arial" pitchFamily="34" charset="0"/>
            </a:endParaRPr>
          </a:p>
          <a:p>
            <a:pPr marL="114300" indent="0">
              <a:buNone/>
            </a:pPr>
            <a:r>
              <a:rPr lang="en-US" sz="2200" dirty="0" smtClean="0">
                <a:cs typeface="Arial" pitchFamily="34" charset="0"/>
              </a:rPr>
              <a:t>www.dfeh.ca.gov</a:t>
            </a:r>
            <a:r>
              <a:rPr lang="en-US" sz="2200" dirty="0">
                <a:cs typeface="Arial" pitchFamily="34" charset="0"/>
              </a:rPr>
              <a:t/>
            </a:r>
            <a:br>
              <a:rPr lang="en-US" sz="2200" dirty="0">
                <a:cs typeface="Arial" pitchFamily="34" charset="0"/>
              </a:rPr>
            </a:br>
            <a:r>
              <a:rPr lang="en-US" sz="2200" dirty="0">
                <a:cs typeface="Arial" pitchFamily="34" charset="0"/>
              </a:rPr>
              <a:t>contact.center@dfeh.ca.gov</a:t>
            </a:r>
            <a:br>
              <a:rPr lang="en-US" sz="2200" dirty="0">
                <a:cs typeface="Arial" pitchFamily="34" charset="0"/>
              </a:rPr>
            </a:br>
            <a:r>
              <a:rPr lang="en-US" sz="2200" dirty="0">
                <a:cs typeface="Arial" pitchFamily="34" charset="0"/>
              </a:rPr>
              <a:t>(800) 884-1684</a:t>
            </a:r>
            <a:br>
              <a:rPr lang="en-US" sz="2200" dirty="0">
                <a:cs typeface="Arial" pitchFamily="34" charset="0"/>
              </a:rPr>
            </a:br>
            <a:r>
              <a:rPr lang="en-US" sz="2800" dirty="0">
                <a:latin typeface="Arial" pitchFamily="34" charset="0"/>
                <a:cs typeface="Arial" pitchFamily="34" charset="0"/>
              </a:rPr>
              <a:t/>
            </a:r>
            <a:br>
              <a:rPr lang="en-US" sz="2800" dirty="0">
                <a:latin typeface="Arial" pitchFamily="34" charset="0"/>
                <a:cs typeface="Arial" pitchFamily="34" charset="0"/>
              </a:rPr>
            </a:br>
            <a:endParaRPr lang="en-US" sz="2800" dirty="0"/>
          </a:p>
          <a:p>
            <a:pPr marL="114300" indent="0">
              <a:buNone/>
            </a:pPr>
            <a:endParaRPr lang="en-US" sz="4500" dirty="0"/>
          </a:p>
          <a:p>
            <a:pPr marL="114300" indent="0">
              <a:buNone/>
            </a:pPr>
            <a:endParaRPr lang="en-US" sz="7200" dirty="0"/>
          </a:p>
        </p:txBody>
      </p:sp>
      <p:sp>
        <p:nvSpPr>
          <p:cNvPr id="4" name="Slide Number Placeholder 3"/>
          <p:cNvSpPr>
            <a:spLocks noGrp="1"/>
          </p:cNvSpPr>
          <p:nvPr>
            <p:ph type="sldNum" sz="quarter" idx="12"/>
          </p:nvPr>
        </p:nvSpPr>
        <p:spPr/>
        <p:txBody>
          <a:bodyPr/>
          <a:lstStyle/>
          <a:p>
            <a:fld id="{BD793A36-4F47-4CAA-898C-20F1FCDACAF1}" type="slidenum">
              <a:rPr lang="en-US" smtClean="0"/>
              <a:t>45</a:t>
            </a:fld>
            <a:endParaRPr lang="en-US"/>
          </a:p>
        </p:txBody>
      </p:sp>
      <p:pic>
        <p:nvPicPr>
          <p:cNvPr id="6" name="Picture 6" descr="dfehLogo_blackOnGold"/>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876800" y="1828800"/>
            <a:ext cx="2667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3415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521575" cy="549275"/>
          </a:xfrm>
        </p:spPr>
        <p:txBody>
          <a:bodyPr/>
          <a:lstStyle/>
          <a:p>
            <a:pPr algn="ctr"/>
            <a:r>
              <a:rPr lang="en-US" sz="3200" dirty="0"/>
              <a:t>Statutory bases for protection</a:t>
            </a:r>
          </a:p>
        </p:txBody>
      </p:sp>
      <p:sp>
        <p:nvSpPr>
          <p:cNvPr id="3" name="Content Placeholder 2"/>
          <p:cNvSpPr>
            <a:spLocks noGrp="1"/>
          </p:cNvSpPr>
          <p:nvPr>
            <p:ph idx="1"/>
          </p:nvPr>
        </p:nvSpPr>
        <p:spPr/>
        <p:txBody>
          <a:bodyPr/>
          <a:lstStyle/>
          <a:p>
            <a:pPr marL="0" indent="0"/>
            <a:r>
              <a:rPr lang="en-US" sz="2400" b="0" dirty="0" smtClean="0"/>
              <a:t>FEHA. (Gov</a:t>
            </a:r>
            <a:r>
              <a:rPr lang="en-US" sz="2400" b="0" dirty="0"/>
              <a:t>. Code, § 12940</a:t>
            </a:r>
            <a:r>
              <a:rPr lang="en-US" sz="2400" b="0" dirty="0" smtClean="0"/>
              <a:t>.)</a:t>
            </a:r>
          </a:p>
          <a:p>
            <a:pPr>
              <a:buFont typeface="Arial" pitchFamily="34" charset="0"/>
              <a:buChar char="•"/>
            </a:pPr>
            <a:r>
              <a:rPr lang="en-US" sz="2400" b="0" dirty="0" smtClean="0"/>
              <a:t>Prohibits discrimination because of “religious creed.” </a:t>
            </a:r>
            <a:endParaRPr lang="en-US" sz="2400" b="0" dirty="0"/>
          </a:p>
          <a:p>
            <a:pPr marL="0" indent="0"/>
            <a:endParaRPr lang="en-US" sz="2400" b="0" dirty="0"/>
          </a:p>
          <a:p>
            <a:pPr marL="0" indent="0"/>
            <a:r>
              <a:rPr lang="en-US" sz="2400" b="0" dirty="0"/>
              <a:t>Title VII.  (42 U.S.C. § 2000e-2(a</a:t>
            </a:r>
            <a:r>
              <a:rPr lang="en-US" sz="2400" b="0" dirty="0" smtClean="0"/>
              <a:t>).)</a:t>
            </a:r>
          </a:p>
          <a:p>
            <a:pPr>
              <a:buFont typeface="Arial" charset="0"/>
              <a:buChar char="•"/>
            </a:pPr>
            <a:r>
              <a:rPr lang="en-US" sz="2400" b="0" dirty="0" smtClean="0"/>
              <a:t>Prohibits discrimination because of “religion.”</a:t>
            </a:r>
          </a:p>
          <a:p>
            <a:pPr marL="0" indent="0"/>
            <a:endParaRPr lang="en-US" sz="2400" b="0" dirty="0"/>
          </a:p>
          <a:p>
            <a:pPr>
              <a:buFont typeface="Arial" pitchFamily="34" charset="0"/>
              <a:buChar char="•"/>
            </a:pPr>
            <a:endParaRPr lang="en-US" sz="2400" b="0" dirty="0"/>
          </a:p>
          <a:p>
            <a:pPr>
              <a:buFont typeface="Arial" pitchFamily="34" charset="0"/>
              <a:buChar char="•"/>
            </a:pPr>
            <a:endParaRPr lang="en-US" sz="2400" dirty="0" smtClean="0"/>
          </a:p>
          <a:p>
            <a:endParaRPr lang="en-US" sz="2400" dirty="0"/>
          </a:p>
        </p:txBody>
      </p:sp>
      <p:sp>
        <p:nvSpPr>
          <p:cNvPr id="4" name="Slide Number Placeholder 3"/>
          <p:cNvSpPr>
            <a:spLocks noGrp="1"/>
          </p:cNvSpPr>
          <p:nvPr>
            <p:ph type="sldNum" sz="quarter" idx="12"/>
          </p:nvPr>
        </p:nvSpPr>
        <p:spPr/>
        <p:txBody>
          <a:bodyPr/>
          <a:lstStyle/>
          <a:p>
            <a:pPr>
              <a:defRPr/>
            </a:pPr>
            <a:fld id="{C85035F0-47EA-4C8D-BAB3-23730DA8F4F1}" type="slidenum">
              <a:rPr lang="en-US" smtClean="0"/>
              <a:pPr>
                <a:defRPr/>
              </a:pPr>
              <a:t>5</a:t>
            </a:fld>
            <a:endParaRPr lang="en-US" dirty="0"/>
          </a:p>
        </p:txBody>
      </p:sp>
    </p:spTree>
    <p:extLst>
      <p:ext uri="{BB962C8B-B14F-4D97-AF65-F5344CB8AC3E}">
        <p14:creationId xmlns:p14="http://schemas.microsoft.com/office/powerpoint/2010/main" val="90120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FEHA’s STATEMENT OF PURPOSE</a:t>
            </a:r>
            <a:endParaRPr lang="en-US" dirty="0"/>
          </a:p>
        </p:txBody>
      </p:sp>
      <p:sp>
        <p:nvSpPr>
          <p:cNvPr id="3" name="Content Placeholder 2"/>
          <p:cNvSpPr>
            <a:spLocks noGrp="1"/>
          </p:cNvSpPr>
          <p:nvPr>
            <p:ph idx="1"/>
          </p:nvPr>
        </p:nvSpPr>
        <p:spPr/>
        <p:txBody>
          <a:bodyPr/>
          <a:lstStyle/>
          <a:p>
            <a:r>
              <a:rPr lang="en-US" sz="2000" b="0" dirty="0" smtClean="0"/>
              <a:t>	“The </a:t>
            </a:r>
            <a:r>
              <a:rPr lang="en-US" sz="2000" b="0" dirty="0"/>
              <a:t>freedom to worship as one believes is a basic </a:t>
            </a:r>
            <a:r>
              <a:rPr lang="en-US" sz="2000" b="0" dirty="0" smtClean="0"/>
              <a:t>human right</a:t>
            </a:r>
            <a:r>
              <a:rPr lang="en-US" sz="2000" b="0" dirty="0"/>
              <a:t>. To that end, the accommodation of religious pluralism is an important and necessary part of our society. Questions of religious discrimination and accommodation to the varied religious practices of the people of the State of California often arise in complex and emotionally charged situations; therefore, each case must be reviewed on an individual basis to best balance often contradictory social </a:t>
            </a:r>
            <a:r>
              <a:rPr lang="en-US" sz="2000" b="0" dirty="0" smtClean="0"/>
              <a:t>needs.”  (Cal</a:t>
            </a:r>
            <a:r>
              <a:rPr lang="en-US" sz="2000" b="0" dirty="0"/>
              <a:t>. Code </a:t>
            </a:r>
            <a:r>
              <a:rPr lang="en-US" sz="2000" b="0" dirty="0" err="1"/>
              <a:t>Regs</a:t>
            </a:r>
            <a:r>
              <a:rPr lang="en-US" sz="2000" b="0" dirty="0"/>
              <a:t>., tit. 2, § </a:t>
            </a:r>
            <a:r>
              <a:rPr lang="en-US" sz="2000" b="0" dirty="0" smtClean="0"/>
              <a:t>11059.)</a:t>
            </a:r>
            <a:endParaRPr lang="en-US" sz="2000" b="0" dirty="0"/>
          </a:p>
          <a:p>
            <a:endParaRPr lang="en-US" dirty="0"/>
          </a:p>
        </p:txBody>
      </p:sp>
      <p:sp>
        <p:nvSpPr>
          <p:cNvPr id="4" name="Slide Number Placeholder 3"/>
          <p:cNvSpPr>
            <a:spLocks noGrp="1"/>
          </p:cNvSpPr>
          <p:nvPr>
            <p:ph type="sldNum" sz="quarter" idx="12"/>
          </p:nvPr>
        </p:nvSpPr>
        <p:spPr/>
        <p:txBody>
          <a:bodyPr/>
          <a:lstStyle/>
          <a:p>
            <a:pPr>
              <a:defRPr/>
            </a:pPr>
            <a:fld id="{C85035F0-47EA-4C8D-BAB3-23730DA8F4F1}" type="slidenum">
              <a:rPr lang="en-US" smtClean="0"/>
              <a:pPr>
                <a:defRPr/>
              </a:pPr>
              <a:t>6</a:t>
            </a:fld>
            <a:endParaRPr lang="en-US" dirty="0"/>
          </a:p>
        </p:txBody>
      </p:sp>
    </p:spTree>
    <p:extLst>
      <p:ext uri="{BB962C8B-B14F-4D97-AF65-F5344CB8AC3E}">
        <p14:creationId xmlns:p14="http://schemas.microsoft.com/office/powerpoint/2010/main" val="3429373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521575" cy="549275"/>
          </a:xfrm>
        </p:spPr>
        <p:txBody>
          <a:bodyPr/>
          <a:lstStyle/>
          <a:p>
            <a:pPr algn="ctr" eaLnBrk="1" fontAlgn="auto" hangingPunct="1">
              <a:spcAft>
                <a:spcPts val="0"/>
              </a:spcAft>
              <a:defRPr/>
            </a:pPr>
            <a:r>
              <a:rPr lang="en-US" sz="3200" dirty="0" smtClean="0"/>
              <a:t>Limit on coverage: Religious entities</a:t>
            </a:r>
            <a:endParaRPr lang="en-US" sz="3200" dirty="0"/>
          </a:p>
        </p:txBody>
      </p:sp>
      <p:sp>
        <p:nvSpPr>
          <p:cNvPr id="22530" name="Content Placeholder 2"/>
          <p:cNvSpPr>
            <a:spLocks noGrp="1"/>
          </p:cNvSpPr>
          <p:nvPr>
            <p:ph idx="1"/>
          </p:nvPr>
        </p:nvSpPr>
        <p:spPr>
          <a:xfrm>
            <a:off x="822325" y="1100138"/>
            <a:ext cx="7521575" cy="3852862"/>
          </a:xfrm>
        </p:spPr>
        <p:txBody>
          <a:bodyPr/>
          <a:lstStyle/>
          <a:p>
            <a:pPr marL="0" indent="0" eaLnBrk="1" hangingPunct="1">
              <a:buClr>
                <a:srgbClr val="C00000"/>
              </a:buClr>
            </a:pPr>
            <a:r>
              <a:rPr lang="en-US" sz="2400" b="0" dirty="0" smtClean="0"/>
              <a:t>FEHA exemption.</a:t>
            </a:r>
          </a:p>
          <a:p>
            <a:pPr eaLnBrk="1" hangingPunct="1">
              <a:buClr>
                <a:srgbClr val="C00000"/>
              </a:buClr>
              <a:buFont typeface="Wingdings" pitchFamily="2" charset="2"/>
              <a:buChar char="§"/>
            </a:pPr>
            <a:r>
              <a:rPr lang="en-US" sz="2400" b="0" dirty="0" smtClean="0"/>
              <a:t>Religious </a:t>
            </a:r>
            <a:r>
              <a:rPr lang="en-US" sz="2400" b="0" dirty="0"/>
              <a:t>organization exception.  (Gov. Code, § 12962, </a:t>
            </a:r>
            <a:r>
              <a:rPr lang="en-US" sz="2400" b="0" dirty="0" err="1"/>
              <a:t>subd</a:t>
            </a:r>
            <a:r>
              <a:rPr lang="en-US" sz="2400" b="0" dirty="0"/>
              <a:t>. (d).)</a:t>
            </a:r>
          </a:p>
          <a:p>
            <a:pPr marL="917575" lvl="3" indent="-454025" eaLnBrk="1" hangingPunct="1">
              <a:buClr>
                <a:srgbClr val="C00000"/>
              </a:buClr>
              <a:buFont typeface="Courier New" pitchFamily="49" charset="0"/>
              <a:buChar char="o"/>
            </a:pPr>
            <a:r>
              <a:rPr lang="en-US" sz="2400" dirty="0"/>
              <a:t>Religious corporation</a:t>
            </a:r>
            <a:r>
              <a:rPr lang="en-US" sz="2400" dirty="0" smtClean="0"/>
              <a:t>.</a:t>
            </a:r>
            <a:endParaRPr lang="en-US" sz="2400" dirty="0"/>
          </a:p>
          <a:p>
            <a:pPr marL="917575" lvl="3" indent="-454025" eaLnBrk="1" hangingPunct="1">
              <a:buClr>
                <a:srgbClr val="C00000"/>
              </a:buClr>
              <a:buFont typeface="Courier New" pitchFamily="49" charset="0"/>
              <a:buChar char="o"/>
            </a:pPr>
            <a:r>
              <a:rPr lang="en-US" sz="2400" dirty="0"/>
              <a:t>Not organized for private profit.</a:t>
            </a:r>
          </a:p>
          <a:p>
            <a:pPr eaLnBrk="1" hangingPunct="1">
              <a:buClr>
                <a:srgbClr val="C00000"/>
              </a:buClr>
              <a:buFont typeface="Wingdings" pitchFamily="2" charset="2"/>
              <a:buChar char="§"/>
            </a:pPr>
            <a:r>
              <a:rPr lang="en-US" sz="2400" b="0" dirty="0" smtClean="0"/>
              <a:t>However</a:t>
            </a:r>
            <a:r>
              <a:rPr lang="en-US" sz="2400" b="0" dirty="0"/>
              <a:t>, hospitals and health care facilities open to the public are subject to the FEHA even if owned by or affiliated with religious entities.  (Gov. Code, § 12926.2</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pPr>
              <a:defRPr/>
            </a:pPr>
            <a:fld id="{A6F40B67-B3F1-474F-A48C-05601B0D22C2}" type="slidenum">
              <a:rPr lang="en-US"/>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521575" cy="549275"/>
          </a:xfrm>
        </p:spPr>
        <p:txBody>
          <a:bodyPr/>
          <a:lstStyle/>
          <a:p>
            <a:pPr algn="ctr" eaLnBrk="1" fontAlgn="auto" hangingPunct="1">
              <a:spcAft>
                <a:spcPts val="0"/>
              </a:spcAft>
              <a:defRPr/>
            </a:pPr>
            <a:r>
              <a:rPr lang="en-US" sz="3200" dirty="0" smtClean="0"/>
              <a:t>Limit on coverage: Religious entities</a:t>
            </a:r>
            <a:endParaRPr lang="en-US" sz="3200" dirty="0"/>
          </a:p>
        </p:txBody>
      </p:sp>
      <p:sp>
        <p:nvSpPr>
          <p:cNvPr id="22530" name="Content Placeholder 2"/>
          <p:cNvSpPr>
            <a:spLocks noGrp="1"/>
          </p:cNvSpPr>
          <p:nvPr>
            <p:ph idx="1"/>
          </p:nvPr>
        </p:nvSpPr>
        <p:spPr>
          <a:xfrm>
            <a:off x="822325" y="914400"/>
            <a:ext cx="7521575" cy="4114800"/>
          </a:xfrm>
        </p:spPr>
        <p:txBody>
          <a:bodyPr/>
          <a:lstStyle/>
          <a:p>
            <a:pPr marL="0" indent="0" eaLnBrk="1" hangingPunct="1">
              <a:buClr>
                <a:srgbClr val="C00000"/>
              </a:buClr>
            </a:pPr>
            <a:r>
              <a:rPr lang="en-US" sz="2400" b="0" dirty="0" smtClean="0"/>
              <a:t>[Narrower] Title VII exemption.</a:t>
            </a:r>
          </a:p>
          <a:p>
            <a:pPr eaLnBrk="1" hangingPunct="1">
              <a:buClr>
                <a:srgbClr val="C00000"/>
              </a:buClr>
              <a:buFont typeface="Wingdings" pitchFamily="2" charset="2"/>
              <a:buChar char="§"/>
            </a:pPr>
            <a:r>
              <a:rPr lang="en-US" sz="2400" b="0" dirty="0" smtClean="0"/>
              <a:t>Prohibition against discrimination shall not apply to a religious entity “with respect to the employment of individuals of a particular religion to perform work connected with carrying on by such [entity] of its activities.”  (42 U.S.C. § 2000e-1.)</a:t>
            </a:r>
          </a:p>
          <a:p>
            <a:pPr eaLnBrk="1" hangingPunct="1">
              <a:buClr>
                <a:srgbClr val="C00000"/>
              </a:buClr>
              <a:buFont typeface="Wingdings" pitchFamily="2" charset="2"/>
              <a:buChar char="§"/>
            </a:pPr>
            <a:endParaRPr lang="en-US" sz="2400" dirty="0" smtClean="0"/>
          </a:p>
          <a:p>
            <a:pPr marL="6350" lvl="1" indent="0" eaLnBrk="1" hangingPunct="1">
              <a:buClr>
                <a:srgbClr val="C00000"/>
              </a:buClr>
              <a:buNone/>
            </a:pPr>
            <a:r>
              <a:rPr lang="en-US" sz="2400" dirty="0" smtClean="0"/>
              <a:t>“Ministerial exception.”</a:t>
            </a:r>
          </a:p>
          <a:p>
            <a:pPr marL="349250" lvl="1" indent="-342900" eaLnBrk="1" hangingPunct="1">
              <a:buClr>
                <a:srgbClr val="C00000"/>
              </a:buClr>
            </a:pPr>
            <a:r>
              <a:rPr lang="en-US" sz="2400" dirty="0" smtClean="0"/>
              <a:t>Constitutional exemption</a:t>
            </a:r>
            <a:r>
              <a:rPr lang="en-US" sz="2400" dirty="0"/>
              <a:t> </a:t>
            </a:r>
            <a:r>
              <a:rPr lang="en-US" sz="2400" dirty="0" smtClean="0"/>
              <a:t>(U.S</a:t>
            </a:r>
            <a:r>
              <a:rPr lang="en-US" sz="2400" dirty="0"/>
              <a:t>. Const., amend. I</a:t>
            </a:r>
            <a:r>
              <a:rPr lang="en-US" sz="2400" dirty="0" smtClean="0"/>
              <a:t>.)</a:t>
            </a:r>
          </a:p>
          <a:p>
            <a:pPr marL="349250" lvl="1" indent="-342900" eaLnBrk="1" hangingPunct="1">
              <a:buClr>
                <a:srgbClr val="C00000"/>
              </a:buClr>
            </a:pPr>
            <a:r>
              <a:rPr lang="en-US" sz="2400" dirty="0" smtClean="0"/>
              <a:t>Actually an affirmative defense</a:t>
            </a:r>
            <a:endParaRPr lang="en-US" sz="2400" b="0" dirty="0"/>
          </a:p>
          <a:p>
            <a:pPr eaLnBrk="1" hangingPunct="1"/>
            <a:endParaRPr lang="en-US" dirty="0" smtClean="0"/>
          </a:p>
        </p:txBody>
      </p:sp>
      <p:sp>
        <p:nvSpPr>
          <p:cNvPr id="4" name="Slide Number Placeholder 3"/>
          <p:cNvSpPr>
            <a:spLocks noGrp="1"/>
          </p:cNvSpPr>
          <p:nvPr>
            <p:ph type="sldNum" sz="quarter" idx="12"/>
          </p:nvPr>
        </p:nvSpPr>
        <p:spPr/>
        <p:txBody>
          <a:bodyPr/>
          <a:lstStyle/>
          <a:p>
            <a:pPr>
              <a:defRPr/>
            </a:pPr>
            <a:fld id="{A6F40B67-B3F1-474F-A48C-05601B0D22C2}" type="slidenum">
              <a:rPr lang="en-US"/>
              <a:pPr>
                <a:defRPr/>
              </a:pPr>
              <a:t>8</a:t>
            </a:fld>
            <a:endParaRPr lang="en-US" dirty="0"/>
          </a:p>
        </p:txBody>
      </p:sp>
    </p:spTree>
    <p:extLst>
      <p:ext uri="{BB962C8B-B14F-4D97-AF65-F5344CB8AC3E}">
        <p14:creationId xmlns:p14="http://schemas.microsoft.com/office/powerpoint/2010/main" val="1945245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2"/>
          </p:nvPr>
        </p:nvSpPr>
        <p:spPr/>
        <p:txBody>
          <a:bodyPr/>
          <a:lstStyle/>
          <a:p>
            <a:pPr>
              <a:defRPr/>
            </a:pPr>
            <a:fld id="{5872B060-325A-4A6B-8DE9-BB6C052F8F9E}" type="slidenum">
              <a:rPr lang="en-US" altLang="en-US"/>
              <a:pPr>
                <a:defRPr/>
              </a:pPr>
              <a:t>9</a:t>
            </a:fld>
            <a:endParaRPr lang="en-US" altLang="en-US" dirty="0"/>
          </a:p>
        </p:txBody>
      </p:sp>
      <p:sp>
        <p:nvSpPr>
          <p:cNvPr id="13315" name="Rectangle 2"/>
          <p:cNvSpPr>
            <a:spLocks noGrp="1" noChangeArrowheads="1"/>
          </p:cNvSpPr>
          <p:nvPr>
            <p:ph type="title" idx="4294967295"/>
          </p:nvPr>
        </p:nvSpPr>
        <p:spPr>
          <a:xfrm>
            <a:off x="0" y="381000"/>
            <a:ext cx="9144000" cy="762000"/>
          </a:xfrm>
        </p:spPr>
        <p:txBody>
          <a:bodyPr anchorCtr="1"/>
          <a:lstStyle/>
          <a:p>
            <a:pPr eaLnBrk="1" fontAlgn="auto" hangingPunct="1">
              <a:spcAft>
                <a:spcPts val="0"/>
              </a:spcAft>
              <a:defRPr/>
            </a:pPr>
            <a:r>
              <a:rPr lang="en-US" dirty="0" smtClean="0"/>
              <a:t>Reasonable Accommodation:  Prima Facie Case</a:t>
            </a:r>
            <a:r>
              <a:rPr lang="en-US" sz="3200" dirty="0"/>
              <a:t/>
            </a:r>
            <a:br>
              <a:rPr lang="en-US" sz="3200" dirty="0"/>
            </a:br>
            <a:endParaRPr lang="en-US" sz="3200" dirty="0"/>
          </a:p>
        </p:txBody>
      </p:sp>
      <p:sp>
        <p:nvSpPr>
          <p:cNvPr id="47107" name="Rectangle 3"/>
          <p:cNvSpPr>
            <a:spLocks noGrp="1" noChangeArrowheads="1"/>
          </p:cNvSpPr>
          <p:nvPr>
            <p:ph type="body" idx="4294967295"/>
          </p:nvPr>
        </p:nvSpPr>
        <p:spPr>
          <a:xfrm>
            <a:off x="914400" y="990600"/>
            <a:ext cx="8229600" cy="5029200"/>
          </a:xfrm>
        </p:spPr>
        <p:txBody>
          <a:bodyPr/>
          <a:lstStyle/>
          <a:p>
            <a:pPr marL="342900" lvl="1" indent="-342900" eaLnBrk="1" hangingPunct="1">
              <a:lnSpc>
                <a:spcPct val="80000"/>
              </a:lnSpc>
              <a:spcBef>
                <a:spcPts val="800"/>
              </a:spcBef>
              <a:buClr>
                <a:srgbClr val="C00000"/>
              </a:buClr>
              <a:buFont typeface="Arial" pitchFamily="34" charset="0"/>
              <a:buChar char="•"/>
            </a:pPr>
            <a:r>
              <a:rPr lang="en-US" sz="2400" b="0" dirty="0"/>
              <a:t>Courts follow a </a:t>
            </a:r>
            <a:r>
              <a:rPr lang="en-US" sz="2400" b="0" u="sng" dirty="0"/>
              <a:t>two-part burden-shifting framework </a:t>
            </a:r>
            <a:r>
              <a:rPr lang="en-US" sz="2400" b="0" dirty="0"/>
              <a:t>to analyze religious accommodation claims. </a:t>
            </a:r>
            <a:r>
              <a:rPr lang="en-US" sz="2400" b="0" dirty="0" smtClean="0"/>
              <a:t> (</a:t>
            </a:r>
            <a:r>
              <a:rPr lang="en-US" sz="2400" i="1" dirty="0" smtClean="0"/>
              <a:t>California </a:t>
            </a:r>
            <a:r>
              <a:rPr lang="en-US" sz="2400" i="1" dirty="0"/>
              <a:t>Fair Employment and Housing Com. v. Gemini </a:t>
            </a:r>
            <a:r>
              <a:rPr lang="en-US" sz="2400" dirty="0"/>
              <a:t>(2004) 122 Cal. App.4th 1004, 1012</a:t>
            </a:r>
            <a:r>
              <a:rPr lang="en-US" sz="2400" dirty="0" smtClean="0"/>
              <a:t>.)</a:t>
            </a:r>
            <a:endParaRPr lang="en-US" sz="2400" dirty="0"/>
          </a:p>
          <a:p>
            <a:pPr eaLnBrk="1" hangingPunct="1">
              <a:lnSpc>
                <a:spcPct val="80000"/>
              </a:lnSpc>
              <a:buClr>
                <a:srgbClr val="C00000"/>
              </a:buClr>
              <a:buFont typeface="Arial" pitchFamily="34" charset="0"/>
              <a:buChar char="•"/>
            </a:pPr>
            <a:r>
              <a:rPr lang="en-US" sz="2400" b="0" dirty="0" smtClean="0"/>
              <a:t>First, an employee must show:</a:t>
            </a:r>
          </a:p>
          <a:p>
            <a:pPr marL="911225" lvl="2" indent="-447675" eaLnBrk="1" hangingPunct="1">
              <a:lnSpc>
                <a:spcPct val="80000"/>
              </a:lnSpc>
              <a:spcBef>
                <a:spcPts val="800"/>
              </a:spcBef>
              <a:buClr>
                <a:srgbClr val="C00000"/>
              </a:buClr>
              <a:buNone/>
            </a:pPr>
            <a:r>
              <a:rPr lang="en-US" sz="2400" dirty="0" smtClean="0"/>
              <a:t>(</a:t>
            </a:r>
            <a:r>
              <a:rPr lang="en-US" sz="2400" dirty="0"/>
              <a:t>1) Sincerely held religious belief and practice that conflicted with a work duty; </a:t>
            </a:r>
          </a:p>
          <a:p>
            <a:pPr marL="460375" lvl="2" indent="0" eaLnBrk="1" hangingPunct="1">
              <a:lnSpc>
                <a:spcPct val="80000"/>
              </a:lnSpc>
              <a:spcBef>
                <a:spcPts val="800"/>
              </a:spcBef>
              <a:buClr>
                <a:srgbClr val="C00000"/>
              </a:buClr>
              <a:buNone/>
            </a:pPr>
            <a:r>
              <a:rPr lang="en-US" sz="2400" dirty="0"/>
              <a:t>(2) Employee informed </a:t>
            </a:r>
            <a:r>
              <a:rPr lang="en-US" sz="2400" dirty="0" smtClean="0"/>
              <a:t>her </a:t>
            </a:r>
            <a:r>
              <a:rPr lang="en-US" sz="2400" dirty="0"/>
              <a:t>employer of the </a:t>
            </a:r>
            <a:r>
              <a:rPr lang="en-US" sz="2400" dirty="0" smtClean="0"/>
              <a:t>conflict; and </a:t>
            </a:r>
            <a:endParaRPr lang="en-US" sz="2400" dirty="0"/>
          </a:p>
          <a:p>
            <a:pPr marL="911225" lvl="2" indent="-447675" eaLnBrk="1" hangingPunct="1">
              <a:lnSpc>
                <a:spcPct val="80000"/>
              </a:lnSpc>
              <a:spcBef>
                <a:spcPts val="800"/>
              </a:spcBef>
              <a:buClr>
                <a:srgbClr val="C00000"/>
              </a:buClr>
              <a:buNone/>
            </a:pPr>
            <a:r>
              <a:rPr lang="en-US" sz="2400" dirty="0" smtClean="0"/>
              <a:t>(3) </a:t>
            </a:r>
            <a:r>
              <a:rPr lang="en-US" sz="2400" dirty="0"/>
              <a:t>Employer took an adverse action against the </a:t>
            </a:r>
            <a:r>
              <a:rPr lang="en-US" sz="2400" dirty="0" smtClean="0"/>
              <a:t>employee </a:t>
            </a:r>
            <a:r>
              <a:rPr lang="en-US" sz="2400" dirty="0"/>
              <a:t>because of the conflict.</a:t>
            </a:r>
          </a:p>
          <a:p>
            <a:pPr marL="990600" lvl="1" indent="-646113" eaLnBrk="1" hangingPunct="1">
              <a:lnSpc>
                <a:spcPct val="80000"/>
              </a:lnSpc>
              <a:buFontTx/>
              <a:buNone/>
            </a:pPr>
            <a:r>
              <a:rPr lang="en-US" sz="2400" dirty="0" smtClean="0"/>
              <a:t>(</a:t>
            </a:r>
            <a:r>
              <a:rPr lang="en-US" sz="2400" i="1" dirty="0" smtClean="0"/>
              <a:t>Ibid.</a:t>
            </a:r>
            <a:r>
              <a:rPr lang="en-US" sz="2400" dirty="0" smtClean="0"/>
              <a:t>; </a:t>
            </a:r>
            <a:r>
              <a:rPr lang="en-US" sz="2400" dirty="0"/>
              <a:t>Gov. Code, § 12940, </a:t>
            </a:r>
            <a:r>
              <a:rPr lang="en-US" sz="2400" dirty="0" err="1"/>
              <a:t>subd</a:t>
            </a:r>
            <a:r>
              <a:rPr lang="en-US" sz="2400" dirty="0"/>
              <a:t>. (l</a:t>
            </a:r>
            <a:r>
              <a:rPr lang="en-US" sz="2400" dirty="0" smtClean="0"/>
              <a:t>).)</a:t>
            </a:r>
            <a:endParaRPr lang="en-US" sz="2400" dirty="0"/>
          </a:p>
          <a:p>
            <a:pPr marL="990600" lvl="1" indent="-646113" eaLnBrk="1" hangingPunct="1">
              <a:lnSpc>
                <a:spcPct val="80000"/>
              </a:lnSpc>
              <a:buFontTx/>
              <a:buNone/>
            </a:pPr>
            <a:endParaRPr lang="en-US" sz="1800" dirty="0" smtClean="0"/>
          </a:p>
          <a:p>
            <a:pPr marL="990600" lvl="1" indent="-646113" eaLnBrk="1" hangingPunct="1">
              <a:lnSpc>
                <a:spcPct val="80000"/>
              </a:lnSpc>
              <a:buFontTx/>
              <a:buNone/>
            </a:pPr>
            <a:endParaRPr lang="en-US" sz="1800" i="1" dirty="0" smtClean="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7607</TotalTime>
  <Words>13366</Words>
  <Application>Microsoft Office PowerPoint</Application>
  <PresentationFormat>On-screen Show (4:3)</PresentationFormat>
  <Paragraphs>878</Paragraphs>
  <Slides>45</Slides>
  <Notes>45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45</vt:i4>
      </vt:variant>
    </vt:vector>
  </HeadingPairs>
  <TitlesOfParts>
    <vt:vector size="56" baseType="lpstr">
      <vt:lpstr>Arial</vt:lpstr>
      <vt:lpstr>Calibri</vt:lpstr>
      <vt:lpstr>Courier New</vt:lpstr>
      <vt:lpstr>Franklin Gothic Book</vt:lpstr>
      <vt:lpstr>Franklin Gothic Medium</vt:lpstr>
      <vt:lpstr>Symbol</vt:lpstr>
      <vt:lpstr>Times New Roman</vt:lpstr>
      <vt:lpstr>Tunga</vt:lpstr>
      <vt:lpstr>Verdana</vt:lpstr>
      <vt:lpstr>Wingdings</vt:lpstr>
      <vt:lpstr>Angles</vt:lpstr>
      <vt:lpstr>PowerPoint Presentation</vt:lpstr>
      <vt:lpstr>Overview</vt:lpstr>
      <vt:lpstr>statistics</vt:lpstr>
      <vt:lpstr>Basics  </vt:lpstr>
      <vt:lpstr>Statutory bases for protection</vt:lpstr>
      <vt:lpstr>FEHA’s STATEMENT OF PURPOSE</vt:lpstr>
      <vt:lpstr>Limit on coverage: Religious entities</vt:lpstr>
      <vt:lpstr>Limit on coverage: Religious entities</vt:lpstr>
      <vt:lpstr>Reasonable Accommodation:  Prima Facie Case </vt:lpstr>
      <vt:lpstr>Definition of “Religion”</vt:lpstr>
      <vt:lpstr>What Qualifies as a Religion?</vt:lpstr>
      <vt:lpstr>What Qualifies as a Religion?</vt:lpstr>
      <vt:lpstr>Sincerely held religious belief or practice</vt:lpstr>
      <vt:lpstr>What Qualifies as “Sincerely held”</vt:lpstr>
      <vt:lpstr>Conflict with Work </vt:lpstr>
      <vt:lpstr>NOTICE to Employer of conflict</vt:lpstr>
      <vt:lpstr>Two-Part Burden-Shifting Test: Employer’s burden</vt:lpstr>
      <vt:lpstr>Employer’s Duty</vt:lpstr>
      <vt:lpstr>Reasonable Accommodation</vt:lpstr>
      <vt:lpstr>AB 1964 FEHA Amendments</vt:lpstr>
      <vt:lpstr>Examples of Reasonable Accommodation</vt:lpstr>
      <vt:lpstr>What Is A Reasonable Accommodation? </vt:lpstr>
      <vt:lpstr>reasonable Offer of accommodation</vt:lpstr>
      <vt:lpstr>PowerPoint Presentation</vt:lpstr>
      <vt:lpstr>Undue Hardship</vt:lpstr>
      <vt:lpstr>What Is An Undue Hardship? </vt:lpstr>
      <vt:lpstr>Factors for Undue Hardship</vt:lpstr>
      <vt:lpstr>Violation Of The Law = Undue Hardship</vt:lpstr>
      <vt:lpstr>Violation Of A CBA = Undue Hardship </vt:lpstr>
      <vt:lpstr>Proselytizing = Undue Hardship</vt:lpstr>
      <vt:lpstr>Violating Appearance Guidelines?</vt:lpstr>
      <vt:lpstr>The Elimination Standard </vt:lpstr>
      <vt:lpstr>Bona Fide Occupational qualification </vt:lpstr>
      <vt:lpstr>Examples of Bfoq defense</vt:lpstr>
      <vt:lpstr>Harassment </vt:lpstr>
      <vt:lpstr>REMEDIES for religious discrimination</vt:lpstr>
      <vt:lpstr>HYPOTHETICAL 1</vt:lpstr>
      <vt:lpstr>HYPOTHETICAL 2</vt:lpstr>
      <vt:lpstr>HYPOTHETICAL 3</vt:lpstr>
      <vt:lpstr>HYPOTHETICAL 4</vt:lpstr>
      <vt:lpstr>Best Practices </vt:lpstr>
      <vt:lpstr>Summary and Conclusion</vt:lpstr>
      <vt:lpstr>RALPH ACT</vt:lpstr>
      <vt:lpstr>Trends in Religious Hate violence</vt:lpstr>
      <vt:lpstr>PowerPoint Presentation</vt:lpstr>
    </vt:vector>
  </TitlesOfParts>
  <Company>CA Dept of Fair Employment &amp; Housing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Preventing  Sexual Harassment understanding the law  Phyllis W. Cheng | Director California Department of Fair Employment &amp; Housing www/dfeh.ca.gov</dc:title>
  <dc:creator>chengp</dc:creator>
  <cp:lastModifiedBy>Mann, Gregory@DFEH</cp:lastModifiedBy>
  <cp:revision>321</cp:revision>
  <cp:lastPrinted>2014-05-19T23:12:41Z</cp:lastPrinted>
  <dcterms:created xsi:type="dcterms:W3CDTF">2012-09-24T03:14:52Z</dcterms:created>
  <dcterms:modified xsi:type="dcterms:W3CDTF">2016-09-06T17:46:08Z</dcterms:modified>
</cp:coreProperties>
</file>