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81" r:id="rId4"/>
    <p:sldId id="269" r:id="rId5"/>
    <p:sldId id="292" r:id="rId6"/>
    <p:sldId id="259" r:id="rId7"/>
    <p:sldId id="282" r:id="rId8"/>
    <p:sldId id="293" r:id="rId9"/>
    <p:sldId id="299" r:id="rId10"/>
    <p:sldId id="298" r:id="rId11"/>
    <p:sldId id="297" r:id="rId12"/>
    <p:sldId id="262" r:id="rId13"/>
    <p:sldId id="300" r:id="rId14"/>
    <p:sldId id="296" r:id="rId15"/>
    <p:sldId id="288" r:id="rId16"/>
    <p:sldId id="291"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23" autoAdjust="0"/>
    <p:restoredTop sz="65793" autoAdjust="0"/>
  </p:normalViewPr>
  <p:slideViewPr>
    <p:cSldViewPr>
      <p:cViewPr>
        <p:scale>
          <a:sx n="58" d="100"/>
          <a:sy n="58" d="100"/>
        </p:scale>
        <p:origin x="-14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873145-6979-4EEE-94B3-F293EA696792}" type="datetimeFigureOut">
              <a:rPr lang="en-US" smtClean="0"/>
              <a:t>9/6/2016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72D7E4-E3B5-4B45-943C-B97182BD3D88}" type="slidenum">
              <a:rPr lang="en-US" smtClean="0"/>
              <a:t>‹#›</a:t>
            </a:fld>
            <a:endParaRPr lang="en-US" dirty="0"/>
          </a:p>
        </p:txBody>
      </p:sp>
    </p:spTree>
    <p:extLst>
      <p:ext uri="{BB962C8B-B14F-4D97-AF65-F5344CB8AC3E}">
        <p14:creationId xmlns:p14="http://schemas.microsoft.com/office/powerpoint/2010/main" val="461078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3</a:t>
            </a:fld>
            <a:endParaRPr lang="en-US" dirty="0"/>
          </a:p>
        </p:txBody>
      </p:sp>
    </p:spTree>
    <p:extLst>
      <p:ext uri="{BB962C8B-B14F-4D97-AF65-F5344CB8AC3E}">
        <p14:creationId xmlns:p14="http://schemas.microsoft.com/office/powerpoint/2010/main" val="1893416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13</a:t>
            </a:fld>
            <a:endParaRPr lang="en-US" dirty="0"/>
          </a:p>
        </p:txBody>
      </p:sp>
    </p:spTree>
    <p:extLst>
      <p:ext uri="{BB962C8B-B14F-4D97-AF65-F5344CB8AC3E}">
        <p14:creationId xmlns:p14="http://schemas.microsoft.com/office/powerpoint/2010/main" val="3135608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14</a:t>
            </a:fld>
            <a:endParaRPr lang="en-US" dirty="0"/>
          </a:p>
        </p:txBody>
      </p:sp>
    </p:spTree>
    <p:extLst>
      <p:ext uri="{BB962C8B-B14F-4D97-AF65-F5344CB8AC3E}">
        <p14:creationId xmlns:p14="http://schemas.microsoft.com/office/powerpoint/2010/main" val="265139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15</a:t>
            </a:fld>
            <a:endParaRPr lang="en-US" dirty="0"/>
          </a:p>
        </p:txBody>
      </p:sp>
    </p:spTree>
    <p:extLst>
      <p:ext uri="{BB962C8B-B14F-4D97-AF65-F5344CB8AC3E}">
        <p14:creationId xmlns:p14="http://schemas.microsoft.com/office/powerpoint/2010/main" val="265139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17</a:t>
            </a:fld>
            <a:endParaRPr lang="en-US" dirty="0"/>
          </a:p>
        </p:txBody>
      </p:sp>
    </p:spTree>
    <p:extLst>
      <p:ext uri="{BB962C8B-B14F-4D97-AF65-F5344CB8AC3E}">
        <p14:creationId xmlns:p14="http://schemas.microsoft.com/office/powerpoint/2010/main" val="3193851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4</a:t>
            </a:fld>
            <a:endParaRPr lang="en-US" dirty="0"/>
          </a:p>
        </p:txBody>
      </p:sp>
    </p:spTree>
    <p:extLst>
      <p:ext uri="{BB962C8B-B14F-4D97-AF65-F5344CB8AC3E}">
        <p14:creationId xmlns:p14="http://schemas.microsoft.com/office/powerpoint/2010/main" val="3688657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A72D7E4-E3B5-4B45-943C-B97182BD3D88}" type="slidenum">
              <a:rPr lang="en-US" smtClean="0"/>
              <a:t>5</a:t>
            </a:fld>
            <a:endParaRPr lang="en-US" dirty="0"/>
          </a:p>
        </p:txBody>
      </p:sp>
    </p:spTree>
    <p:extLst>
      <p:ext uri="{BB962C8B-B14F-4D97-AF65-F5344CB8AC3E}">
        <p14:creationId xmlns:p14="http://schemas.microsoft.com/office/powerpoint/2010/main" val="1332193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7</a:t>
            </a:fld>
            <a:endParaRPr lang="en-US" dirty="0"/>
          </a:p>
        </p:txBody>
      </p:sp>
    </p:spTree>
    <p:extLst>
      <p:ext uri="{BB962C8B-B14F-4D97-AF65-F5344CB8AC3E}">
        <p14:creationId xmlns:p14="http://schemas.microsoft.com/office/powerpoint/2010/main" val="1777044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5C44409-2001-4CAA-BF3B-17B2E63B264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337478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9</a:t>
            </a:fld>
            <a:endParaRPr lang="en-US" dirty="0"/>
          </a:p>
        </p:txBody>
      </p:sp>
    </p:spTree>
    <p:extLst>
      <p:ext uri="{BB962C8B-B14F-4D97-AF65-F5344CB8AC3E}">
        <p14:creationId xmlns:p14="http://schemas.microsoft.com/office/powerpoint/2010/main" val="286745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10</a:t>
            </a:fld>
            <a:endParaRPr lang="en-US" dirty="0"/>
          </a:p>
        </p:txBody>
      </p:sp>
    </p:spTree>
    <p:extLst>
      <p:ext uri="{BB962C8B-B14F-4D97-AF65-F5344CB8AC3E}">
        <p14:creationId xmlns:p14="http://schemas.microsoft.com/office/powerpoint/2010/main" val="27440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11</a:t>
            </a:fld>
            <a:endParaRPr lang="en-US" dirty="0"/>
          </a:p>
        </p:txBody>
      </p:sp>
    </p:spTree>
    <p:extLst>
      <p:ext uri="{BB962C8B-B14F-4D97-AF65-F5344CB8AC3E}">
        <p14:creationId xmlns:p14="http://schemas.microsoft.com/office/powerpoint/2010/main" val="338076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2D7E4-E3B5-4B45-943C-B97182BD3D88}" type="slidenum">
              <a:rPr lang="en-US" smtClean="0"/>
              <a:t>12</a:t>
            </a:fld>
            <a:endParaRPr lang="en-US" dirty="0"/>
          </a:p>
        </p:txBody>
      </p:sp>
    </p:spTree>
    <p:extLst>
      <p:ext uri="{BB962C8B-B14F-4D97-AF65-F5344CB8AC3E}">
        <p14:creationId xmlns:p14="http://schemas.microsoft.com/office/powerpoint/2010/main" val="265139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ABE07B-7922-472A-A414-71CA577663AA}" type="datetime1">
              <a:rPr lang="en-US" smtClean="0"/>
              <a:t>9/6/2016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4567B17-705C-4149-B9F5-191C537F2C6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494F5D-7F9E-4F65-B042-D3C60BFA05D3}" type="datetime1">
              <a:rPr lang="en-US" smtClean="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67B17-705C-4149-B9F5-191C537F2C6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2D9B648-D54B-4051-9232-5D68CA1D9CD7}" type="datetime1">
              <a:rPr lang="en-US" smtClean="0"/>
              <a:t>9/6/2016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84567B17-705C-4149-B9F5-191C537F2C6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3ACD61-DB4C-4AD3-B148-95A6177A8E0D}" type="datetime1">
              <a:rPr lang="en-US" smtClean="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4567B17-705C-4149-B9F5-191C537F2C62}"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919D79C-94A9-453E-9105-FF56A374F5F0}" type="datetime1">
              <a:rPr lang="en-US" smtClean="0"/>
              <a:t>9/6/2016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4567B17-705C-4149-B9F5-191C537F2C62}"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4125620-B3BB-4913-87CE-31732002F6DB}" type="datetime1">
              <a:rPr lang="en-US" smtClean="0"/>
              <a:t>9/6/2016</a:t>
            </a:fld>
            <a:endParaRPr lang="en-US" dirty="0"/>
          </a:p>
        </p:txBody>
      </p:sp>
      <p:sp>
        <p:nvSpPr>
          <p:cNvPr id="10" name="Slide Number Placeholder 9"/>
          <p:cNvSpPr>
            <a:spLocks noGrp="1"/>
          </p:cNvSpPr>
          <p:nvPr>
            <p:ph type="sldNum" sz="quarter" idx="16"/>
          </p:nvPr>
        </p:nvSpPr>
        <p:spPr/>
        <p:txBody>
          <a:bodyPr rtlCol="0"/>
          <a:lstStyle/>
          <a:p>
            <a:fld id="{84567B17-705C-4149-B9F5-191C537F2C62}"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CCA2E2B-5261-485B-8DC2-07663DAEC254}" type="datetime1">
              <a:rPr lang="en-US" smtClean="0"/>
              <a:t>9/6/2016</a:t>
            </a:fld>
            <a:endParaRPr lang="en-US" dirty="0"/>
          </a:p>
        </p:txBody>
      </p:sp>
      <p:sp>
        <p:nvSpPr>
          <p:cNvPr id="12" name="Slide Number Placeholder 11"/>
          <p:cNvSpPr>
            <a:spLocks noGrp="1"/>
          </p:cNvSpPr>
          <p:nvPr>
            <p:ph type="sldNum" sz="quarter" idx="16"/>
          </p:nvPr>
        </p:nvSpPr>
        <p:spPr/>
        <p:txBody>
          <a:bodyPr rtlCol="0"/>
          <a:lstStyle/>
          <a:p>
            <a:fld id="{84567B17-705C-4149-B9F5-191C537F2C62}"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BECCC6-4C39-48CE-A263-E076FF4DBDFF}" type="datetime1">
              <a:rPr lang="en-US" smtClean="0"/>
              <a:t>9/6/2016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4567B17-705C-4149-B9F5-191C537F2C6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8A596-26F5-4756-8C89-A9C2F8F9FA08}" type="datetime1">
              <a:rPr lang="en-US" smtClean="0"/>
              <a:t>9/6/2016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4567B17-705C-4149-B9F5-191C537F2C6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B2CC94-F4FD-4D8E-9B4B-004F58D66593}" type="datetime1">
              <a:rPr lang="en-US" smtClean="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4567B17-705C-4149-B9F5-191C537F2C62}"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6C03A0F2-7F26-4AD5-A3AE-9C12D34706BF}" type="datetime1">
              <a:rPr lang="en-US" smtClean="0"/>
              <a:t>9/6/2016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4567B17-705C-4149-B9F5-191C537F2C62}"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C82F47C-88D9-4CA8-A364-3325CCB48B28}" type="datetime1">
              <a:rPr lang="en-US" smtClean="0"/>
              <a:t>9/6/2016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4567B17-705C-4149-B9F5-191C537F2C6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dfeh.ca.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8" y="3505200"/>
            <a:ext cx="8229600" cy="2209800"/>
          </a:xfrm>
        </p:spPr>
        <p:txBody>
          <a:bodyPr>
            <a:normAutofit/>
          </a:bodyPr>
          <a:lstStyle/>
          <a:p>
            <a:pPr algn="r"/>
            <a:r>
              <a:rPr lang="en-US" dirty="0" smtClean="0"/>
              <a:t>Gender Discrimination: </a:t>
            </a:r>
            <a:br>
              <a:rPr lang="en-US" dirty="0" smtClean="0"/>
            </a:br>
            <a:r>
              <a:rPr lang="en-US" dirty="0" smtClean="0"/>
              <a:t>sexual orientation and gender identity </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Workplace Justice Summit III – September 7, 2016  </a:t>
            </a:r>
          </a:p>
          <a:p>
            <a:r>
              <a:rPr lang="en-US" dirty="0" smtClean="0"/>
              <a:t>Senior Staff Counsel IV Phoebe P. Liu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6" y="1143000"/>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16723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Retaliation Claim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84567B17-705C-4149-B9F5-191C537F2C62}" type="slidenum">
              <a:rPr lang="en-US" smtClean="0"/>
              <a:t>10</a:t>
            </a:fld>
            <a:endParaRPr lang="en-US" dirty="0"/>
          </a:p>
        </p:txBody>
      </p:sp>
      <p:sp>
        <p:nvSpPr>
          <p:cNvPr id="4" name="Content Placeholder 3"/>
          <p:cNvSpPr>
            <a:spLocks noGrp="1"/>
          </p:cNvSpPr>
          <p:nvPr>
            <p:ph sz="quarter" idx="1"/>
          </p:nvPr>
        </p:nvSpPr>
        <p:spPr/>
        <p:txBody>
          <a:bodyPr>
            <a:normAutofit/>
          </a:bodyPr>
          <a:lstStyle/>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a:p>
        </p:txBody>
      </p:sp>
      <p:graphicFrame>
        <p:nvGraphicFramePr>
          <p:cNvPr id="5" name="Content Placeholder 7"/>
          <p:cNvGraphicFramePr>
            <a:graphicFrameLocks/>
          </p:cNvGraphicFramePr>
          <p:nvPr>
            <p:extLst>
              <p:ext uri="{D42A27DB-BD31-4B8C-83A1-F6EECF244321}">
                <p14:modId xmlns:p14="http://schemas.microsoft.com/office/powerpoint/2010/main" val="3964276500"/>
              </p:ext>
            </p:extLst>
          </p:nvPr>
        </p:nvGraphicFramePr>
        <p:xfrm>
          <a:off x="612775" y="1828800"/>
          <a:ext cx="7921625" cy="4038602"/>
        </p:xfrm>
        <a:graphic>
          <a:graphicData uri="http://schemas.openxmlformats.org/drawingml/2006/table">
            <a:tbl>
              <a:tblPr firstRow="1" bandRow="1">
                <a:tableStyleId>{5C22544A-7EE6-4342-B048-85BDC9FD1C3A}</a:tableStyleId>
              </a:tblPr>
              <a:tblGrid>
                <a:gridCol w="7921625"/>
              </a:tblGrid>
              <a:tr h="535505">
                <a:tc>
                  <a:txBody>
                    <a:bodyPr/>
                    <a:lstStyle/>
                    <a:p>
                      <a:pPr algn="ctr"/>
                      <a:r>
                        <a:rPr lang="en-US" dirty="0" smtClean="0"/>
                        <a:t>Element</a:t>
                      </a:r>
                      <a:endParaRPr lang="en-US" dirty="0"/>
                    </a:p>
                  </a:txBody>
                  <a:tcPr/>
                </a:tc>
              </a:tr>
              <a:tr h="542943">
                <a:tc>
                  <a:txBody>
                    <a:bodyPr/>
                    <a:lstStyle/>
                    <a:p>
                      <a:r>
                        <a:rPr lang="en-US" dirty="0" smtClean="0"/>
                        <a:t>Covered employer.</a:t>
                      </a:r>
                      <a:endParaRPr lang="en-US" dirty="0"/>
                    </a:p>
                  </a:txBody>
                  <a:tcPr/>
                </a:tc>
              </a:tr>
              <a:tr h="542943">
                <a:tc>
                  <a:txBody>
                    <a:bodyPr/>
                    <a:lstStyle/>
                    <a:p>
                      <a:r>
                        <a:rPr lang="en-US" dirty="0" smtClean="0"/>
                        <a:t>Employee or applicant. </a:t>
                      </a:r>
                      <a:endParaRPr lang="en-US" dirty="0"/>
                    </a:p>
                  </a:txBody>
                  <a:tcPr/>
                </a:tc>
              </a:tr>
              <a:tr h="937134">
                <a:tc>
                  <a:txBody>
                    <a:bodyPr/>
                    <a:lstStyle/>
                    <a:p>
                      <a:r>
                        <a:rPr lang="en-US" dirty="0" smtClean="0"/>
                        <a:t>Asserts</a:t>
                      </a:r>
                      <a:r>
                        <a:rPr lang="en-US" baseline="0" dirty="0" smtClean="0"/>
                        <a:t> rights under FEHA or participates in the investigation of a discrimination claim.</a:t>
                      </a:r>
                      <a:endParaRPr lang="en-US" dirty="0"/>
                    </a:p>
                  </a:txBody>
                  <a:tcPr/>
                </a:tc>
              </a:tr>
              <a:tr h="937134">
                <a:tc>
                  <a:txBody>
                    <a:bodyPr/>
                    <a:lstStyle/>
                    <a:p>
                      <a:r>
                        <a:rPr lang="en-US" dirty="0" smtClean="0"/>
                        <a:t>Adverse employment</a:t>
                      </a:r>
                      <a:r>
                        <a:rPr lang="en-US" baseline="0" dirty="0" smtClean="0"/>
                        <a:t> action substantially motivated by the assertion of rights/participation in investigation.</a:t>
                      </a:r>
                      <a:endParaRPr lang="en-US" dirty="0"/>
                    </a:p>
                  </a:txBody>
                  <a:tcPr/>
                </a:tc>
              </a:tr>
              <a:tr h="542943">
                <a:tc>
                  <a:txBody>
                    <a:bodyPr/>
                    <a:lstStyle/>
                    <a:p>
                      <a:r>
                        <a:rPr lang="en-US" dirty="0" smtClean="0"/>
                        <a:t>Damages substantially</a:t>
                      </a:r>
                      <a:r>
                        <a:rPr lang="en-US" baseline="0" dirty="0" smtClean="0"/>
                        <a:t> caused by the unlawful retaliation.</a:t>
                      </a:r>
                      <a:endParaRPr lang="en-US" dirty="0"/>
                    </a:p>
                  </a:txBody>
                  <a:tcPr/>
                </a:tc>
              </a:tr>
            </a:tbl>
          </a:graphicData>
        </a:graphic>
      </p:graphicFrame>
    </p:spTree>
    <p:extLst>
      <p:ext uri="{BB962C8B-B14F-4D97-AF65-F5344CB8AC3E}">
        <p14:creationId xmlns:p14="http://schemas.microsoft.com/office/powerpoint/2010/main" val="2273916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Issues in Employment Law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84567B17-705C-4149-B9F5-191C537F2C62}" type="slidenum">
              <a:rPr lang="en-US" smtClean="0"/>
              <a:t>11</a:t>
            </a:fld>
            <a:endParaRPr lang="en-US" dirty="0"/>
          </a:p>
        </p:txBody>
      </p:sp>
      <p:sp>
        <p:nvSpPr>
          <p:cNvPr id="4" name="Content Placeholder 3"/>
          <p:cNvSpPr>
            <a:spLocks noGrp="1"/>
          </p:cNvSpPr>
          <p:nvPr>
            <p:ph sz="quarter" idx="1"/>
          </p:nvPr>
        </p:nvSpPr>
        <p:spPr/>
        <p:txBody>
          <a:bodyPr>
            <a:normAutofit/>
          </a:bodyPr>
          <a:lstStyle/>
          <a:p>
            <a:pPr>
              <a:lnSpc>
                <a:spcPct val="90000"/>
              </a:lnSpc>
              <a:buFont typeface="Wingdings" pitchFamily="2" charset="2"/>
              <a:buChar char="§"/>
              <a:defRPr/>
            </a:pPr>
            <a:r>
              <a:rPr lang="en-US" sz="3200" dirty="0" smtClean="0"/>
              <a:t>Equal Pay under the recent California Fair Pay Act  </a:t>
            </a:r>
          </a:p>
          <a:p>
            <a:pPr>
              <a:lnSpc>
                <a:spcPct val="90000"/>
              </a:lnSpc>
              <a:buFont typeface="Wingdings" pitchFamily="2" charset="2"/>
              <a:buChar char="§"/>
              <a:defRPr/>
            </a:pPr>
            <a:r>
              <a:rPr lang="en-US" sz="3200" dirty="0" smtClean="0"/>
              <a:t>Transgender protection</a:t>
            </a:r>
          </a:p>
          <a:p>
            <a:pPr lvl="1">
              <a:lnSpc>
                <a:spcPct val="90000"/>
              </a:lnSpc>
              <a:buFont typeface="Wingdings" pitchFamily="2" charset="2"/>
              <a:buChar char="§"/>
              <a:defRPr/>
            </a:pPr>
            <a:r>
              <a:rPr lang="en-US" dirty="0" smtClean="0"/>
              <a:t>Name</a:t>
            </a:r>
          </a:p>
          <a:p>
            <a:pPr lvl="1">
              <a:lnSpc>
                <a:spcPct val="90000"/>
              </a:lnSpc>
              <a:buFont typeface="Wingdings" pitchFamily="2" charset="2"/>
              <a:buChar char="§"/>
              <a:defRPr/>
            </a:pPr>
            <a:r>
              <a:rPr lang="en-US" dirty="0" smtClean="0"/>
              <a:t>Proper pronouns </a:t>
            </a:r>
          </a:p>
          <a:p>
            <a:pPr lvl="1">
              <a:lnSpc>
                <a:spcPct val="90000"/>
              </a:lnSpc>
              <a:buFont typeface="Wingdings" pitchFamily="2" charset="2"/>
              <a:buChar char="§"/>
              <a:defRPr/>
            </a:pPr>
            <a:r>
              <a:rPr lang="en-US" dirty="0" smtClean="0"/>
              <a:t>Dress </a:t>
            </a:r>
          </a:p>
          <a:p>
            <a:pPr lvl="1">
              <a:lnSpc>
                <a:spcPct val="90000"/>
              </a:lnSpc>
              <a:buFont typeface="Wingdings" pitchFamily="2" charset="2"/>
              <a:buChar char="§"/>
              <a:defRPr/>
            </a:pPr>
            <a:r>
              <a:rPr lang="en-US" dirty="0" smtClean="0"/>
              <a:t>Access to facilities </a:t>
            </a:r>
          </a:p>
          <a:p>
            <a:pPr>
              <a:lnSpc>
                <a:spcPct val="90000"/>
              </a:lnSpc>
              <a:buFont typeface="Wingdings" pitchFamily="2" charset="2"/>
              <a:buChar char="§"/>
              <a:defRPr/>
            </a:pPr>
            <a:r>
              <a:rPr lang="en-US" sz="3200" dirty="0"/>
              <a:t>Amended employment regulations </a:t>
            </a:r>
          </a:p>
        </p:txBody>
      </p:sp>
    </p:spTree>
    <p:extLst>
      <p:ext uri="{BB962C8B-B14F-4D97-AF65-F5344CB8AC3E}">
        <p14:creationId xmlns:p14="http://schemas.microsoft.com/office/powerpoint/2010/main" val="277496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276600"/>
          </a:xfrm>
        </p:spPr>
        <p:txBody>
          <a:bodyPr>
            <a:normAutofit lnSpcReduction="10000"/>
          </a:bodyPr>
          <a:lstStyle/>
          <a:p>
            <a:r>
              <a:rPr lang="en-US" dirty="0"/>
              <a:t>It shall be unlawful for the owner of any housing accommodation to discriminate against or harass any person because of … sex, gender, gender identity, gender expression, sexual orientation.  </a:t>
            </a:r>
            <a:endParaRPr lang="en-US" dirty="0" smtClean="0"/>
          </a:p>
          <a:p>
            <a:endParaRPr lang="en-US" dirty="0" smtClean="0"/>
          </a:p>
          <a:p>
            <a:pPr marL="457200" indent="-457200">
              <a:buFont typeface="Arial" panose="020B0604020202020204" pitchFamily="34" charset="0"/>
              <a:buChar char="•"/>
            </a:pPr>
            <a:r>
              <a:rPr lang="en-US" dirty="0" smtClean="0"/>
              <a:t>FEHA (Gov. Code s 12900 et seq.)</a:t>
            </a:r>
          </a:p>
          <a:p>
            <a:pPr marL="457200" indent="-457200">
              <a:buFont typeface="Arial" panose="020B0604020202020204" pitchFamily="34" charset="0"/>
              <a:buChar char="•"/>
            </a:pPr>
            <a:r>
              <a:rPr lang="en-US" dirty="0" smtClean="0"/>
              <a:t>Unruh Civil Rights Act (Civ. Code s 51)</a:t>
            </a:r>
          </a:p>
          <a:p>
            <a:pPr marL="457200" indent="-457200">
              <a:buFont typeface="Arial" panose="020B0604020202020204" pitchFamily="34" charset="0"/>
              <a:buChar char="•"/>
            </a:pP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PROTECTIONS IN HOUSING  </a:t>
            </a:r>
            <a:endParaRPr lang="en-US" dirty="0"/>
          </a:p>
        </p:txBody>
      </p:sp>
      <p:sp>
        <p:nvSpPr>
          <p:cNvPr id="4" name="Slide Number Placeholder 3"/>
          <p:cNvSpPr>
            <a:spLocks noGrp="1"/>
          </p:cNvSpPr>
          <p:nvPr>
            <p:ph type="sldNum" sz="quarter" idx="11"/>
          </p:nvPr>
        </p:nvSpPr>
        <p:spPr/>
        <p:txBody>
          <a:bodyPr/>
          <a:lstStyle/>
          <a:p>
            <a:fld id="{84567B17-705C-4149-B9F5-191C537F2C62}" type="slidenum">
              <a:rPr lang="en-US" smtClean="0"/>
              <a:t>12</a:t>
            </a:fld>
            <a:endParaRPr lang="en-US" dirty="0"/>
          </a:p>
        </p:txBody>
      </p:sp>
      <p:pic>
        <p:nvPicPr>
          <p:cNvPr id="5"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51054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4071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in Housing Discrimination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84567B17-705C-4149-B9F5-191C537F2C62}" type="slidenum">
              <a:rPr lang="en-US" smtClean="0"/>
              <a:t>13</a:t>
            </a:fld>
            <a:endParaRPr lang="en-US" dirty="0"/>
          </a:p>
        </p:txBody>
      </p:sp>
      <p:sp>
        <p:nvSpPr>
          <p:cNvPr id="4" name="Content Placeholder 3"/>
          <p:cNvSpPr>
            <a:spLocks noGrp="1"/>
          </p:cNvSpPr>
          <p:nvPr>
            <p:ph sz="quarter" idx="1"/>
          </p:nvPr>
        </p:nvSpPr>
        <p:spPr/>
        <p:txBody>
          <a:bodyPr>
            <a:normAutofit lnSpcReduction="10000"/>
          </a:bodyPr>
          <a:lstStyle/>
          <a:p>
            <a:pPr marL="0" indent="0">
              <a:buNone/>
            </a:pPr>
            <a:r>
              <a:rPr lang="en-US" dirty="0" smtClean="0"/>
              <a:t>Discrimination </a:t>
            </a:r>
          </a:p>
          <a:p>
            <a:pPr lvl="1">
              <a:buFont typeface="Arial" panose="020B0604020202020204" pitchFamily="34" charset="0"/>
              <a:buChar char="•"/>
            </a:pPr>
            <a:r>
              <a:rPr lang="en-US" dirty="0" smtClean="0"/>
              <a:t>Refusal to sell, rent or lease</a:t>
            </a:r>
          </a:p>
          <a:p>
            <a:pPr lvl="1">
              <a:buFont typeface="Arial" panose="020B0604020202020204" pitchFamily="34" charset="0"/>
              <a:buChar char="•"/>
            </a:pPr>
            <a:r>
              <a:rPr lang="en-US" dirty="0" smtClean="0"/>
              <a:t>Representation that housing is not available </a:t>
            </a:r>
          </a:p>
          <a:p>
            <a:pPr lvl="1">
              <a:buFont typeface="Arial" panose="020B0604020202020204" pitchFamily="34" charset="0"/>
              <a:buChar char="•"/>
            </a:pPr>
            <a:r>
              <a:rPr lang="en-US" dirty="0" smtClean="0"/>
              <a:t>Providing inferior terms</a:t>
            </a:r>
          </a:p>
          <a:p>
            <a:pPr lvl="1">
              <a:buFont typeface="Arial" panose="020B0604020202020204" pitchFamily="34" charset="0"/>
              <a:buChar char="•"/>
            </a:pPr>
            <a:r>
              <a:rPr lang="en-US" dirty="0" smtClean="0"/>
              <a:t>Steering  </a:t>
            </a:r>
          </a:p>
          <a:p>
            <a:pPr marL="0" indent="0">
              <a:buNone/>
            </a:pPr>
            <a:r>
              <a:rPr lang="en-US" dirty="0" smtClean="0"/>
              <a:t>Housing accommodation </a:t>
            </a:r>
          </a:p>
          <a:p>
            <a:pPr marL="0" indent="0">
              <a:buNone/>
            </a:pPr>
            <a:r>
              <a:rPr lang="en-US" dirty="0" smtClean="0"/>
              <a:t>Owner  </a:t>
            </a:r>
          </a:p>
          <a:p>
            <a:pPr lvl="1">
              <a:buFont typeface="Arial" panose="020B0604020202020204" pitchFamily="34" charset="0"/>
              <a:buChar char="•"/>
            </a:pPr>
            <a:r>
              <a:rPr lang="en-US" dirty="0"/>
              <a:t>Person </a:t>
            </a:r>
            <a:r>
              <a:rPr lang="en-US" dirty="0" smtClean="0"/>
              <a:t>having right of ownership or possession</a:t>
            </a:r>
          </a:p>
          <a:p>
            <a:pPr lvl="1">
              <a:buFont typeface="Arial" panose="020B0604020202020204" pitchFamily="34" charset="0"/>
              <a:buChar char="•"/>
            </a:pPr>
            <a:r>
              <a:rPr lang="en-US" dirty="0" smtClean="0"/>
              <a:t>Managing agent</a:t>
            </a:r>
          </a:p>
          <a:p>
            <a:pPr lvl="1">
              <a:buFont typeface="Arial" panose="020B0604020202020204" pitchFamily="34" charset="0"/>
              <a:buChar char="•"/>
            </a:pPr>
            <a:r>
              <a:rPr lang="en-US" dirty="0" smtClean="0"/>
              <a:t>Real estate broker or salesperson </a:t>
            </a:r>
            <a:endParaRPr lang="en-US" dirty="0"/>
          </a:p>
          <a:p>
            <a:pPr marL="0" indent="0">
              <a:buNone/>
            </a:pPr>
            <a:endParaRPr lang="en-US" dirty="0"/>
          </a:p>
        </p:txBody>
      </p:sp>
      <p:pic>
        <p:nvPicPr>
          <p:cNvPr id="5"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2578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9016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743200"/>
            <a:ext cx="7123113" cy="3276600"/>
          </a:xfrm>
        </p:spPr>
        <p:txBody>
          <a:bodyPr>
            <a:normAutofit/>
          </a:bodyPr>
          <a:lstStyle/>
          <a:p>
            <a:r>
              <a:rPr lang="en-US" dirty="0"/>
              <a:t>All persons within the jurisdiction of this state are free and equal, and no matter what their </a:t>
            </a:r>
            <a:r>
              <a:rPr lang="en-US" dirty="0" smtClean="0"/>
              <a:t>sex … sexual orientation … are </a:t>
            </a:r>
            <a:r>
              <a:rPr lang="en-US" dirty="0"/>
              <a:t>entitled to the full and equal accommodations, advantages, facilities, privileges, or services in all business establishments of every kind whatsoever</a:t>
            </a:r>
            <a:r>
              <a:rPr lang="en-US" dirty="0" smtClean="0"/>
              <a:t>.</a:t>
            </a:r>
          </a:p>
          <a:p>
            <a:r>
              <a:rPr lang="en-US" dirty="0" smtClean="0"/>
              <a:t>Unruh Civil Rights Act (Civ. Code s 51)</a:t>
            </a:r>
          </a:p>
          <a:p>
            <a:endParaRPr lang="en-US" dirty="0"/>
          </a:p>
        </p:txBody>
      </p:sp>
      <p:sp>
        <p:nvSpPr>
          <p:cNvPr id="3" name="Title 2"/>
          <p:cNvSpPr>
            <a:spLocks noGrp="1"/>
          </p:cNvSpPr>
          <p:nvPr>
            <p:ph type="title"/>
          </p:nvPr>
        </p:nvSpPr>
        <p:spPr>
          <a:xfrm>
            <a:off x="1295400" y="1066800"/>
            <a:ext cx="7620000" cy="1524000"/>
          </a:xfrm>
        </p:spPr>
        <p:txBody>
          <a:bodyPr>
            <a:normAutofit/>
          </a:bodyPr>
          <a:lstStyle/>
          <a:p>
            <a:r>
              <a:rPr lang="en-US" sz="2800" dirty="0" smtClean="0"/>
              <a:t>PROTECTION IN PUBLIC ACCOMMODATIONS  </a:t>
            </a:r>
            <a:endParaRPr lang="en-US" sz="2800" dirty="0"/>
          </a:p>
        </p:txBody>
      </p:sp>
      <p:sp>
        <p:nvSpPr>
          <p:cNvPr id="4" name="Slide Number Placeholder 3"/>
          <p:cNvSpPr>
            <a:spLocks noGrp="1"/>
          </p:cNvSpPr>
          <p:nvPr>
            <p:ph type="sldNum" sz="quarter" idx="11"/>
          </p:nvPr>
        </p:nvSpPr>
        <p:spPr/>
        <p:txBody>
          <a:bodyPr/>
          <a:lstStyle/>
          <a:p>
            <a:fld id="{84567B17-705C-4149-B9F5-191C537F2C62}" type="slidenum">
              <a:rPr lang="en-US" smtClean="0"/>
              <a:t>14</a:t>
            </a:fld>
            <a:endParaRPr lang="en-US" dirty="0"/>
          </a:p>
        </p:txBody>
      </p:sp>
      <p:pic>
        <p:nvPicPr>
          <p:cNvPr id="5"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5105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210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8037513" cy="3276600"/>
          </a:xfrm>
        </p:spPr>
        <p:txBody>
          <a:bodyPr>
            <a:normAutofit lnSpcReduction="10000"/>
          </a:bodyPr>
          <a:lstStyle/>
          <a:p>
            <a:r>
              <a:rPr lang="en-US" altLang="en-US" dirty="0"/>
              <a:t>All persons within the jurisdiction of this state have the right to be free from any violence, or intimidation by threat of violence, committed against their persons or property on account of any characteristic listed or defined in [the Unruh Act], or because another person perceives them to have one or more of those characteristics.</a:t>
            </a:r>
            <a:endParaRPr lang="en-US" dirty="0"/>
          </a:p>
          <a:p>
            <a:r>
              <a:rPr lang="en-US" dirty="0" smtClean="0"/>
              <a:t>Ralph Act (Civ. Code s 51.7)</a:t>
            </a:r>
          </a:p>
          <a:p>
            <a:endParaRPr lang="en-US" dirty="0"/>
          </a:p>
        </p:txBody>
      </p:sp>
      <p:sp>
        <p:nvSpPr>
          <p:cNvPr id="3" name="Title 2"/>
          <p:cNvSpPr>
            <a:spLocks noGrp="1"/>
          </p:cNvSpPr>
          <p:nvPr>
            <p:ph type="title"/>
          </p:nvPr>
        </p:nvSpPr>
        <p:spPr>
          <a:xfrm>
            <a:off x="1295400" y="1066800"/>
            <a:ext cx="7620000" cy="1524000"/>
          </a:xfrm>
        </p:spPr>
        <p:txBody>
          <a:bodyPr>
            <a:normAutofit/>
          </a:bodyPr>
          <a:lstStyle/>
          <a:p>
            <a:r>
              <a:rPr lang="en-US" sz="2800" dirty="0" smtClean="0"/>
              <a:t>PROTECTION FROM HATE VIOLENCE  </a:t>
            </a:r>
            <a:endParaRPr lang="en-US" sz="2800" dirty="0"/>
          </a:p>
        </p:txBody>
      </p:sp>
      <p:sp>
        <p:nvSpPr>
          <p:cNvPr id="4" name="Slide Number Placeholder 3"/>
          <p:cNvSpPr>
            <a:spLocks noGrp="1"/>
          </p:cNvSpPr>
          <p:nvPr>
            <p:ph type="sldNum" sz="quarter" idx="11"/>
          </p:nvPr>
        </p:nvSpPr>
        <p:spPr/>
        <p:txBody>
          <a:bodyPr/>
          <a:lstStyle/>
          <a:p>
            <a:fld id="{84567B17-705C-4149-B9F5-191C537F2C62}" type="slidenum">
              <a:rPr lang="en-US" smtClean="0"/>
              <a:t>15</a:t>
            </a:fld>
            <a:endParaRPr lang="en-US" dirty="0"/>
          </a:p>
        </p:txBody>
      </p:sp>
      <p:pic>
        <p:nvPicPr>
          <p:cNvPr id="5"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5105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131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84567B17-705C-4149-B9F5-191C537F2C62}" type="slidenum">
              <a:rPr lang="en-US" smtClean="0"/>
              <a:t>16</a:t>
            </a:fld>
            <a:endParaRPr lang="en-US" dirty="0"/>
          </a:p>
        </p:txBody>
      </p:sp>
      <p:sp>
        <p:nvSpPr>
          <p:cNvPr id="4" name="Content Placeholder 3"/>
          <p:cNvSpPr>
            <a:spLocks noGrp="1"/>
          </p:cNvSpPr>
          <p:nvPr>
            <p:ph sz="quarter" idx="1"/>
          </p:nvPr>
        </p:nvSpPr>
        <p:spPr/>
        <p:txBody>
          <a:bodyPr/>
          <a:lstStyle/>
          <a:p>
            <a:pPr marL="0" indent="0">
              <a:buNone/>
            </a:pPr>
            <a:r>
              <a:rPr lang="en-US" dirty="0" smtClean="0"/>
              <a:t>Department of Fair Employment and Housing </a:t>
            </a:r>
          </a:p>
          <a:p>
            <a:pPr marL="0" indent="0">
              <a:buNone/>
            </a:pPr>
            <a:r>
              <a:rPr lang="en-US" dirty="0" smtClean="0">
                <a:hlinkClick r:id="rId2"/>
              </a:rPr>
              <a:t>www.dfeh.ca.gov</a:t>
            </a:r>
            <a:endParaRPr lang="en-US" dirty="0" smtClean="0"/>
          </a:p>
          <a:p>
            <a:pPr marL="0" indent="0">
              <a:buNone/>
            </a:pPr>
            <a:r>
              <a:rPr lang="en-US" dirty="0" smtClean="0"/>
              <a:t>Email: contact.center@dfeh.ca.gov</a:t>
            </a:r>
          </a:p>
          <a:p>
            <a:pPr marL="0" indent="0">
              <a:buNone/>
            </a:pPr>
            <a:r>
              <a:rPr lang="en-US" dirty="0" smtClean="0"/>
              <a:t>Telephone: 	1-800-884-1684 (voice)</a:t>
            </a:r>
          </a:p>
          <a:p>
            <a:pPr marL="0" indent="0">
              <a:buNone/>
            </a:pPr>
            <a:r>
              <a:rPr lang="en-US" dirty="0"/>
              <a:t>	</a:t>
            </a:r>
            <a:r>
              <a:rPr lang="en-US" dirty="0" smtClean="0"/>
              <a:t>	1-800-700-2320 (TTY)</a:t>
            </a:r>
          </a:p>
          <a:p>
            <a:pPr marL="0" indent="0">
              <a:buNone/>
            </a:pPr>
            <a:r>
              <a:rPr lang="en-US" dirty="0"/>
              <a:t>	</a:t>
            </a:r>
            <a:r>
              <a:rPr lang="en-US" dirty="0" smtClean="0"/>
              <a:t>	711 for California’s Relay Service 		</a:t>
            </a:r>
            <a:endParaRPr lang="en-US" dirty="0"/>
          </a:p>
        </p:txBody>
      </p:sp>
      <p:pic>
        <p:nvPicPr>
          <p:cNvPr id="5"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5105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3821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43000" y="762000"/>
            <a:ext cx="6477000" cy="3200400"/>
          </a:xfrm>
        </p:spPr>
        <p:txBody>
          <a:bodyPr>
            <a:normAutofit/>
          </a:bodyPr>
          <a:lstStyle/>
          <a:p>
            <a:r>
              <a:rPr lang="en-US" sz="6600" dirty="0" smtClean="0"/>
              <a:t>THANK</a:t>
            </a:r>
            <a:br>
              <a:rPr lang="en-US" sz="6600" dirty="0" smtClean="0"/>
            </a:br>
            <a:r>
              <a:rPr lang="en-US" sz="6600" dirty="0" smtClean="0"/>
              <a:t> YOU </a:t>
            </a:r>
            <a:endParaRPr lang="en-US" sz="6600" dirty="0"/>
          </a:p>
        </p:txBody>
      </p:sp>
      <p:sp>
        <p:nvSpPr>
          <p:cNvPr id="7" name="Subtitle 6"/>
          <p:cNvSpPr>
            <a:spLocks noGrp="1"/>
          </p:cNvSpPr>
          <p:nvPr>
            <p:ph type="subTitle" idx="1"/>
          </p:nvPr>
        </p:nvSpPr>
        <p:spPr/>
        <p:txBody>
          <a:bodyPr/>
          <a:lstStyle/>
          <a:p>
            <a:endParaRPr lang="en-US" dirty="0"/>
          </a:p>
        </p:txBody>
      </p:sp>
      <p:sp>
        <p:nvSpPr>
          <p:cNvPr id="3" name="Slide Number Placeholder 2"/>
          <p:cNvSpPr>
            <a:spLocks noGrp="1"/>
          </p:cNvSpPr>
          <p:nvPr>
            <p:ph type="sldNum" sz="quarter" idx="12"/>
          </p:nvPr>
        </p:nvSpPr>
        <p:spPr/>
        <p:txBody>
          <a:bodyPr>
            <a:normAutofit/>
          </a:bodyPr>
          <a:lstStyle/>
          <a:p>
            <a:fld id="{84567B17-705C-4149-B9F5-191C537F2C62}" type="slidenum">
              <a:rPr lang="en-US" smtClean="0"/>
              <a:t>17</a:t>
            </a:fld>
            <a:endParaRPr lang="en-US" dirty="0"/>
          </a:p>
        </p:txBody>
      </p:sp>
      <p:pic>
        <p:nvPicPr>
          <p:cNvPr id="8"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13716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038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123113" cy="3048000"/>
          </a:xfrm>
        </p:spPr>
        <p:txBody>
          <a:bodyPr>
            <a:noAutofit/>
          </a:bodyPr>
          <a:lstStyle/>
          <a:p>
            <a:r>
              <a:rPr lang="en-US" sz="3200" dirty="0" smtClean="0"/>
              <a:t>What is the DFEH? </a:t>
            </a:r>
          </a:p>
          <a:p>
            <a:r>
              <a:rPr lang="en-US" sz="3200" dirty="0" smtClean="0"/>
              <a:t>Protections in Employment</a:t>
            </a:r>
          </a:p>
          <a:p>
            <a:r>
              <a:rPr lang="en-US" sz="3200" dirty="0" smtClean="0"/>
              <a:t>Protections in Housing </a:t>
            </a:r>
          </a:p>
          <a:p>
            <a:r>
              <a:rPr lang="en-US" sz="3200" dirty="0" smtClean="0"/>
              <a:t>Protections in Public Accommodations</a:t>
            </a:r>
          </a:p>
          <a:p>
            <a:r>
              <a:rPr lang="en-US" sz="3200" dirty="0" smtClean="0"/>
              <a:t>Protections against Hate Violence </a:t>
            </a:r>
          </a:p>
          <a:p>
            <a:r>
              <a:rPr lang="en-US" sz="3200" dirty="0" smtClean="0"/>
              <a:t> </a:t>
            </a:r>
            <a:endParaRPr lang="en-US" sz="3200" dirty="0"/>
          </a:p>
          <a:p>
            <a:r>
              <a:rPr lang="en-US" sz="3200" dirty="0" smtClean="0"/>
              <a:t> </a:t>
            </a:r>
            <a:endParaRPr lang="en-US" sz="3200" dirty="0"/>
          </a:p>
        </p:txBody>
      </p:sp>
      <p:sp>
        <p:nvSpPr>
          <p:cNvPr id="4" name="Title 3"/>
          <p:cNvSpPr>
            <a:spLocks noGrp="1"/>
          </p:cNvSpPr>
          <p:nvPr>
            <p:ph type="title"/>
          </p:nvPr>
        </p:nvSpPr>
        <p:spPr/>
        <p:txBody>
          <a:bodyPr>
            <a:normAutofit/>
          </a:bodyPr>
          <a:lstStyle/>
          <a:p>
            <a:r>
              <a:rPr lang="en-US" dirty="0" smtClean="0"/>
              <a:t>INTRODUCTION/OBJECTIVES</a:t>
            </a:r>
            <a:endParaRPr lang="en-US" dirty="0"/>
          </a:p>
        </p:txBody>
      </p:sp>
      <p:sp>
        <p:nvSpPr>
          <p:cNvPr id="6" name="Slide Number Placeholder 5"/>
          <p:cNvSpPr>
            <a:spLocks noGrp="1"/>
          </p:cNvSpPr>
          <p:nvPr>
            <p:ph type="sldNum" sz="quarter" idx="11"/>
          </p:nvPr>
        </p:nvSpPr>
        <p:spPr/>
        <p:txBody>
          <a:bodyPr/>
          <a:lstStyle/>
          <a:p>
            <a:fld id="{84567B17-705C-4149-B9F5-191C537F2C62}" type="slidenum">
              <a:rPr lang="en-US" smtClean="0"/>
              <a:t>2</a:t>
            </a:fld>
            <a:endParaRPr lang="en-US" dirty="0"/>
          </a:p>
        </p:txBody>
      </p:sp>
      <p:pic>
        <p:nvPicPr>
          <p:cNvPr id="7" name="Picture 5" descr="dfehLogo_blackOnGold_largePrin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0757" y="5410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62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DFEH Jurisdiction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84567B17-705C-4149-B9F5-191C537F2C62}" type="slidenum">
              <a:rPr lang="en-US" smtClean="0"/>
              <a:t>3</a:t>
            </a:fld>
            <a:endParaRPr lang="en-US" dirty="0"/>
          </a:p>
        </p:txBody>
      </p:sp>
      <p:sp>
        <p:nvSpPr>
          <p:cNvPr id="6" name="Content Placeholder 5"/>
          <p:cNvSpPr>
            <a:spLocks noGrp="1"/>
          </p:cNvSpPr>
          <p:nvPr>
            <p:ph sz="quarter" idx="1"/>
          </p:nvPr>
        </p:nvSpPr>
        <p:spPr/>
        <p:txBody>
          <a:bodyPr/>
          <a:lstStyle/>
          <a:p>
            <a:pPr marL="0" indent="0">
              <a:buNone/>
            </a:pPr>
            <a:r>
              <a:rPr lang="en-US" dirty="0" smtClean="0"/>
              <a:t>The Department of Fair Employment and Housing is California’s civil rights enforcement agency with jurisdiction to investigate, mediate and litigate cases under the:</a:t>
            </a:r>
          </a:p>
          <a:p>
            <a:pPr>
              <a:buFont typeface="Arial" panose="020B0604020202020204" pitchFamily="34" charset="0"/>
              <a:buChar char="•"/>
            </a:pPr>
            <a:r>
              <a:rPr lang="en-US" dirty="0" smtClean="0"/>
              <a:t>Fair Employment and Housing Act (Gov. Code, §12900, et seq.; see Gov. Code, § 12926.1.)</a:t>
            </a:r>
          </a:p>
          <a:p>
            <a:pPr>
              <a:buFont typeface="Arial" panose="020B0604020202020204" pitchFamily="34" charset="0"/>
              <a:buChar char="•"/>
            </a:pPr>
            <a:r>
              <a:rPr lang="en-US" dirty="0"/>
              <a:t>Unruh Civil Rights Act (Civ. Code, § 51.)</a:t>
            </a:r>
          </a:p>
          <a:p>
            <a:pPr>
              <a:buFont typeface="Arial" panose="020B0604020202020204" pitchFamily="34" charset="0"/>
              <a:buChar char="•"/>
            </a:pPr>
            <a:r>
              <a:rPr lang="en-US" dirty="0" smtClean="0"/>
              <a:t>Ralph </a:t>
            </a:r>
            <a:r>
              <a:rPr lang="en-US" dirty="0"/>
              <a:t>Civil Rights Act (Civ. Code, § 51.7.)</a:t>
            </a:r>
          </a:p>
          <a:p>
            <a:pPr>
              <a:buFont typeface="Arial" panose="020B0604020202020204" pitchFamily="34" charset="0"/>
              <a:buChar char="•"/>
            </a:pPr>
            <a:endParaRPr lang="en-US" dirty="0"/>
          </a:p>
        </p:txBody>
      </p:sp>
      <p:pic>
        <p:nvPicPr>
          <p:cNvPr id="7"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410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658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Public Policy Considerations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84567B17-705C-4149-B9F5-191C537F2C62}" type="slidenum">
              <a:rPr lang="en-US" smtClean="0"/>
              <a:t>4</a:t>
            </a:fld>
            <a:endParaRPr lang="en-US" dirty="0"/>
          </a:p>
        </p:txBody>
      </p:sp>
      <p:sp>
        <p:nvSpPr>
          <p:cNvPr id="7" name="Content Placeholder 6"/>
          <p:cNvSpPr>
            <a:spLocks noGrp="1"/>
          </p:cNvSpPr>
          <p:nvPr>
            <p:ph sz="quarter" idx="1"/>
          </p:nvPr>
        </p:nvSpPr>
        <p:spPr/>
        <p:txBody>
          <a:bodyPr>
            <a:normAutofit/>
          </a:bodyPr>
          <a:lstStyle/>
          <a:p>
            <a:r>
              <a:rPr lang="en-US" dirty="0" smtClean="0"/>
              <a:t>Individuals have the right to have a work environment, live in housing and access public accommodations free from discrimination based on characteristics that they cannot change or should not have to.</a:t>
            </a:r>
          </a:p>
          <a:p>
            <a:r>
              <a:rPr lang="en-US" dirty="0" smtClean="0"/>
              <a:t>Protected characteristics include sex, gender, sexual orientation, gender identity, gender expression, and perceived protected bases.   </a:t>
            </a:r>
          </a:p>
        </p:txBody>
      </p:sp>
      <p:pic>
        <p:nvPicPr>
          <p:cNvPr id="8"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105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906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8037513" cy="3429000"/>
          </a:xfrm>
        </p:spPr>
        <p:txBody>
          <a:bodyPr/>
          <a:lstStyle/>
          <a:p>
            <a:r>
              <a:rPr lang="en-US" dirty="0" smtClean="0"/>
              <a:t>Sex</a:t>
            </a:r>
          </a:p>
          <a:p>
            <a:r>
              <a:rPr lang="en-US" dirty="0" smtClean="0"/>
              <a:t>Gender</a:t>
            </a:r>
          </a:p>
          <a:p>
            <a:r>
              <a:rPr lang="en-US" dirty="0" smtClean="0"/>
              <a:t>Gender Identity</a:t>
            </a:r>
          </a:p>
          <a:p>
            <a:r>
              <a:rPr lang="en-US" dirty="0" smtClean="0"/>
              <a:t>Gender Expression</a:t>
            </a:r>
          </a:p>
          <a:p>
            <a:r>
              <a:rPr lang="en-US" dirty="0" smtClean="0"/>
              <a:t>Transgender  </a:t>
            </a:r>
          </a:p>
          <a:p>
            <a:r>
              <a:rPr lang="en-US" dirty="0" smtClean="0"/>
              <a:t>Sexual Orientation </a:t>
            </a:r>
            <a:endParaRPr lang="en-US" dirty="0"/>
          </a:p>
        </p:txBody>
      </p:sp>
      <p:sp>
        <p:nvSpPr>
          <p:cNvPr id="3" name="Title 2"/>
          <p:cNvSpPr>
            <a:spLocks noGrp="1"/>
          </p:cNvSpPr>
          <p:nvPr>
            <p:ph type="title"/>
          </p:nvPr>
        </p:nvSpPr>
        <p:spPr/>
        <p:txBody>
          <a:bodyPr/>
          <a:lstStyle/>
          <a:p>
            <a:r>
              <a:rPr lang="en-US" dirty="0" smtClean="0"/>
              <a:t>Definitions</a:t>
            </a:r>
            <a:endParaRPr lang="en-US" dirty="0"/>
          </a:p>
        </p:txBody>
      </p:sp>
      <p:sp>
        <p:nvSpPr>
          <p:cNvPr id="4" name="Slide Number Placeholder 3"/>
          <p:cNvSpPr>
            <a:spLocks noGrp="1"/>
          </p:cNvSpPr>
          <p:nvPr>
            <p:ph type="sldNum" sz="quarter" idx="11"/>
          </p:nvPr>
        </p:nvSpPr>
        <p:spPr/>
        <p:txBody>
          <a:bodyPr/>
          <a:lstStyle/>
          <a:p>
            <a:fld id="{84567B17-705C-4149-B9F5-191C537F2C62}" type="slidenum">
              <a:rPr lang="en-US" smtClean="0"/>
              <a:t>5</a:t>
            </a:fld>
            <a:endParaRPr lang="en-US" dirty="0"/>
          </a:p>
        </p:txBody>
      </p:sp>
    </p:spTree>
    <p:extLst>
      <p:ext uri="{BB962C8B-B14F-4D97-AF65-F5344CB8AC3E}">
        <p14:creationId xmlns:p14="http://schemas.microsoft.com/office/powerpoint/2010/main" val="3532310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581400"/>
          </a:xfrm>
        </p:spPr>
        <p:txBody>
          <a:bodyPr>
            <a:normAutofit fontScale="85000" lnSpcReduction="10000"/>
          </a:bodyPr>
          <a:lstStyle/>
          <a:p>
            <a:r>
              <a:rPr lang="en-US" altLang="en-US" dirty="0" smtClean="0"/>
              <a:t>It </a:t>
            </a:r>
            <a:r>
              <a:rPr lang="en-US" altLang="en-US" dirty="0"/>
              <a:t>is an unlawful employment practice . . .  [f]or an employer, because of the . . . </a:t>
            </a:r>
            <a:r>
              <a:rPr lang="en-US" altLang="en-US" dirty="0" smtClean="0"/>
              <a:t>sex, sexual orientation, gender, gender identity, gender expression . </a:t>
            </a:r>
            <a:r>
              <a:rPr lang="en-US" altLang="en-US" dirty="0"/>
              <a:t>. . of any person, to refuse to hire or employ the person or to refuse to select the person for a training program leading to employment, or to bar or to discharge the person from employment or from a training program leading to employment, or to discriminate against the person in compensation or in terms, conditions, or </a:t>
            </a:r>
            <a:r>
              <a:rPr lang="en-US" altLang="en-US" dirty="0" smtClean="0"/>
              <a:t>privileges </a:t>
            </a:r>
            <a:r>
              <a:rPr lang="en-US" altLang="en-US" dirty="0"/>
              <a:t>of employment. </a:t>
            </a:r>
            <a:endParaRPr lang="en-US" altLang="en-US" dirty="0" smtClean="0"/>
          </a:p>
          <a:p>
            <a:r>
              <a:rPr lang="en-US" altLang="en-US" dirty="0" smtClean="0"/>
              <a:t>Fair Employment and Housing Act (Gov. Code § 12940 </a:t>
            </a:r>
            <a:r>
              <a:rPr lang="en-US" altLang="en-US" dirty="0"/>
              <a:t>(a</a:t>
            </a:r>
            <a:r>
              <a:rPr lang="en-US" altLang="en-US" dirty="0" smtClean="0"/>
              <a:t>).)  </a:t>
            </a:r>
            <a:endParaRPr lang="en-US" altLang="en-US" dirty="0"/>
          </a:p>
          <a:p>
            <a:endParaRPr lang="en-US" dirty="0"/>
          </a:p>
        </p:txBody>
      </p:sp>
      <p:sp>
        <p:nvSpPr>
          <p:cNvPr id="3" name="Title 2"/>
          <p:cNvSpPr>
            <a:spLocks noGrp="1"/>
          </p:cNvSpPr>
          <p:nvPr>
            <p:ph type="title"/>
          </p:nvPr>
        </p:nvSpPr>
        <p:spPr>
          <a:xfrm>
            <a:off x="1371600" y="1600200"/>
            <a:ext cx="7620000" cy="990600"/>
          </a:xfrm>
        </p:spPr>
        <p:txBody>
          <a:bodyPr>
            <a:normAutofit/>
          </a:bodyPr>
          <a:lstStyle/>
          <a:p>
            <a:r>
              <a:rPr lang="en-US" sz="3600" dirty="0" smtClean="0"/>
              <a:t>PROTECTIONS IN EMPLOYMENT  </a:t>
            </a:r>
            <a:endParaRPr lang="en-US" sz="3600" dirty="0"/>
          </a:p>
        </p:txBody>
      </p:sp>
      <p:sp>
        <p:nvSpPr>
          <p:cNvPr id="4" name="Slide Number Placeholder 3"/>
          <p:cNvSpPr>
            <a:spLocks noGrp="1"/>
          </p:cNvSpPr>
          <p:nvPr>
            <p:ph type="sldNum" sz="quarter" idx="11"/>
          </p:nvPr>
        </p:nvSpPr>
        <p:spPr/>
        <p:txBody>
          <a:bodyPr/>
          <a:lstStyle/>
          <a:p>
            <a:fld id="{84567B17-705C-4149-B9F5-191C537F2C62}" type="slidenum">
              <a:rPr lang="en-US" smtClean="0"/>
              <a:t>6</a:t>
            </a:fld>
            <a:endParaRPr lang="en-US" dirty="0"/>
          </a:p>
        </p:txBody>
      </p:sp>
      <p:pic>
        <p:nvPicPr>
          <p:cNvPr id="5" name="Picture 5" descr="dfehLogo_blackOnGold_largePrin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3810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655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Protections in Employment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84567B17-705C-4149-B9F5-191C537F2C62}" type="slidenum">
              <a:rPr lang="en-US" smtClean="0"/>
              <a:t>7</a:t>
            </a:fld>
            <a:endParaRPr lang="en-US" dirty="0"/>
          </a:p>
        </p:txBody>
      </p:sp>
      <p:sp>
        <p:nvSpPr>
          <p:cNvPr id="4" name="Content Placeholder 3"/>
          <p:cNvSpPr>
            <a:spLocks noGrp="1"/>
          </p:cNvSpPr>
          <p:nvPr>
            <p:ph sz="quarter" idx="1"/>
          </p:nvPr>
        </p:nvSpPr>
        <p:spPr/>
        <p:txBody>
          <a:bodyPr>
            <a:normAutofit fontScale="77500" lnSpcReduction="20000"/>
          </a:bodyPr>
          <a:lstStyle/>
          <a:p>
            <a:pPr marL="0" indent="0">
              <a:buNone/>
            </a:pPr>
            <a:r>
              <a:rPr lang="en-US" sz="3100" dirty="0" smtClean="0"/>
              <a:t>The </a:t>
            </a:r>
            <a:r>
              <a:rPr lang="en-US" sz="3100" dirty="0"/>
              <a:t>purpose of the laws against discrimination and harassment in employment because of sex is </a:t>
            </a:r>
            <a:r>
              <a:rPr lang="en-US" sz="3100" dirty="0" smtClean="0"/>
              <a:t>to eliminate </a:t>
            </a:r>
            <a:r>
              <a:rPr lang="en-US" sz="3100" dirty="0"/>
              <a:t>the means by which individuals, by virtue of their sex, gender identity, or gender expression, are treated differently</a:t>
            </a:r>
            <a:r>
              <a:rPr lang="en-US" sz="3100" dirty="0" smtClean="0"/>
              <a:t>, paid </a:t>
            </a:r>
            <a:r>
              <a:rPr lang="en-US" sz="3100" dirty="0"/>
              <a:t>less, treated adversely based on stereotyping, subjected to conduct of a sexual nature, subjected to hostile </a:t>
            </a:r>
            <a:r>
              <a:rPr lang="en-US" sz="3100" dirty="0" smtClean="0"/>
              <a:t>work environments</a:t>
            </a:r>
            <a:r>
              <a:rPr lang="en-US" sz="3100" dirty="0"/>
              <a:t>, or made to suffer other forms of adverse action, and to guarantee that in the future equal employment </a:t>
            </a:r>
            <a:r>
              <a:rPr lang="en-US" sz="3100" dirty="0" smtClean="0"/>
              <a:t>benefits will </a:t>
            </a:r>
            <a:r>
              <a:rPr lang="en-US" sz="3100" dirty="0"/>
              <a:t>be afforded regardless of the individual’s sex.</a:t>
            </a:r>
            <a:endParaRPr lang="en-US" sz="3100" dirty="0" smtClean="0"/>
          </a:p>
          <a:p>
            <a:endParaRPr lang="en-US" dirty="0"/>
          </a:p>
          <a:p>
            <a:r>
              <a:rPr lang="en-US" dirty="0" smtClean="0"/>
              <a:t>Discrimination (Gov. Code 12940(a)) </a:t>
            </a:r>
          </a:p>
          <a:p>
            <a:r>
              <a:rPr lang="en-US" dirty="0" smtClean="0"/>
              <a:t>Harassment (Gov. Code 12940(j))</a:t>
            </a:r>
          </a:p>
          <a:p>
            <a:r>
              <a:rPr lang="en-US" dirty="0" smtClean="0"/>
              <a:t>Retaliation </a:t>
            </a:r>
            <a:r>
              <a:rPr lang="en-US" dirty="0"/>
              <a:t>(Gov. Code 12940(h)) </a:t>
            </a:r>
          </a:p>
        </p:txBody>
      </p:sp>
      <p:pic>
        <p:nvPicPr>
          <p:cNvPr id="5" name="Picture 5" descr="dfehLogo_blackOnGold_largePr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3340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365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smtClean="0"/>
              <a:t>Elements of </a:t>
            </a:r>
            <a:r>
              <a:rPr lang="en-US" sz="4000" b="1" dirty="0" smtClean="0"/>
              <a:t>Discrimination Claim</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fld id="{BAB61701-5FEF-4810-B8D0-6821BF5DD4EB}" type="slidenum">
              <a:rPr lang="en-US" smtClean="0"/>
              <a:pPr/>
              <a:t>8</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178035444"/>
              </p:ext>
            </p:extLst>
          </p:nvPr>
        </p:nvGraphicFramePr>
        <p:xfrm>
          <a:off x="612775" y="1752600"/>
          <a:ext cx="7921625" cy="4427570"/>
        </p:xfrm>
        <a:graphic>
          <a:graphicData uri="http://schemas.openxmlformats.org/drawingml/2006/table">
            <a:tbl>
              <a:tblPr firstRow="1" bandRow="1">
                <a:tableStyleId>{5C22544A-7EE6-4342-B048-85BDC9FD1C3A}</a:tableStyleId>
              </a:tblPr>
              <a:tblGrid>
                <a:gridCol w="7921625"/>
              </a:tblGrid>
              <a:tr h="364921">
                <a:tc>
                  <a:txBody>
                    <a:bodyPr/>
                    <a:lstStyle/>
                    <a:p>
                      <a:pPr algn="ctr"/>
                      <a:r>
                        <a:rPr lang="en-US" dirty="0" smtClean="0"/>
                        <a:t>Elements</a:t>
                      </a:r>
                      <a:endParaRPr lang="en-US" dirty="0"/>
                    </a:p>
                  </a:txBody>
                  <a:tcPr/>
                </a:tc>
              </a:tr>
              <a:tr h="638612">
                <a:tc>
                  <a:txBody>
                    <a:bodyPr/>
                    <a:lstStyle/>
                    <a:p>
                      <a:r>
                        <a:rPr lang="en-US" dirty="0" smtClean="0"/>
                        <a:t>Covered Employer </a:t>
                      </a:r>
                      <a:endParaRPr lang="en-US" baseline="0" dirty="0" smtClean="0"/>
                    </a:p>
                    <a:p>
                      <a:endParaRPr lang="en-US" dirty="0"/>
                    </a:p>
                  </a:txBody>
                  <a:tcPr/>
                </a:tc>
              </a:tr>
              <a:tr h="638612">
                <a:tc>
                  <a:txBody>
                    <a:bodyPr/>
                    <a:lstStyle/>
                    <a:p>
                      <a:r>
                        <a:rPr lang="en-US" dirty="0" smtClean="0"/>
                        <a:t>Employment Relationship </a:t>
                      </a:r>
                      <a:endParaRPr lang="en-US" baseline="0" dirty="0" smtClean="0"/>
                    </a:p>
                    <a:p>
                      <a:endParaRPr lang="en-US" dirty="0"/>
                    </a:p>
                  </a:txBody>
                  <a:tcPr/>
                </a:tc>
              </a:tr>
              <a:tr h="952850">
                <a:tc>
                  <a:txBody>
                    <a:bodyPr/>
                    <a:lstStyle/>
                    <a:p>
                      <a:r>
                        <a:rPr lang="en-US" dirty="0" smtClean="0"/>
                        <a:t>Adverse Employment</a:t>
                      </a:r>
                      <a:r>
                        <a:rPr lang="en-US" baseline="0" dirty="0" smtClean="0"/>
                        <a:t> Action:</a:t>
                      </a:r>
                      <a:endParaRPr lang="en-US" dirty="0"/>
                    </a:p>
                  </a:txBody>
                  <a:tcPr/>
                </a:tc>
              </a:tr>
              <a:tr h="1185994">
                <a:tc>
                  <a:txBody>
                    <a:bodyPr/>
                    <a:lstStyle/>
                    <a:p>
                      <a:r>
                        <a:rPr lang="en-US" dirty="0" smtClean="0"/>
                        <a:t>Adverse Employment Action Substantially Motivated</a:t>
                      </a:r>
                      <a:r>
                        <a:rPr lang="en-US" baseline="0" dirty="0" smtClean="0"/>
                        <a:t> by claimant’s protected characteristic(s); perceived characteristic; or due to association with a person whose protected characteristic(s) is disfavored by the responding party.</a:t>
                      </a:r>
                    </a:p>
                    <a:p>
                      <a:endParaRPr lang="en-US" dirty="0"/>
                    </a:p>
                  </a:txBody>
                  <a:tcPr/>
                </a:tc>
              </a:tr>
              <a:tr h="638612">
                <a:tc>
                  <a:txBody>
                    <a:bodyPr/>
                    <a:lstStyle/>
                    <a:p>
                      <a:r>
                        <a:rPr lang="en-US" dirty="0" smtClean="0"/>
                        <a:t>Claimant</a:t>
                      </a:r>
                      <a:r>
                        <a:rPr lang="en-US" baseline="0" dirty="0" smtClean="0"/>
                        <a:t> suffered damages substantially related to the unlawful adverse employment action.</a:t>
                      </a:r>
                      <a:endParaRPr lang="en-US" dirty="0"/>
                    </a:p>
                  </a:txBody>
                  <a:tcPr/>
                </a:tc>
              </a:tr>
            </a:tbl>
          </a:graphicData>
        </a:graphic>
      </p:graphicFrame>
    </p:spTree>
    <p:extLst>
      <p:ext uri="{BB962C8B-B14F-4D97-AF65-F5344CB8AC3E}">
        <p14:creationId xmlns:p14="http://schemas.microsoft.com/office/powerpoint/2010/main" val="2769757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Harassment Claim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84567B17-705C-4149-B9F5-191C537F2C62}" type="slidenum">
              <a:rPr lang="en-US" smtClean="0"/>
              <a:t>9</a:t>
            </a:fld>
            <a:endParaRPr lang="en-US" dirty="0"/>
          </a:p>
        </p:txBody>
      </p:sp>
      <p:sp>
        <p:nvSpPr>
          <p:cNvPr id="5" name="Content Placeholder 4"/>
          <p:cNvSpPr>
            <a:spLocks noGrp="1"/>
          </p:cNvSpPr>
          <p:nvPr>
            <p:ph sz="quarter" idx="1"/>
          </p:nvPr>
        </p:nvSpPr>
        <p:spPr/>
        <p:txBody>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4274435926"/>
              </p:ext>
            </p:extLst>
          </p:nvPr>
        </p:nvGraphicFramePr>
        <p:xfrm>
          <a:off x="609600" y="1752599"/>
          <a:ext cx="7921625" cy="3915212"/>
        </p:xfrm>
        <a:graphic>
          <a:graphicData uri="http://schemas.openxmlformats.org/drawingml/2006/table">
            <a:tbl>
              <a:tblPr firstRow="1" bandRow="1">
                <a:tableStyleId>{5C22544A-7EE6-4342-B048-85BDC9FD1C3A}</a:tableStyleId>
              </a:tblPr>
              <a:tblGrid>
                <a:gridCol w="7921625"/>
              </a:tblGrid>
              <a:tr h="137160">
                <a:tc>
                  <a:txBody>
                    <a:bodyPr/>
                    <a:lstStyle/>
                    <a:p>
                      <a:pPr algn="ctr"/>
                      <a:r>
                        <a:rPr lang="en-US" dirty="0" smtClean="0"/>
                        <a:t>Elements</a:t>
                      </a:r>
                      <a:endParaRPr lang="en-US" dirty="0"/>
                    </a:p>
                  </a:txBody>
                  <a:tcPr/>
                </a:tc>
              </a:tr>
              <a:tr h="638612">
                <a:tc>
                  <a:txBody>
                    <a:bodyPr/>
                    <a:lstStyle/>
                    <a:p>
                      <a:r>
                        <a:rPr lang="en-US" sz="1800" b="1" dirty="0" smtClean="0"/>
                        <a:t>Claimant personally subjected to unwelcome</a:t>
                      </a:r>
                      <a:r>
                        <a:rPr lang="en-US" sz="1800" b="1" baseline="0" dirty="0" smtClean="0"/>
                        <a:t> harassing conduct based on protected characteristic.</a:t>
                      </a:r>
                      <a:endParaRPr lang="en-US" dirty="0"/>
                    </a:p>
                  </a:txBody>
                  <a:tcPr/>
                </a:tc>
              </a:tr>
              <a:tr h="638612">
                <a:tc>
                  <a:txBody>
                    <a:bodyPr/>
                    <a:lstStyle/>
                    <a:p>
                      <a:r>
                        <a:rPr lang="en-US" sz="1800" b="1" dirty="0" smtClean="0"/>
                        <a:t>The</a:t>
                      </a:r>
                      <a:r>
                        <a:rPr lang="en-US" sz="1800" b="1" baseline="0" dirty="0" smtClean="0"/>
                        <a:t> conduct was “severe or pervasive” such that it altered the conditions of employment to where a reasonable person in claimant’s position would find the environment to be hostile or abusive.</a:t>
                      </a:r>
                      <a:endParaRPr lang="en-US" dirty="0"/>
                    </a:p>
                  </a:txBody>
                  <a:tcPr/>
                </a:tc>
              </a:tr>
              <a:tr h="441960">
                <a:tc>
                  <a:txBody>
                    <a:bodyPr/>
                    <a:lstStyle/>
                    <a:p>
                      <a:r>
                        <a:rPr lang="en-US" sz="1800" b="1" dirty="0" smtClean="0"/>
                        <a:t>The claimant actually found the environment to be hostile or abusive .</a:t>
                      </a:r>
                      <a:endParaRPr lang="en-US" sz="1800" b="1" dirty="0"/>
                    </a:p>
                  </a:txBody>
                  <a:tcPr/>
                </a:tc>
              </a:tr>
              <a:tr h="914400">
                <a:tc>
                  <a:txBody>
                    <a:bodyPr/>
                    <a:lstStyle/>
                    <a:p>
                      <a:r>
                        <a:rPr lang="en-US" sz="1800" b="1" dirty="0" smtClean="0"/>
                        <a:t>A supervisor was</a:t>
                      </a:r>
                      <a:r>
                        <a:rPr lang="en-US" sz="1800" b="1" baseline="0" dirty="0" smtClean="0"/>
                        <a:t> responsible for the harassment or the employer knew or should have known of the conduct and failed to take immediate and appropriate corrective action. </a:t>
                      </a:r>
                      <a:endParaRPr lang="en-US" dirty="0"/>
                    </a:p>
                  </a:txBody>
                  <a:tcPr/>
                </a:tc>
              </a:tr>
              <a:tr h="638612">
                <a:tc>
                  <a:txBody>
                    <a:bodyPr/>
                    <a:lstStyle/>
                    <a:p>
                      <a:r>
                        <a:rPr lang="en-US" sz="1800" b="1" dirty="0" smtClean="0"/>
                        <a:t>Claimant suffered harm substantially caused by harassment. </a:t>
                      </a:r>
                      <a:endParaRPr lang="en-US" sz="1800" b="1" dirty="0"/>
                    </a:p>
                  </a:txBody>
                  <a:tcPr/>
                </a:tc>
              </a:tr>
            </a:tbl>
          </a:graphicData>
        </a:graphic>
      </p:graphicFrame>
    </p:spTree>
    <p:extLst>
      <p:ext uri="{BB962C8B-B14F-4D97-AF65-F5344CB8AC3E}">
        <p14:creationId xmlns:p14="http://schemas.microsoft.com/office/powerpoint/2010/main" val="40992438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3001</TotalTime>
  <Words>925</Words>
  <Application>Microsoft Office PowerPoint</Application>
  <PresentationFormat>On-screen Show (4:3)</PresentationFormat>
  <Paragraphs>133</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Gender Discrimination:  sexual orientation and gender identity </vt:lpstr>
      <vt:lpstr>INTRODUCTION/OBJECTIVES</vt:lpstr>
      <vt:lpstr>DFEH Jurisdiction</vt:lpstr>
      <vt:lpstr>Public Policy Considerations</vt:lpstr>
      <vt:lpstr>Definitions</vt:lpstr>
      <vt:lpstr>PROTECTIONS IN EMPLOYMENT  </vt:lpstr>
      <vt:lpstr>Protections in Employment</vt:lpstr>
      <vt:lpstr>Elements of Discrimination Claim</vt:lpstr>
      <vt:lpstr>Elements of Harassment Claim </vt:lpstr>
      <vt:lpstr>Elements of Retaliation Claim  </vt:lpstr>
      <vt:lpstr>Current Issues in Employment Law </vt:lpstr>
      <vt:lpstr>PROTECTIONS IN HOUSING  </vt:lpstr>
      <vt:lpstr>Definitions in Housing Discrimination </vt:lpstr>
      <vt:lpstr>PROTECTION IN PUBLIC ACCOMMODATIONS  </vt:lpstr>
      <vt:lpstr>PROTECTION FROM HATE VIOLENCE  </vt:lpstr>
      <vt:lpstr>Questions?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California laws protecting disabled applicants and employees</dc:title>
  <dc:creator>Windows User</dc:creator>
  <cp:lastModifiedBy>Windows User</cp:lastModifiedBy>
  <cp:revision>82</cp:revision>
  <dcterms:created xsi:type="dcterms:W3CDTF">2016-03-16T04:01:38Z</dcterms:created>
  <dcterms:modified xsi:type="dcterms:W3CDTF">2016-09-07T01:22:00Z</dcterms:modified>
</cp:coreProperties>
</file>