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1"/>
  </p:notesMasterIdLst>
  <p:handoutMasterIdLst>
    <p:handoutMasterId r:id="rId52"/>
  </p:handoutMasterIdLst>
  <p:sldIdLst>
    <p:sldId id="256" r:id="rId2"/>
    <p:sldId id="262" r:id="rId3"/>
    <p:sldId id="358" r:id="rId4"/>
    <p:sldId id="408" r:id="rId5"/>
    <p:sldId id="409" r:id="rId6"/>
    <p:sldId id="410" r:id="rId7"/>
    <p:sldId id="407" r:id="rId8"/>
    <p:sldId id="359" r:id="rId9"/>
    <p:sldId id="411" r:id="rId10"/>
    <p:sldId id="340" r:id="rId11"/>
    <p:sldId id="341" r:id="rId12"/>
    <p:sldId id="351" r:id="rId13"/>
    <p:sldId id="352" r:id="rId14"/>
    <p:sldId id="360" r:id="rId15"/>
    <p:sldId id="356" r:id="rId16"/>
    <p:sldId id="357" r:id="rId17"/>
    <p:sldId id="400" r:id="rId18"/>
    <p:sldId id="401" r:id="rId19"/>
    <p:sldId id="361" r:id="rId20"/>
    <p:sldId id="376" r:id="rId21"/>
    <p:sldId id="377" r:id="rId22"/>
    <p:sldId id="396" r:id="rId23"/>
    <p:sldId id="397" r:id="rId24"/>
    <p:sldId id="398" r:id="rId25"/>
    <p:sldId id="362" r:id="rId26"/>
    <p:sldId id="370" r:id="rId27"/>
    <p:sldId id="365" r:id="rId28"/>
    <p:sldId id="368" r:id="rId29"/>
    <p:sldId id="366" r:id="rId30"/>
    <p:sldId id="367" r:id="rId31"/>
    <p:sldId id="369" r:id="rId32"/>
    <p:sldId id="399" r:id="rId33"/>
    <p:sldId id="371" r:id="rId34"/>
    <p:sldId id="373" r:id="rId35"/>
    <p:sldId id="372" r:id="rId36"/>
    <p:sldId id="344" r:id="rId37"/>
    <p:sldId id="345" r:id="rId38"/>
    <p:sldId id="374" r:id="rId39"/>
    <p:sldId id="375" r:id="rId40"/>
    <p:sldId id="348" r:id="rId41"/>
    <p:sldId id="349" r:id="rId42"/>
    <p:sldId id="350" r:id="rId43"/>
    <p:sldId id="395" r:id="rId44"/>
    <p:sldId id="378" r:id="rId45"/>
    <p:sldId id="337" r:id="rId46"/>
    <p:sldId id="412" r:id="rId47"/>
    <p:sldId id="413" r:id="rId48"/>
    <p:sldId id="414" r:id="rId49"/>
    <p:sldId id="316" r:id="rId5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3" autoAdjust="0"/>
    <p:restoredTop sz="83304" autoAdjust="0"/>
  </p:normalViewPr>
  <p:slideViewPr>
    <p:cSldViewPr>
      <p:cViewPr varScale="1">
        <p:scale>
          <a:sx n="94" d="100"/>
          <a:sy n="94" d="100"/>
        </p:scale>
        <p:origin x="684" y="90"/>
      </p:cViewPr>
      <p:guideLst>
        <p:guide orient="horz" pos="2160"/>
        <p:guide pos="2880"/>
      </p:guideLst>
    </p:cSldViewPr>
  </p:slideViewPr>
  <p:outlineViewPr>
    <p:cViewPr>
      <p:scale>
        <a:sx n="33" d="100"/>
        <a:sy n="33" d="100"/>
      </p:scale>
      <p:origin x="48" y="427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08FF725-4386-4751-9DE7-64D3E3A2121B}" type="datetimeFigureOut">
              <a:rPr lang="en-US" smtClean="0"/>
              <a:t>9/6/2016</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93B4BF4-0956-4F59-BD63-FFD0FCA95117}" type="slidenum">
              <a:rPr lang="en-US" smtClean="0"/>
              <a:t>‹#›</a:t>
            </a:fld>
            <a:endParaRPr lang="en-US" dirty="0"/>
          </a:p>
        </p:txBody>
      </p:sp>
    </p:spTree>
    <p:extLst>
      <p:ext uri="{BB962C8B-B14F-4D97-AF65-F5344CB8AC3E}">
        <p14:creationId xmlns:p14="http://schemas.microsoft.com/office/powerpoint/2010/main" val="869943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A18F240-AA1C-4CE7-8CF2-C7A77A476060}" type="datetimeFigureOut">
              <a:rPr lang="en-US" smtClean="0"/>
              <a:t>9/6/2016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5C44409-2001-4CAA-BF3B-17B2E63B264D}" type="slidenum">
              <a:rPr lang="en-US" smtClean="0"/>
              <a:t>‹#›</a:t>
            </a:fld>
            <a:endParaRPr lang="en-US" dirty="0"/>
          </a:p>
        </p:txBody>
      </p:sp>
    </p:spTree>
    <p:extLst>
      <p:ext uri="{BB962C8B-B14F-4D97-AF65-F5344CB8AC3E}">
        <p14:creationId xmlns:p14="http://schemas.microsoft.com/office/powerpoint/2010/main" val="370655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t>1</a:t>
            </a:fld>
            <a:endParaRPr lang="en-US" dirty="0"/>
          </a:p>
        </p:txBody>
      </p:sp>
    </p:spTree>
    <p:extLst>
      <p:ext uri="{BB962C8B-B14F-4D97-AF65-F5344CB8AC3E}">
        <p14:creationId xmlns:p14="http://schemas.microsoft.com/office/powerpoint/2010/main" val="1612960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FC1D3-5FFD-4C4E-A612-D4C8F680F230}" type="slidenum">
              <a:rPr lang="en-US" smtClean="0"/>
              <a:pPr/>
              <a:t>10</a:t>
            </a:fld>
            <a:endParaRPr lang="en-US" dirty="0"/>
          </a:p>
        </p:txBody>
      </p:sp>
    </p:spTree>
    <p:extLst>
      <p:ext uri="{BB962C8B-B14F-4D97-AF65-F5344CB8AC3E}">
        <p14:creationId xmlns:p14="http://schemas.microsoft.com/office/powerpoint/2010/main" val="483042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t>11</a:t>
            </a:fld>
            <a:endParaRPr lang="en-US" dirty="0"/>
          </a:p>
        </p:txBody>
      </p:sp>
    </p:spTree>
    <p:extLst>
      <p:ext uri="{BB962C8B-B14F-4D97-AF65-F5344CB8AC3E}">
        <p14:creationId xmlns:p14="http://schemas.microsoft.com/office/powerpoint/2010/main" val="78814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E5C44409-2001-4CAA-BF3B-17B2E63B264D}" type="slidenum">
              <a:rPr lang="en-US" smtClean="0"/>
              <a:t>12</a:t>
            </a:fld>
            <a:endParaRPr lang="en-US" dirty="0"/>
          </a:p>
        </p:txBody>
      </p:sp>
    </p:spTree>
    <p:extLst>
      <p:ext uri="{BB962C8B-B14F-4D97-AF65-F5344CB8AC3E}">
        <p14:creationId xmlns:p14="http://schemas.microsoft.com/office/powerpoint/2010/main" val="4003734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t>13</a:t>
            </a:fld>
            <a:endParaRPr lang="en-US" dirty="0"/>
          </a:p>
        </p:txBody>
      </p:sp>
    </p:spTree>
    <p:extLst>
      <p:ext uri="{BB962C8B-B14F-4D97-AF65-F5344CB8AC3E}">
        <p14:creationId xmlns:p14="http://schemas.microsoft.com/office/powerpoint/2010/main" val="29057525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t>14</a:t>
            </a:fld>
            <a:endParaRPr lang="en-US" dirty="0"/>
          </a:p>
        </p:txBody>
      </p:sp>
    </p:spTree>
    <p:extLst>
      <p:ext uri="{BB962C8B-B14F-4D97-AF65-F5344CB8AC3E}">
        <p14:creationId xmlns:p14="http://schemas.microsoft.com/office/powerpoint/2010/main" val="744413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t>15</a:t>
            </a:fld>
            <a:endParaRPr lang="en-US" dirty="0"/>
          </a:p>
        </p:txBody>
      </p:sp>
    </p:spTree>
    <p:extLst>
      <p:ext uri="{BB962C8B-B14F-4D97-AF65-F5344CB8AC3E}">
        <p14:creationId xmlns:p14="http://schemas.microsoft.com/office/powerpoint/2010/main" val="29366682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C. </a:t>
            </a:r>
          </a:p>
          <a:p>
            <a:endParaRPr lang="en-US" baseline="0" dirty="0" smtClean="0"/>
          </a:p>
        </p:txBody>
      </p:sp>
      <p:sp>
        <p:nvSpPr>
          <p:cNvPr id="4" name="Slide Number Placeholder 3"/>
          <p:cNvSpPr>
            <a:spLocks noGrp="1"/>
          </p:cNvSpPr>
          <p:nvPr>
            <p:ph type="sldNum" sz="quarter" idx="10"/>
          </p:nvPr>
        </p:nvSpPr>
        <p:spPr/>
        <p:txBody>
          <a:bodyPr/>
          <a:lstStyle/>
          <a:p>
            <a:fld id="{E5C44409-2001-4CAA-BF3B-17B2E63B264D}" type="slidenum">
              <a:rPr lang="en-US" smtClean="0"/>
              <a:t>16</a:t>
            </a:fld>
            <a:endParaRPr lang="en-US" dirty="0"/>
          </a:p>
        </p:txBody>
      </p:sp>
    </p:spTree>
    <p:extLst>
      <p:ext uri="{BB962C8B-B14F-4D97-AF65-F5344CB8AC3E}">
        <p14:creationId xmlns:p14="http://schemas.microsoft.com/office/powerpoint/2010/main" val="19844345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t>17</a:t>
            </a:fld>
            <a:endParaRPr lang="en-US" dirty="0"/>
          </a:p>
        </p:txBody>
      </p:sp>
    </p:spTree>
    <p:extLst>
      <p:ext uri="{BB962C8B-B14F-4D97-AF65-F5344CB8AC3E}">
        <p14:creationId xmlns:p14="http://schemas.microsoft.com/office/powerpoint/2010/main" val="31476303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Correct</a:t>
            </a:r>
            <a:r>
              <a:rPr lang="en-US" baseline="0" dirty="0" smtClean="0"/>
              <a:t> answer: C</a:t>
            </a:r>
          </a:p>
          <a:p>
            <a:endParaRPr lang="en-US" baseline="0" dirty="0" smtClean="0"/>
          </a:p>
        </p:txBody>
      </p:sp>
      <p:sp>
        <p:nvSpPr>
          <p:cNvPr id="4" name="Slide Number Placeholder 3"/>
          <p:cNvSpPr>
            <a:spLocks noGrp="1"/>
          </p:cNvSpPr>
          <p:nvPr>
            <p:ph type="sldNum" sz="quarter" idx="10"/>
          </p:nvPr>
        </p:nvSpPr>
        <p:spPr/>
        <p:txBody>
          <a:bodyPr/>
          <a:lstStyle/>
          <a:p>
            <a:fld id="{E5C44409-2001-4CAA-BF3B-17B2E63B264D}" type="slidenum">
              <a:rPr lang="en-US" smtClean="0"/>
              <a:t>18</a:t>
            </a:fld>
            <a:endParaRPr lang="en-US" dirty="0"/>
          </a:p>
        </p:txBody>
      </p:sp>
    </p:spTree>
    <p:extLst>
      <p:ext uri="{BB962C8B-B14F-4D97-AF65-F5344CB8AC3E}">
        <p14:creationId xmlns:p14="http://schemas.microsoft.com/office/powerpoint/2010/main" val="306634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t>19</a:t>
            </a:fld>
            <a:endParaRPr lang="en-US" dirty="0"/>
          </a:p>
        </p:txBody>
      </p:sp>
    </p:spTree>
    <p:extLst>
      <p:ext uri="{BB962C8B-B14F-4D97-AF65-F5344CB8AC3E}">
        <p14:creationId xmlns:p14="http://schemas.microsoft.com/office/powerpoint/2010/main" val="4283520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t>2</a:t>
            </a:fld>
            <a:endParaRPr lang="en-US" dirty="0"/>
          </a:p>
        </p:txBody>
      </p:sp>
    </p:spTree>
    <p:extLst>
      <p:ext uri="{BB962C8B-B14F-4D97-AF65-F5344CB8AC3E}">
        <p14:creationId xmlns:p14="http://schemas.microsoft.com/office/powerpoint/2010/main" val="20544140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5C44409-2001-4CAA-BF3B-17B2E63B264D}" type="slidenum">
              <a:rPr lang="en-US" smtClean="0"/>
              <a:t>20</a:t>
            </a:fld>
            <a:endParaRPr lang="en-US" dirty="0"/>
          </a:p>
        </p:txBody>
      </p:sp>
    </p:spTree>
    <p:extLst>
      <p:ext uri="{BB962C8B-B14F-4D97-AF65-F5344CB8AC3E}">
        <p14:creationId xmlns:p14="http://schemas.microsoft.com/office/powerpoint/2010/main" val="7788068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SEVERE</a:t>
            </a:r>
            <a:r>
              <a:rPr lang="en-US" baseline="0" dirty="0" smtClean="0"/>
              <a:t>   &lt; ------------------------------</a:t>
            </a:r>
            <a:r>
              <a:rPr lang="en-US" baseline="0" dirty="0" smtClean="0">
                <a:sym typeface="Wingdings" panose="05000000000000000000" pitchFamily="2" charset="2"/>
              </a:rPr>
              <a:t> PERVASIVE</a:t>
            </a:r>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t>21</a:t>
            </a:fld>
            <a:endParaRPr lang="en-US" dirty="0"/>
          </a:p>
        </p:txBody>
      </p:sp>
    </p:spTree>
    <p:extLst>
      <p:ext uri="{BB962C8B-B14F-4D97-AF65-F5344CB8AC3E}">
        <p14:creationId xmlns:p14="http://schemas.microsoft.com/office/powerpoint/2010/main" val="4354753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FC1D3-5FFD-4C4E-A612-D4C8F680F230}" type="slidenum">
              <a:rPr lang="en-US" smtClean="0"/>
              <a:pPr/>
              <a:t>22</a:t>
            </a:fld>
            <a:endParaRPr lang="en-US" dirty="0"/>
          </a:p>
        </p:txBody>
      </p:sp>
    </p:spTree>
    <p:extLst>
      <p:ext uri="{BB962C8B-B14F-4D97-AF65-F5344CB8AC3E}">
        <p14:creationId xmlns:p14="http://schemas.microsoft.com/office/powerpoint/2010/main" val="25276663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FC1D3-5FFD-4C4E-A612-D4C8F680F230}" type="slidenum">
              <a:rPr lang="en-US" smtClean="0"/>
              <a:pPr/>
              <a:t>23</a:t>
            </a:fld>
            <a:endParaRPr lang="en-US" dirty="0"/>
          </a:p>
        </p:txBody>
      </p:sp>
    </p:spTree>
    <p:extLst>
      <p:ext uri="{BB962C8B-B14F-4D97-AF65-F5344CB8AC3E}">
        <p14:creationId xmlns:p14="http://schemas.microsoft.com/office/powerpoint/2010/main" val="40516422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75FC1D3-5FFD-4C4E-A612-D4C8F680F230}" type="slidenum">
              <a:rPr lang="en-US" smtClean="0"/>
              <a:pPr/>
              <a:t>24</a:t>
            </a:fld>
            <a:endParaRPr lang="en-US" dirty="0"/>
          </a:p>
        </p:txBody>
      </p:sp>
    </p:spTree>
    <p:extLst>
      <p:ext uri="{BB962C8B-B14F-4D97-AF65-F5344CB8AC3E}">
        <p14:creationId xmlns:p14="http://schemas.microsoft.com/office/powerpoint/2010/main" val="15806744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t>25</a:t>
            </a:fld>
            <a:endParaRPr lang="en-US" dirty="0"/>
          </a:p>
        </p:txBody>
      </p:sp>
    </p:spTree>
    <p:extLst>
      <p:ext uri="{BB962C8B-B14F-4D97-AF65-F5344CB8AC3E}">
        <p14:creationId xmlns:p14="http://schemas.microsoft.com/office/powerpoint/2010/main" val="28861733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t>26</a:t>
            </a:fld>
            <a:endParaRPr lang="en-US" dirty="0"/>
          </a:p>
        </p:txBody>
      </p:sp>
    </p:spTree>
    <p:extLst>
      <p:ext uri="{BB962C8B-B14F-4D97-AF65-F5344CB8AC3E}">
        <p14:creationId xmlns:p14="http://schemas.microsoft.com/office/powerpoint/2010/main" val="26024214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t>27</a:t>
            </a:fld>
            <a:endParaRPr lang="en-US" dirty="0"/>
          </a:p>
        </p:txBody>
      </p:sp>
    </p:spTree>
    <p:extLst>
      <p:ext uri="{BB962C8B-B14F-4D97-AF65-F5344CB8AC3E}">
        <p14:creationId xmlns:p14="http://schemas.microsoft.com/office/powerpoint/2010/main" val="18351122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B  = Correct</a:t>
            </a:r>
          </a:p>
          <a:p>
            <a:endParaRPr lang="en-US" dirty="0" smtClean="0"/>
          </a:p>
        </p:txBody>
      </p:sp>
      <p:sp>
        <p:nvSpPr>
          <p:cNvPr id="4" name="Slide Number Placeholder 3"/>
          <p:cNvSpPr>
            <a:spLocks noGrp="1"/>
          </p:cNvSpPr>
          <p:nvPr>
            <p:ph type="sldNum" sz="quarter" idx="10"/>
          </p:nvPr>
        </p:nvSpPr>
        <p:spPr/>
        <p:txBody>
          <a:bodyPr/>
          <a:lstStyle/>
          <a:p>
            <a:fld id="{E5C44409-2001-4CAA-BF3B-17B2E63B264D}" type="slidenum">
              <a:rPr lang="en-US" smtClean="0"/>
              <a:t>28</a:t>
            </a:fld>
            <a:endParaRPr lang="en-US" dirty="0"/>
          </a:p>
        </p:txBody>
      </p:sp>
    </p:spTree>
    <p:extLst>
      <p:ext uri="{BB962C8B-B14F-4D97-AF65-F5344CB8AC3E}">
        <p14:creationId xmlns:p14="http://schemas.microsoft.com/office/powerpoint/2010/main" val="1714387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t>29</a:t>
            </a:fld>
            <a:endParaRPr lang="en-US" dirty="0"/>
          </a:p>
        </p:txBody>
      </p:sp>
    </p:spTree>
    <p:extLst>
      <p:ext uri="{BB962C8B-B14F-4D97-AF65-F5344CB8AC3E}">
        <p14:creationId xmlns:p14="http://schemas.microsoft.com/office/powerpoint/2010/main" val="1090864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t>3</a:t>
            </a:fld>
            <a:endParaRPr lang="en-US" dirty="0"/>
          </a:p>
        </p:txBody>
      </p:sp>
    </p:spTree>
    <p:extLst>
      <p:ext uri="{BB962C8B-B14F-4D97-AF65-F5344CB8AC3E}">
        <p14:creationId xmlns:p14="http://schemas.microsoft.com/office/powerpoint/2010/main" val="25177862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 Correct – Frank’s comments are unwanted</a:t>
            </a:r>
          </a:p>
          <a:p>
            <a:endParaRPr lang="en-US" dirty="0" smtClean="0"/>
          </a:p>
        </p:txBody>
      </p:sp>
      <p:sp>
        <p:nvSpPr>
          <p:cNvPr id="4" name="Slide Number Placeholder 3"/>
          <p:cNvSpPr>
            <a:spLocks noGrp="1"/>
          </p:cNvSpPr>
          <p:nvPr>
            <p:ph type="sldNum" sz="quarter" idx="10"/>
          </p:nvPr>
        </p:nvSpPr>
        <p:spPr/>
        <p:txBody>
          <a:bodyPr/>
          <a:lstStyle/>
          <a:p>
            <a:fld id="{E5C44409-2001-4CAA-BF3B-17B2E63B264D}" type="slidenum">
              <a:rPr lang="en-US" smtClean="0"/>
              <a:t>30</a:t>
            </a:fld>
            <a:endParaRPr lang="en-US" dirty="0"/>
          </a:p>
        </p:txBody>
      </p:sp>
    </p:spTree>
    <p:extLst>
      <p:ext uri="{BB962C8B-B14F-4D97-AF65-F5344CB8AC3E}">
        <p14:creationId xmlns:p14="http://schemas.microsoft.com/office/powerpoint/2010/main" val="5325365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t>31</a:t>
            </a:fld>
            <a:endParaRPr lang="en-US" dirty="0"/>
          </a:p>
        </p:txBody>
      </p:sp>
    </p:spTree>
    <p:extLst>
      <p:ext uri="{BB962C8B-B14F-4D97-AF65-F5344CB8AC3E}">
        <p14:creationId xmlns:p14="http://schemas.microsoft.com/office/powerpoint/2010/main" val="19861783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t>32</a:t>
            </a:fld>
            <a:endParaRPr lang="en-US" dirty="0"/>
          </a:p>
        </p:txBody>
      </p:sp>
    </p:spTree>
    <p:extLst>
      <p:ext uri="{BB962C8B-B14F-4D97-AF65-F5344CB8AC3E}">
        <p14:creationId xmlns:p14="http://schemas.microsoft.com/office/powerpoint/2010/main" val="2982270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t>33</a:t>
            </a:fld>
            <a:endParaRPr lang="en-US" dirty="0"/>
          </a:p>
        </p:txBody>
      </p:sp>
    </p:spTree>
    <p:extLst>
      <p:ext uri="{BB962C8B-B14F-4D97-AF65-F5344CB8AC3E}">
        <p14:creationId xmlns:p14="http://schemas.microsoft.com/office/powerpoint/2010/main" val="29063934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t>34</a:t>
            </a:fld>
            <a:endParaRPr lang="en-US" dirty="0"/>
          </a:p>
        </p:txBody>
      </p:sp>
    </p:spTree>
    <p:extLst>
      <p:ext uri="{BB962C8B-B14F-4D97-AF65-F5344CB8AC3E}">
        <p14:creationId xmlns:p14="http://schemas.microsoft.com/office/powerpoint/2010/main" val="22633133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C. Scully has personally witnessed Mac’s harassment of her co-worker. The work stations are open. Her work environment</a:t>
            </a:r>
            <a:r>
              <a:rPr lang="en-US" baseline="0" dirty="0" smtClean="0"/>
              <a:t> is infected by Mac’s acts</a:t>
            </a:r>
            <a:r>
              <a:rPr lang="en-US" dirty="0" smtClean="0"/>
              <a:t>.</a:t>
            </a:r>
          </a:p>
          <a:p>
            <a:endParaRPr lang="en-US" dirty="0" smtClean="0"/>
          </a:p>
        </p:txBody>
      </p:sp>
      <p:sp>
        <p:nvSpPr>
          <p:cNvPr id="4" name="Slide Number Placeholder 3"/>
          <p:cNvSpPr>
            <a:spLocks noGrp="1"/>
          </p:cNvSpPr>
          <p:nvPr>
            <p:ph type="sldNum" sz="quarter" idx="10"/>
          </p:nvPr>
        </p:nvSpPr>
        <p:spPr/>
        <p:txBody>
          <a:bodyPr/>
          <a:lstStyle/>
          <a:p>
            <a:fld id="{E5C44409-2001-4CAA-BF3B-17B2E63B264D}" type="slidenum">
              <a:rPr lang="en-US" smtClean="0"/>
              <a:t>35</a:t>
            </a:fld>
            <a:endParaRPr lang="en-US" dirty="0"/>
          </a:p>
        </p:txBody>
      </p:sp>
    </p:spTree>
    <p:extLst>
      <p:ext uri="{BB962C8B-B14F-4D97-AF65-F5344CB8AC3E}">
        <p14:creationId xmlns:p14="http://schemas.microsoft.com/office/powerpoint/2010/main" val="36661165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t>36</a:t>
            </a:fld>
            <a:endParaRPr lang="en-US" dirty="0"/>
          </a:p>
        </p:txBody>
      </p:sp>
    </p:spTree>
    <p:extLst>
      <p:ext uri="{BB962C8B-B14F-4D97-AF65-F5344CB8AC3E}">
        <p14:creationId xmlns:p14="http://schemas.microsoft.com/office/powerpoint/2010/main" val="39954828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t>37</a:t>
            </a:fld>
            <a:endParaRPr lang="en-US" dirty="0"/>
          </a:p>
        </p:txBody>
      </p:sp>
    </p:spTree>
    <p:extLst>
      <p:ext uri="{BB962C8B-B14F-4D97-AF65-F5344CB8AC3E}">
        <p14:creationId xmlns:p14="http://schemas.microsoft.com/office/powerpoint/2010/main" val="22487148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t>38</a:t>
            </a:fld>
            <a:endParaRPr lang="en-US" dirty="0"/>
          </a:p>
        </p:txBody>
      </p:sp>
    </p:spTree>
    <p:extLst>
      <p:ext uri="{BB962C8B-B14F-4D97-AF65-F5344CB8AC3E}">
        <p14:creationId xmlns:p14="http://schemas.microsoft.com/office/powerpoint/2010/main" val="38180969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Correct answer: C.</a:t>
            </a:r>
            <a:r>
              <a:rPr lang="en-US" baseline="0" dirty="0" smtClean="0"/>
              <a:t> Discuss.</a:t>
            </a:r>
          </a:p>
          <a:p>
            <a:endParaRPr lang="en-US" baseline="0" dirty="0" smtClean="0"/>
          </a:p>
        </p:txBody>
      </p:sp>
      <p:sp>
        <p:nvSpPr>
          <p:cNvPr id="4" name="Slide Number Placeholder 3"/>
          <p:cNvSpPr>
            <a:spLocks noGrp="1"/>
          </p:cNvSpPr>
          <p:nvPr>
            <p:ph type="sldNum" sz="quarter" idx="10"/>
          </p:nvPr>
        </p:nvSpPr>
        <p:spPr/>
        <p:txBody>
          <a:bodyPr/>
          <a:lstStyle/>
          <a:p>
            <a:fld id="{E5C44409-2001-4CAA-BF3B-17B2E63B264D}" type="slidenum">
              <a:rPr lang="en-US" smtClean="0"/>
              <a:t>39</a:t>
            </a:fld>
            <a:endParaRPr lang="en-US" dirty="0"/>
          </a:p>
        </p:txBody>
      </p:sp>
    </p:spTree>
    <p:extLst>
      <p:ext uri="{BB962C8B-B14F-4D97-AF65-F5344CB8AC3E}">
        <p14:creationId xmlns:p14="http://schemas.microsoft.com/office/powerpoint/2010/main" val="4200927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t>4</a:t>
            </a:fld>
            <a:endParaRPr lang="en-US" dirty="0"/>
          </a:p>
        </p:txBody>
      </p:sp>
    </p:spTree>
    <p:extLst>
      <p:ext uri="{BB962C8B-B14F-4D97-AF65-F5344CB8AC3E}">
        <p14:creationId xmlns:p14="http://schemas.microsoft.com/office/powerpoint/2010/main" val="18248346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t>40</a:t>
            </a:fld>
            <a:endParaRPr lang="en-US" dirty="0"/>
          </a:p>
        </p:txBody>
      </p:sp>
    </p:spTree>
    <p:extLst>
      <p:ext uri="{BB962C8B-B14F-4D97-AF65-F5344CB8AC3E}">
        <p14:creationId xmlns:p14="http://schemas.microsoft.com/office/powerpoint/2010/main" val="5748357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t>41</a:t>
            </a:fld>
            <a:endParaRPr lang="en-US" dirty="0"/>
          </a:p>
        </p:txBody>
      </p:sp>
    </p:spTree>
    <p:extLst>
      <p:ext uri="{BB962C8B-B14F-4D97-AF65-F5344CB8AC3E}">
        <p14:creationId xmlns:p14="http://schemas.microsoft.com/office/powerpoint/2010/main" val="29133410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t>42</a:t>
            </a:fld>
            <a:endParaRPr lang="en-US" dirty="0"/>
          </a:p>
        </p:txBody>
      </p:sp>
    </p:spTree>
    <p:extLst>
      <p:ext uri="{BB962C8B-B14F-4D97-AF65-F5344CB8AC3E}">
        <p14:creationId xmlns:p14="http://schemas.microsoft.com/office/powerpoint/2010/main" val="37891665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t>43</a:t>
            </a:fld>
            <a:endParaRPr lang="en-US" dirty="0"/>
          </a:p>
        </p:txBody>
      </p:sp>
    </p:spTree>
    <p:extLst>
      <p:ext uri="{BB962C8B-B14F-4D97-AF65-F5344CB8AC3E}">
        <p14:creationId xmlns:p14="http://schemas.microsoft.com/office/powerpoint/2010/main" val="42513949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t>44</a:t>
            </a:fld>
            <a:endParaRPr lang="en-US" dirty="0"/>
          </a:p>
        </p:txBody>
      </p:sp>
    </p:spTree>
    <p:extLst>
      <p:ext uri="{BB962C8B-B14F-4D97-AF65-F5344CB8AC3E}">
        <p14:creationId xmlns:p14="http://schemas.microsoft.com/office/powerpoint/2010/main" val="403822963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t>45</a:t>
            </a:fld>
            <a:endParaRPr lang="en-US" dirty="0"/>
          </a:p>
        </p:txBody>
      </p:sp>
    </p:spTree>
    <p:extLst>
      <p:ext uri="{BB962C8B-B14F-4D97-AF65-F5344CB8AC3E}">
        <p14:creationId xmlns:p14="http://schemas.microsoft.com/office/powerpoint/2010/main" val="30618739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t>46</a:t>
            </a:fld>
            <a:endParaRPr lang="en-US" dirty="0"/>
          </a:p>
        </p:txBody>
      </p:sp>
    </p:spTree>
    <p:extLst>
      <p:ext uri="{BB962C8B-B14F-4D97-AF65-F5344CB8AC3E}">
        <p14:creationId xmlns:p14="http://schemas.microsoft.com/office/powerpoint/2010/main" val="2158846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t>47</a:t>
            </a:fld>
            <a:endParaRPr lang="en-US" dirty="0"/>
          </a:p>
        </p:txBody>
      </p:sp>
    </p:spTree>
    <p:extLst>
      <p:ext uri="{BB962C8B-B14F-4D97-AF65-F5344CB8AC3E}">
        <p14:creationId xmlns:p14="http://schemas.microsoft.com/office/powerpoint/2010/main" val="358800124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t>48</a:t>
            </a:fld>
            <a:endParaRPr lang="en-US" dirty="0"/>
          </a:p>
        </p:txBody>
      </p:sp>
    </p:spTree>
    <p:extLst>
      <p:ext uri="{BB962C8B-B14F-4D97-AF65-F5344CB8AC3E}">
        <p14:creationId xmlns:p14="http://schemas.microsoft.com/office/powerpoint/2010/main" val="163584130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t>49</a:t>
            </a:fld>
            <a:endParaRPr lang="en-US" dirty="0"/>
          </a:p>
        </p:txBody>
      </p:sp>
    </p:spTree>
    <p:extLst>
      <p:ext uri="{BB962C8B-B14F-4D97-AF65-F5344CB8AC3E}">
        <p14:creationId xmlns:p14="http://schemas.microsoft.com/office/powerpoint/2010/main" val="600427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t>5</a:t>
            </a:fld>
            <a:endParaRPr lang="en-US" dirty="0"/>
          </a:p>
        </p:txBody>
      </p:sp>
    </p:spTree>
    <p:extLst>
      <p:ext uri="{BB962C8B-B14F-4D97-AF65-F5344CB8AC3E}">
        <p14:creationId xmlns:p14="http://schemas.microsoft.com/office/powerpoint/2010/main" val="2313765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t>6</a:t>
            </a:fld>
            <a:endParaRPr lang="en-US" dirty="0"/>
          </a:p>
        </p:txBody>
      </p:sp>
    </p:spTree>
    <p:extLst>
      <p:ext uri="{BB962C8B-B14F-4D97-AF65-F5344CB8AC3E}">
        <p14:creationId xmlns:p14="http://schemas.microsoft.com/office/powerpoint/2010/main" val="725005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t>7</a:t>
            </a:fld>
            <a:endParaRPr lang="en-US" dirty="0"/>
          </a:p>
        </p:txBody>
      </p:sp>
    </p:spTree>
    <p:extLst>
      <p:ext uri="{BB962C8B-B14F-4D97-AF65-F5344CB8AC3E}">
        <p14:creationId xmlns:p14="http://schemas.microsoft.com/office/powerpoint/2010/main" val="1010771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t>8</a:t>
            </a:fld>
            <a:endParaRPr lang="en-US" dirty="0"/>
          </a:p>
        </p:txBody>
      </p:sp>
    </p:spTree>
    <p:extLst>
      <p:ext uri="{BB962C8B-B14F-4D97-AF65-F5344CB8AC3E}">
        <p14:creationId xmlns:p14="http://schemas.microsoft.com/office/powerpoint/2010/main" val="3918700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t>9</a:t>
            </a:fld>
            <a:endParaRPr lang="en-US" dirty="0"/>
          </a:p>
        </p:txBody>
      </p:sp>
    </p:spTree>
    <p:extLst>
      <p:ext uri="{BB962C8B-B14F-4D97-AF65-F5344CB8AC3E}">
        <p14:creationId xmlns:p14="http://schemas.microsoft.com/office/powerpoint/2010/main" val="3801558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BE675B5-D7F5-4EE9-8AC3-7460AB1D1FFB}" type="datetime1">
              <a:rPr lang="en-US" smtClean="0"/>
              <a:t>9/6/2016</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AB61701-5FEF-4810-B8D0-6821BF5DD4E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479FAF-E572-481A-A711-75F24015E0DB}" type="datetime1">
              <a:rPr lang="en-US" smtClean="0"/>
              <a:t>9/6/2016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B61701-5FEF-4810-B8D0-6821BF5DD4E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61B6DB0-0CCC-470B-8B71-A04B6D25346F}" type="datetime1">
              <a:rPr lang="en-US" smtClean="0"/>
              <a:t>9/6/2016</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BAB61701-5FEF-4810-B8D0-6821BF5DD4EB}"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7D3B38C-6FBC-4417-9C45-701F72FBEE95}" type="datetime1">
              <a:rPr lang="en-US" smtClean="0"/>
              <a:t>9/6/2016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AB61701-5FEF-4810-B8D0-6821BF5DD4EB}" type="slidenum">
              <a:rPr lang="en-US" smtClean="0"/>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48BD329-00FC-4A7D-87B0-A6884370920B}" type="datetime1">
              <a:rPr lang="en-US" smtClean="0"/>
              <a:t>9/6/2016</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AB61701-5FEF-4810-B8D0-6821BF5DD4EB}"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F23B6E4-E098-404D-A09A-FC98337B974D}" type="datetime1">
              <a:rPr lang="en-US" smtClean="0"/>
              <a:t>9/6/2016</a:t>
            </a:fld>
            <a:endParaRPr lang="en-US" dirty="0"/>
          </a:p>
        </p:txBody>
      </p:sp>
      <p:sp>
        <p:nvSpPr>
          <p:cNvPr id="10" name="Slide Number Placeholder 9"/>
          <p:cNvSpPr>
            <a:spLocks noGrp="1"/>
          </p:cNvSpPr>
          <p:nvPr>
            <p:ph type="sldNum" sz="quarter" idx="16"/>
          </p:nvPr>
        </p:nvSpPr>
        <p:spPr/>
        <p:txBody>
          <a:bodyPr rtlCol="0"/>
          <a:lstStyle/>
          <a:p>
            <a:fld id="{BAB61701-5FEF-4810-B8D0-6821BF5DD4EB}"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AAB6BDA-1214-4D80-AEC1-2757939A2AB4}" type="datetime1">
              <a:rPr lang="en-US" smtClean="0"/>
              <a:t>9/6/2016</a:t>
            </a:fld>
            <a:endParaRPr lang="en-US" dirty="0"/>
          </a:p>
        </p:txBody>
      </p:sp>
      <p:sp>
        <p:nvSpPr>
          <p:cNvPr id="12" name="Slide Number Placeholder 11"/>
          <p:cNvSpPr>
            <a:spLocks noGrp="1"/>
          </p:cNvSpPr>
          <p:nvPr>
            <p:ph type="sldNum" sz="quarter" idx="16"/>
          </p:nvPr>
        </p:nvSpPr>
        <p:spPr/>
        <p:txBody>
          <a:bodyPr rtlCol="0"/>
          <a:lstStyle/>
          <a:p>
            <a:fld id="{BAB61701-5FEF-4810-B8D0-6821BF5DD4EB}"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D94314-F22F-4621-A529-884F3FB75355}" type="datetime1">
              <a:rPr lang="en-US" smtClean="0"/>
              <a:t>9/6/2016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AB61701-5FEF-4810-B8D0-6821BF5DD4E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559056-FFAC-4D10-A356-772C9A184E2E}" type="datetime1">
              <a:rPr lang="en-US" smtClean="0"/>
              <a:t>9/6/2016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AB61701-5FEF-4810-B8D0-6821BF5DD4E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84C7DC8-957A-4A21-8DB8-13292F955A23}" type="datetime1">
              <a:rPr lang="en-US" smtClean="0"/>
              <a:t>9/6/2016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AB61701-5FEF-4810-B8D0-6821BF5DD4EB}" type="slidenum">
              <a:rPr lang="en-US" smtClean="0"/>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7BB67B58-47AD-48E8-A988-34D6A22C5A54}" type="datetime1">
              <a:rPr lang="en-US" smtClean="0"/>
              <a:t>9/6/2016</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AB61701-5FEF-4810-B8D0-6821BF5DD4EB}"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7C1057E-1418-401C-BF1F-9FE3DD78EF19}" type="datetime1">
              <a:rPr lang="en-US" smtClean="0"/>
              <a:t>9/6/2016</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AB61701-5FEF-4810-B8D0-6821BF5DD4E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4939" y="2819400"/>
            <a:ext cx="6477000" cy="1828800"/>
          </a:xfrm>
        </p:spPr>
        <p:txBody>
          <a:bodyPr>
            <a:noAutofit/>
          </a:bodyPr>
          <a:lstStyle/>
          <a:p>
            <a:pPr algn="ct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smtClean="0"/>
              <a:t>WORKPLACE </a:t>
            </a:r>
            <a:r>
              <a:rPr lang="en-US" sz="3200" dirty="0"/>
              <a:t>JUSTICE SUMMIT III</a:t>
            </a:r>
            <a:br>
              <a:rPr lang="en-US" sz="3200" dirty="0"/>
            </a:br>
            <a:r>
              <a:rPr lang="en-US" sz="2400" dirty="0"/>
              <a:t>Breaking through the Barriers of Discrimination and Retaliation</a:t>
            </a:r>
            <a:br>
              <a:rPr lang="en-US" sz="2400" dirty="0"/>
            </a:br>
            <a:r>
              <a:rPr lang="en-US" sz="2400" dirty="0"/>
              <a:t/>
            </a:r>
            <a:br>
              <a:rPr lang="en-US" sz="2400" dirty="0"/>
            </a:br>
            <a:r>
              <a:rPr lang="en-US" sz="3200" dirty="0"/>
              <a:t>SEX discrimination under </a:t>
            </a:r>
            <a:r>
              <a:rPr lang="en-US" sz="3200" dirty="0" err="1"/>
              <a:t>feha</a:t>
            </a:r>
            <a:r>
              <a:rPr lang="en-US" sz="2400" dirty="0"/>
              <a:t/>
            </a:r>
            <a:br>
              <a:rPr lang="en-US" sz="2400" dirty="0"/>
            </a:br>
            <a:r>
              <a:rPr lang="en-US" sz="2400" dirty="0"/>
              <a:t/>
            </a:r>
            <a:br>
              <a:rPr lang="en-US" sz="2400" dirty="0"/>
            </a:br>
            <a:r>
              <a:rPr lang="en-US" sz="2400" dirty="0"/>
              <a:t>P</a:t>
            </a:r>
            <a:r>
              <a:rPr lang="en-US" sz="2400" cap="none" dirty="0"/>
              <a:t>resented by Domini Pham, Senior Staff Counsel</a:t>
            </a:r>
            <a:endParaRPr lang="en-US" sz="2400" b="1" dirty="0">
              <a:solidFill>
                <a:srgbClr val="FFFF00"/>
              </a:solidFill>
            </a:endParaRPr>
          </a:p>
        </p:txBody>
      </p:sp>
      <p:sp>
        <p:nvSpPr>
          <p:cNvPr id="3" name="Subtitle 2"/>
          <p:cNvSpPr>
            <a:spLocks noGrp="1"/>
          </p:cNvSpPr>
          <p:nvPr>
            <p:ph type="subTitle" idx="1"/>
          </p:nvPr>
        </p:nvSpPr>
        <p:spPr/>
        <p:txBody>
          <a:bodyPr>
            <a:normAutofit/>
          </a:bodyPr>
          <a:lstStyle/>
          <a:p>
            <a:r>
              <a:rPr lang="en-US" sz="2400" b="1" dirty="0" smtClean="0">
                <a:solidFill>
                  <a:srgbClr val="FFFF00"/>
                </a:solidFill>
              </a:rPr>
              <a:t>Tuesday, September 7, 2016</a:t>
            </a:r>
            <a:endParaRPr lang="en-US" sz="2400" b="1" dirty="0">
              <a:solidFill>
                <a:srgbClr val="FFFF00"/>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2143125" cy="2143125"/>
          </a:xfrm>
          <a:prstGeom prst="rect">
            <a:avLst/>
          </a:prstGeom>
        </p:spPr>
      </p:pic>
    </p:spTree>
    <p:extLst>
      <p:ext uri="{BB962C8B-B14F-4D97-AF65-F5344CB8AC3E}">
        <p14:creationId xmlns:p14="http://schemas.microsoft.com/office/powerpoint/2010/main" val="1526742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smtClean="0"/>
              <a:t>What is Sexual </a:t>
            </a:r>
            <a:r>
              <a:rPr lang="en-US" b="1" dirty="0"/>
              <a:t>H</a:t>
            </a:r>
            <a:r>
              <a:rPr lang="en-US" b="1" dirty="0" smtClean="0"/>
              <a:t>arassment? </a:t>
            </a:r>
            <a:endParaRPr lang="en-US" b="1" dirty="0"/>
          </a:p>
        </p:txBody>
      </p:sp>
      <p:sp>
        <p:nvSpPr>
          <p:cNvPr id="6" name="Content Placeholder 5"/>
          <p:cNvSpPr>
            <a:spLocks noGrp="1"/>
          </p:cNvSpPr>
          <p:nvPr>
            <p:ph idx="1"/>
          </p:nvPr>
        </p:nvSpPr>
        <p:spPr/>
        <p:txBody>
          <a:bodyPr>
            <a:normAutofit fontScale="92500"/>
          </a:bodyPr>
          <a:lstStyle/>
          <a:p>
            <a:r>
              <a:rPr lang="en-US" dirty="0" smtClean="0"/>
              <a:t>Sexual harassment is defined by case law in two ways:</a:t>
            </a:r>
          </a:p>
          <a:p>
            <a:pPr marL="880110" lvl="1" indent="-514350">
              <a:buFont typeface="+mj-lt"/>
              <a:buAutoNum type="arabicPeriod"/>
            </a:pPr>
            <a:r>
              <a:rPr lang="en-US" b="1" dirty="0" smtClean="0"/>
              <a:t>Quid Pro Quo</a:t>
            </a:r>
          </a:p>
          <a:p>
            <a:pPr marL="1143000" lvl="2" indent="-457200">
              <a:buFont typeface="+mj-lt"/>
              <a:buAutoNum type="alphaUcPeriod"/>
            </a:pPr>
            <a:r>
              <a:rPr lang="en-US" dirty="0" smtClean="0"/>
              <a:t>Demanding sexual favors in exchange for employment benefits. </a:t>
            </a:r>
          </a:p>
          <a:p>
            <a:pPr marL="1143000" lvl="2" indent="-457200">
              <a:buFont typeface="+mj-lt"/>
              <a:buAutoNum type="alphaUcPeriod"/>
            </a:pPr>
            <a:r>
              <a:rPr lang="en-US" dirty="0" smtClean="0"/>
              <a:t>Demanding sexual favors by threatening negative employment actions; OR</a:t>
            </a:r>
          </a:p>
          <a:p>
            <a:pPr marL="880110" lvl="1" indent="-514350">
              <a:buFont typeface="+mj-lt"/>
              <a:buAutoNum type="arabicPeriod"/>
            </a:pPr>
            <a:r>
              <a:rPr lang="en-US" b="1" dirty="0" smtClean="0"/>
              <a:t>Hostile </a:t>
            </a:r>
            <a:r>
              <a:rPr lang="en-US" b="1" dirty="0"/>
              <a:t>W</a:t>
            </a:r>
            <a:r>
              <a:rPr lang="en-US" b="1" dirty="0" smtClean="0"/>
              <a:t>ork </a:t>
            </a:r>
            <a:r>
              <a:rPr lang="en-US" b="1" dirty="0"/>
              <a:t>E</a:t>
            </a:r>
            <a:r>
              <a:rPr lang="en-US" b="1" dirty="0" smtClean="0"/>
              <a:t>nvironment</a:t>
            </a:r>
          </a:p>
          <a:p>
            <a:pPr marL="1143000" lvl="2" indent="-457200">
              <a:buFont typeface="+mj-lt"/>
              <a:buAutoNum type="alphaUcPeriod"/>
            </a:pPr>
            <a:r>
              <a:rPr lang="en-US" dirty="0" smtClean="0"/>
              <a:t>Harassing behavior directed toward the complainant.</a:t>
            </a:r>
          </a:p>
          <a:p>
            <a:pPr marL="1143000" lvl="2" indent="-457200">
              <a:buFont typeface="+mj-lt"/>
              <a:buAutoNum type="alphaUcPeriod"/>
            </a:pPr>
            <a:r>
              <a:rPr lang="en-US" dirty="0" smtClean="0"/>
              <a:t>Harassing behavior witnessed by the complainant.</a:t>
            </a:r>
          </a:p>
          <a:p>
            <a:pPr marL="1143000" lvl="2" indent="-457200">
              <a:buFont typeface="+mj-lt"/>
              <a:buAutoNum type="alphaUcPeriod"/>
            </a:pPr>
            <a:r>
              <a:rPr lang="en-US" dirty="0" smtClean="0"/>
              <a:t>Widespread sexual favoritism that infects the workplace creating a hostile or abusive environment.</a:t>
            </a:r>
          </a:p>
          <a:p>
            <a:pPr marL="685800" lvl="2" indent="0">
              <a:buNone/>
            </a:pPr>
            <a:r>
              <a:rPr lang="en-US" b="1" i="1" dirty="0" smtClean="0">
                <a:solidFill>
                  <a:srgbClr val="7030A0"/>
                </a:solidFill>
              </a:rPr>
              <a:t>Meritor Savings Bank v. Vinson </a:t>
            </a:r>
            <a:r>
              <a:rPr lang="en-US" b="1" dirty="0" smtClean="0">
                <a:solidFill>
                  <a:srgbClr val="7030A0"/>
                </a:solidFill>
              </a:rPr>
              <a:t>(1986)  477 U.S. 57.</a:t>
            </a:r>
            <a:endParaRPr lang="en-US" b="1" dirty="0">
              <a:solidFill>
                <a:srgbClr val="7030A0"/>
              </a:solidFill>
            </a:endParaRPr>
          </a:p>
        </p:txBody>
      </p:sp>
      <p:sp>
        <p:nvSpPr>
          <p:cNvPr id="4" name="Slide Number Placeholder 3"/>
          <p:cNvSpPr>
            <a:spLocks noGrp="1"/>
          </p:cNvSpPr>
          <p:nvPr>
            <p:ph type="sldNum" sz="quarter" idx="12"/>
          </p:nvPr>
        </p:nvSpPr>
        <p:spPr/>
        <p:txBody>
          <a:bodyPr>
            <a:normAutofit fontScale="85000" lnSpcReduction="20000"/>
          </a:bodyPr>
          <a:lstStyle/>
          <a:p>
            <a:fld id="{3D3EFE1F-49D3-499F-9DA6-ACBC20A39AF6}" type="slidenum">
              <a:rPr lang="en-US" smtClean="0"/>
              <a:pPr/>
              <a:t>10</a:t>
            </a:fld>
            <a:endParaRPr lang="en-US" dirty="0"/>
          </a:p>
        </p:txBody>
      </p:sp>
    </p:spTree>
    <p:extLst>
      <p:ext uri="{BB962C8B-B14F-4D97-AF65-F5344CB8AC3E}">
        <p14:creationId xmlns:p14="http://schemas.microsoft.com/office/powerpoint/2010/main" val="3492364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Quid Pro Quo Explained</a:t>
            </a:r>
            <a:endParaRPr lang="en-US" b="1" dirty="0"/>
          </a:p>
        </p:txBody>
      </p:sp>
      <p:sp>
        <p:nvSpPr>
          <p:cNvPr id="4" name="Content Placeholder 3"/>
          <p:cNvSpPr>
            <a:spLocks noGrp="1"/>
          </p:cNvSpPr>
          <p:nvPr>
            <p:ph idx="1"/>
          </p:nvPr>
        </p:nvSpPr>
        <p:spPr/>
        <p:txBody>
          <a:bodyPr>
            <a:normAutofit/>
          </a:bodyPr>
          <a:lstStyle/>
          <a:p>
            <a:r>
              <a:rPr lang="en-US" dirty="0" smtClean="0"/>
              <a:t>The essence of a quid pro quo sexual harassment claim is that a supervisor relies on his apparent or actual authority to extort sexual favors from an employee.</a:t>
            </a:r>
          </a:p>
          <a:p>
            <a:r>
              <a:rPr lang="en-US" dirty="0" smtClean="0"/>
              <a:t>The threat may be express or implied. </a:t>
            </a:r>
            <a:endParaRPr lang="en-US" dirty="0"/>
          </a:p>
          <a:p>
            <a:pPr marL="0" indent="0">
              <a:buNone/>
            </a:pPr>
            <a:endParaRPr lang="en-US" sz="2400" b="1" dirty="0" smtClean="0">
              <a:solidFill>
                <a:srgbClr val="7030A0"/>
              </a:solidFill>
            </a:endParaRPr>
          </a:p>
          <a:p>
            <a:pPr marL="0" indent="0">
              <a:buNone/>
            </a:pPr>
            <a:r>
              <a:rPr lang="en-US" sz="2400" b="1" i="1" dirty="0" smtClean="0">
                <a:solidFill>
                  <a:srgbClr val="7030A0"/>
                </a:solidFill>
              </a:rPr>
              <a:t>Nichols </a:t>
            </a:r>
            <a:r>
              <a:rPr lang="en-US" sz="2400" b="1" i="1" dirty="0">
                <a:solidFill>
                  <a:srgbClr val="7030A0"/>
                </a:solidFill>
              </a:rPr>
              <a:t>v. Frank </a:t>
            </a:r>
            <a:r>
              <a:rPr lang="en-US" sz="2400" b="1" dirty="0">
                <a:solidFill>
                  <a:srgbClr val="7030A0"/>
                </a:solidFill>
              </a:rPr>
              <a:t>(9th Cir. </a:t>
            </a:r>
            <a:r>
              <a:rPr lang="en-US" sz="2400" b="1" dirty="0" smtClean="0">
                <a:solidFill>
                  <a:srgbClr val="7030A0"/>
                </a:solidFill>
              </a:rPr>
              <a:t>1994</a:t>
            </a:r>
            <a:r>
              <a:rPr lang="en-US" sz="2400" b="1" dirty="0">
                <a:solidFill>
                  <a:srgbClr val="7030A0"/>
                </a:solidFill>
              </a:rPr>
              <a:t>) 42 </a:t>
            </a:r>
            <a:r>
              <a:rPr lang="en-US" sz="2400" b="1" dirty="0" smtClean="0">
                <a:solidFill>
                  <a:srgbClr val="7030A0"/>
                </a:solidFill>
              </a:rPr>
              <a:t>F.3d 503, 910; </a:t>
            </a:r>
            <a:r>
              <a:rPr lang="en-US" sz="2400" b="1" i="1" dirty="0" smtClean="0">
                <a:solidFill>
                  <a:srgbClr val="7030A0"/>
                </a:solidFill>
              </a:rPr>
              <a:t>Holly D. v. California Inst. of Tech. </a:t>
            </a:r>
            <a:r>
              <a:rPr lang="en-US" sz="2400" b="1" dirty="0" smtClean="0">
                <a:solidFill>
                  <a:srgbClr val="7030A0"/>
                </a:solidFill>
              </a:rPr>
              <a:t>(9</a:t>
            </a:r>
            <a:r>
              <a:rPr lang="en-US" sz="2400" b="1" baseline="30000" dirty="0" smtClean="0">
                <a:solidFill>
                  <a:srgbClr val="7030A0"/>
                </a:solidFill>
              </a:rPr>
              <a:t>th</a:t>
            </a:r>
            <a:r>
              <a:rPr lang="en-US" sz="2400" b="1" dirty="0" smtClean="0">
                <a:solidFill>
                  <a:srgbClr val="7030A0"/>
                </a:solidFill>
              </a:rPr>
              <a:t> Cir. 2003) 339 F.3d 1158, 1173; Mogilefsky v. Superior Court (1993) 20 Cal.App.4th1409, 1414 CACI </a:t>
            </a:r>
            <a:r>
              <a:rPr lang="en-US" sz="2400" b="1" dirty="0">
                <a:solidFill>
                  <a:srgbClr val="7030A0"/>
                </a:solidFill>
              </a:rPr>
              <a:t>2520</a:t>
            </a:r>
            <a:r>
              <a:rPr lang="en-US" sz="2400" b="1" dirty="0" smtClean="0">
                <a:solidFill>
                  <a:srgbClr val="7030A0"/>
                </a:solidFill>
              </a:rPr>
              <a:t>.</a:t>
            </a:r>
            <a:endParaRPr lang="en-US" sz="2400" b="1" dirty="0">
              <a:solidFill>
                <a:srgbClr val="7030A0"/>
              </a:solidFill>
            </a:endParaRPr>
          </a:p>
          <a:p>
            <a:endParaRPr lang="en-US" sz="2400" dirty="0"/>
          </a:p>
          <a:p>
            <a:pPr marL="0" indent="0">
              <a:buNone/>
            </a:pPr>
            <a:endParaRPr lang="en-US" sz="2400" b="1" dirty="0" smtClean="0">
              <a:solidFill>
                <a:srgbClr val="7030A0"/>
              </a:solidFill>
            </a:endParaRPr>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11</a:t>
            </a:fld>
            <a:endParaRPr lang="en-US" dirty="0"/>
          </a:p>
        </p:txBody>
      </p:sp>
    </p:spTree>
    <p:extLst>
      <p:ext uri="{BB962C8B-B14F-4D97-AF65-F5344CB8AC3E}">
        <p14:creationId xmlns:p14="http://schemas.microsoft.com/office/powerpoint/2010/main" val="2909275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Evaluating a Quid Pro Quo Claim</a:t>
            </a:r>
            <a:endParaRPr lang="en-US" b="1" dirty="0"/>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12</a:t>
            </a:fld>
            <a:endParaRPr lang="en-US" dirty="0"/>
          </a:p>
        </p:txBody>
      </p:sp>
      <p:sp>
        <p:nvSpPr>
          <p:cNvPr id="4" name="Content Placeholder 3"/>
          <p:cNvSpPr>
            <a:spLocks noGrp="1"/>
          </p:cNvSpPr>
          <p:nvPr>
            <p:ph sz="quarter" idx="1"/>
          </p:nvPr>
        </p:nvSpPr>
        <p:spPr/>
        <p:txBody>
          <a:bodyPr>
            <a:normAutofit/>
          </a:bodyPr>
          <a:lstStyle/>
          <a:p>
            <a:pPr marL="0" indent="0">
              <a:buNone/>
            </a:pPr>
            <a:r>
              <a:rPr lang="en-US" sz="2000" dirty="0"/>
              <a:t>To establish a claim for quid pro quo sexual harassment the following elements must be found</a:t>
            </a:r>
            <a:r>
              <a:rPr lang="en-US" sz="2000" dirty="0" smtClean="0"/>
              <a:t>:</a:t>
            </a:r>
            <a:endParaRPr lang="en-US" sz="2000" dirty="0"/>
          </a:p>
          <a:p>
            <a:pPr marL="0" indent="0">
              <a:buNone/>
            </a:pP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4247017263"/>
              </p:ext>
            </p:extLst>
          </p:nvPr>
        </p:nvGraphicFramePr>
        <p:xfrm>
          <a:off x="533400" y="2438400"/>
          <a:ext cx="7924800" cy="3413760"/>
        </p:xfrm>
        <a:graphic>
          <a:graphicData uri="http://schemas.openxmlformats.org/drawingml/2006/table">
            <a:tbl>
              <a:tblPr firstRow="1" bandRow="1">
                <a:tableStyleId>{5C22544A-7EE6-4342-B048-85BDC9FD1C3A}</a:tableStyleId>
              </a:tblPr>
              <a:tblGrid>
                <a:gridCol w="5486400"/>
                <a:gridCol w="1066800"/>
                <a:gridCol w="1371600"/>
              </a:tblGrid>
              <a:tr h="370840">
                <a:tc>
                  <a:txBody>
                    <a:bodyPr/>
                    <a:lstStyle/>
                    <a:p>
                      <a:pPr algn="ctr"/>
                      <a:r>
                        <a:rPr lang="en-US" sz="2000" dirty="0" smtClean="0">
                          <a:solidFill>
                            <a:srgbClr val="FFFF00"/>
                          </a:solidFill>
                        </a:rPr>
                        <a:t>Element</a:t>
                      </a:r>
                      <a:endParaRPr lang="en-US" sz="2000" dirty="0">
                        <a:solidFill>
                          <a:srgbClr val="FFFF00"/>
                        </a:solidFill>
                      </a:endParaRPr>
                    </a:p>
                  </a:txBody>
                  <a:tcPr/>
                </a:tc>
                <a:tc>
                  <a:txBody>
                    <a:bodyPr/>
                    <a:lstStyle/>
                    <a:p>
                      <a:pPr algn="ctr"/>
                      <a:r>
                        <a:rPr lang="en-US" sz="2000" dirty="0" smtClean="0">
                          <a:solidFill>
                            <a:srgbClr val="FFFF00"/>
                          </a:solidFill>
                        </a:rPr>
                        <a:t>Finding</a:t>
                      </a:r>
                      <a:endParaRPr lang="en-US" sz="2000" dirty="0">
                        <a:solidFill>
                          <a:srgbClr val="FFFF00"/>
                        </a:solidFill>
                      </a:endParaRPr>
                    </a:p>
                  </a:txBody>
                  <a:tcPr/>
                </a:tc>
                <a:tc>
                  <a:txBody>
                    <a:bodyPr/>
                    <a:lstStyle/>
                    <a:p>
                      <a:pPr algn="ctr"/>
                      <a:r>
                        <a:rPr lang="en-US" sz="2000" dirty="0" smtClean="0">
                          <a:solidFill>
                            <a:srgbClr val="FFFF00"/>
                          </a:solidFill>
                        </a:rPr>
                        <a:t>Evidence</a:t>
                      </a:r>
                      <a:endParaRPr lang="en-US" sz="2000" dirty="0">
                        <a:solidFill>
                          <a:srgbClr val="FFFF00"/>
                        </a:solidFill>
                      </a:endParaRPr>
                    </a:p>
                  </a:txBody>
                  <a:tcPr/>
                </a:tc>
              </a:tr>
              <a:tr h="370840">
                <a:tc>
                  <a:txBody>
                    <a:bodyPr/>
                    <a:lstStyle/>
                    <a:p>
                      <a:r>
                        <a:rPr lang="en-US" sz="2000" b="1" dirty="0" smtClean="0">
                          <a:effectLst/>
                        </a:rPr>
                        <a:t>That Complainant was an employee, applicant, contractor, volunteer</a:t>
                      </a:r>
                      <a:r>
                        <a:rPr lang="en-US" sz="2000" b="1" baseline="0" dirty="0" smtClean="0">
                          <a:effectLst/>
                        </a:rPr>
                        <a:t> or unpaid intern of the employer.</a:t>
                      </a:r>
                      <a:endParaRPr lang="en-US" sz="2000" b="1" dirty="0"/>
                    </a:p>
                  </a:txBody>
                  <a:tcPr/>
                </a:tc>
                <a:tc>
                  <a:txBody>
                    <a:bodyPr/>
                    <a:lstStyle/>
                    <a:p>
                      <a:r>
                        <a:rPr lang="en-US" sz="2000" dirty="0" smtClean="0"/>
                        <a:t>Yes</a:t>
                      </a:r>
                    </a:p>
                    <a:p>
                      <a:r>
                        <a:rPr lang="en-US" sz="2000" dirty="0" smtClean="0"/>
                        <a:t>No</a:t>
                      </a:r>
                    </a:p>
                    <a:p>
                      <a:r>
                        <a:rPr lang="en-US" sz="2000" dirty="0" smtClean="0"/>
                        <a:t>Unclear</a:t>
                      </a:r>
                      <a:endParaRPr lang="en-US" sz="2000" dirty="0"/>
                    </a:p>
                  </a:txBody>
                  <a:tcPr/>
                </a:tc>
                <a:tc>
                  <a:txBody>
                    <a:bodyPr/>
                    <a:lstStyle/>
                    <a:p>
                      <a:endParaRPr lang="en-US" sz="2000" dirty="0"/>
                    </a:p>
                  </a:txBody>
                  <a:tcPr/>
                </a:tc>
              </a:tr>
              <a:tr h="370840">
                <a:tc>
                  <a:txBody>
                    <a:bodyPr/>
                    <a:lstStyle/>
                    <a:p>
                      <a:r>
                        <a:rPr lang="en-US" sz="2000" b="1" dirty="0" smtClean="0"/>
                        <a:t>That</a:t>
                      </a:r>
                      <a:r>
                        <a:rPr lang="en-US" sz="2000" b="1" baseline="0" dirty="0" smtClean="0"/>
                        <a:t> the harasser was a supervisor or agent of the employer.</a:t>
                      </a:r>
                      <a:endParaRPr lang="en-US" sz="2000" b="1" dirty="0"/>
                    </a:p>
                  </a:txBody>
                  <a:tcPr/>
                </a:tc>
                <a:tc>
                  <a:txBody>
                    <a:bodyPr/>
                    <a:lstStyle/>
                    <a:p>
                      <a:r>
                        <a:rPr lang="en-US" sz="2000" dirty="0" smtClean="0"/>
                        <a:t>Yes</a:t>
                      </a:r>
                    </a:p>
                    <a:p>
                      <a:r>
                        <a:rPr lang="en-US" sz="2000" dirty="0" smtClean="0"/>
                        <a:t>No</a:t>
                      </a:r>
                    </a:p>
                    <a:p>
                      <a:r>
                        <a:rPr lang="en-US" sz="2000" dirty="0" smtClean="0"/>
                        <a:t>Unclear</a:t>
                      </a:r>
                      <a:endParaRPr lang="en-US" sz="2000" dirty="0"/>
                    </a:p>
                  </a:txBody>
                  <a:tcPr/>
                </a:tc>
                <a:tc>
                  <a:txBody>
                    <a:bodyPr/>
                    <a:lstStyle/>
                    <a:p>
                      <a:endParaRPr lang="en-US" sz="2000" dirty="0"/>
                    </a:p>
                  </a:txBody>
                  <a:tcPr/>
                </a:tc>
              </a:tr>
              <a:tr h="370840">
                <a:tc>
                  <a:txBody>
                    <a:bodyPr/>
                    <a:lstStyle/>
                    <a:p>
                      <a:r>
                        <a:rPr lang="en-US" sz="2000" b="1" dirty="0" smtClean="0"/>
                        <a:t>That Complainant suffered damages substantially caused by the harassment.</a:t>
                      </a:r>
                      <a:endParaRPr lang="en-US" sz="2000" b="1" dirty="0"/>
                    </a:p>
                  </a:txBody>
                  <a:tcPr/>
                </a:tc>
                <a:tc>
                  <a:txBody>
                    <a:bodyPr/>
                    <a:lstStyle/>
                    <a:p>
                      <a:r>
                        <a:rPr lang="en-US" sz="2000" dirty="0" smtClean="0"/>
                        <a:t>Yes</a:t>
                      </a:r>
                    </a:p>
                    <a:p>
                      <a:r>
                        <a:rPr lang="en-US" sz="2000" dirty="0" smtClean="0"/>
                        <a:t>No</a:t>
                      </a:r>
                    </a:p>
                    <a:p>
                      <a:r>
                        <a:rPr lang="en-US" sz="2000" dirty="0" smtClean="0"/>
                        <a:t>Unclear</a:t>
                      </a:r>
                      <a:endParaRPr lang="en-US" sz="2000" dirty="0"/>
                    </a:p>
                  </a:txBody>
                  <a:tcPr/>
                </a:tc>
                <a:tc>
                  <a:txBody>
                    <a:bodyPr/>
                    <a:lstStyle/>
                    <a:p>
                      <a:endParaRPr lang="en-US" sz="2000" dirty="0"/>
                    </a:p>
                  </a:txBody>
                  <a:tcPr/>
                </a:tc>
              </a:tr>
            </a:tbl>
          </a:graphicData>
        </a:graphic>
      </p:graphicFrame>
    </p:spTree>
    <p:extLst>
      <p:ext uri="{BB962C8B-B14F-4D97-AF65-F5344CB8AC3E}">
        <p14:creationId xmlns:p14="http://schemas.microsoft.com/office/powerpoint/2010/main" val="2311737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Exercise 1</a:t>
            </a:r>
            <a:endParaRPr lang="en-US" b="1" dirty="0">
              <a:solidFill>
                <a:srgbClr val="C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13</a:t>
            </a:fld>
            <a:endParaRPr lang="en-US" dirty="0"/>
          </a:p>
        </p:txBody>
      </p:sp>
      <p:sp>
        <p:nvSpPr>
          <p:cNvPr id="4" name="Content Placeholder 3"/>
          <p:cNvSpPr>
            <a:spLocks noGrp="1"/>
          </p:cNvSpPr>
          <p:nvPr>
            <p:ph sz="quarter" idx="1"/>
          </p:nvPr>
        </p:nvSpPr>
        <p:spPr/>
        <p:txBody>
          <a:bodyPr>
            <a:normAutofit/>
          </a:bodyPr>
          <a:lstStyle/>
          <a:p>
            <a:r>
              <a:rPr lang="en-US" dirty="0" smtClean="0"/>
              <a:t>Blake, the sole proprietor of Acme Co., has decided to expand. He hires Jack to install a computer network. Jill responds to Blake’s Craigslist ad for an office administrator. </a:t>
            </a:r>
          </a:p>
          <a:p>
            <a:r>
              <a:rPr lang="en-US" dirty="0" smtClean="0"/>
              <a:t>Blake threatens to sue Jack for breach of contact unless Jack agrees to have sex with him.</a:t>
            </a:r>
          </a:p>
          <a:p>
            <a:r>
              <a:rPr lang="en-US" dirty="0" smtClean="0"/>
              <a:t>Blake tells Jill that the job is hers if she agrees to have sex with him.</a:t>
            </a:r>
            <a:endParaRPr lang="en-US" dirty="0"/>
          </a:p>
        </p:txBody>
      </p:sp>
    </p:spTree>
    <p:extLst>
      <p:ext uri="{BB962C8B-B14F-4D97-AF65-F5344CB8AC3E}">
        <p14:creationId xmlns:p14="http://schemas.microsoft.com/office/powerpoint/2010/main" val="21541800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Exercise 1 Quiz</a:t>
            </a:r>
            <a:endParaRPr lang="en-US" b="1" dirty="0">
              <a:solidFill>
                <a:srgbClr val="C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14</a:t>
            </a:fld>
            <a:endParaRPr lang="en-US" dirty="0"/>
          </a:p>
        </p:txBody>
      </p:sp>
      <p:sp>
        <p:nvSpPr>
          <p:cNvPr id="4" name="Content Placeholder 3"/>
          <p:cNvSpPr>
            <a:spLocks noGrp="1"/>
          </p:cNvSpPr>
          <p:nvPr>
            <p:ph sz="quarter" idx="1"/>
          </p:nvPr>
        </p:nvSpPr>
        <p:spPr/>
        <p:txBody>
          <a:bodyPr>
            <a:normAutofit fontScale="92500" lnSpcReduction="10000"/>
          </a:bodyPr>
          <a:lstStyle/>
          <a:p>
            <a:pPr marL="0" indent="0">
              <a:buNone/>
            </a:pPr>
            <a:r>
              <a:rPr lang="en-US" dirty="0" smtClean="0"/>
              <a:t>Choose the best answer:</a:t>
            </a:r>
          </a:p>
          <a:p>
            <a:pPr marL="514350" indent="-514350">
              <a:buFont typeface="+mj-lt"/>
              <a:buAutoNum type="alphaUcPeriod"/>
            </a:pPr>
            <a:r>
              <a:rPr lang="en-US" dirty="0" smtClean="0"/>
              <a:t>Jack can’t sue Blake because he is an independent contractor.</a:t>
            </a:r>
          </a:p>
          <a:p>
            <a:pPr marL="514350" indent="-514350">
              <a:buFont typeface="+mj-lt"/>
              <a:buAutoNum type="alphaUcPeriod"/>
            </a:pPr>
            <a:r>
              <a:rPr lang="en-US" dirty="0" smtClean="0"/>
              <a:t>Jill can’t sue Blake because Acme Co. has fewer than five employees.</a:t>
            </a:r>
          </a:p>
          <a:p>
            <a:pPr marL="514350" indent="-514350">
              <a:buFont typeface="+mj-lt"/>
              <a:buAutoNum type="alphaUcPeriod"/>
            </a:pPr>
            <a:r>
              <a:rPr lang="en-US" dirty="0" smtClean="0"/>
              <a:t>Jack can’t sue Blake because he is a man.</a:t>
            </a:r>
          </a:p>
          <a:p>
            <a:pPr marL="514350" indent="-514350">
              <a:buFont typeface="+mj-lt"/>
              <a:buAutoNum type="alphaUcPeriod"/>
            </a:pPr>
            <a:r>
              <a:rPr lang="en-US" dirty="0" smtClean="0"/>
              <a:t>Jack and Jill can sue Blake for quid pro quo sexual harassment.</a:t>
            </a:r>
          </a:p>
          <a:p>
            <a:pPr marL="514350" indent="-514350">
              <a:buFont typeface="+mj-lt"/>
              <a:buAutoNum type="alphaUcPeriod"/>
            </a:pPr>
            <a:r>
              <a:rPr lang="en-US" dirty="0" smtClean="0"/>
              <a:t>Jack can sue Blake for quid pro quo sexual harassment but Jill cannot.</a:t>
            </a:r>
          </a:p>
        </p:txBody>
      </p:sp>
    </p:spTree>
    <p:extLst>
      <p:ext uri="{BB962C8B-B14F-4D97-AF65-F5344CB8AC3E}">
        <p14:creationId xmlns:p14="http://schemas.microsoft.com/office/powerpoint/2010/main" val="42249788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Exercise 2</a:t>
            </a:r>
            <a:endParaRPr lang="en-US" b="1" dirty="0">
              <a:solidFill>
                <a:srgbClr val="C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15</a:t>
            </a:fld>
            <a:endParaRPr lang="en-US" dirty="0"/>
          </a:p>
        </p:txBody>
      </p:sp>
      <p:sp>
        <p:nvSpPr>
          <p:cNvPr id="4" name="Content Placeholder 3"/>
          <p:cNvSpPr>
            <a:spLocks noGrp="1"/>
          </p:cNvSpPr>
          <p:nvPr>
            <p:ph sz="quarter" idx="1"/>
          </p:nvPr>
        </p:nvSpPr>
        <p:spPr/>
        <p:txBody>
          <a:bodyPr>
            <a:normAutofit/>
          </a:bodyPr>
          <a:lstStyle/>
          <a:p>
            <a:pPr marL="0" indent="0">
              <a:buNone/>
            </a:pPr>
            <a:r>
              <a:rPr lang="en-US" dirty="0" smtClean="0"/>
              <a:t>Sara is Deputy Secretary of an agency. She approaches Nancy, an office technician. “Hi Nancy. I’ve been watching you at the gym. You seem to have a great time in Zumba! And so sexy! Nancy, I’d love to take you to Tahoe this weekend. Just the two of us.” Nancy is shocked and says, “I’m flattered. But I’m sorry, I’m not interested.” Sara smiles and responds, “Well, I had to ask. You’re just so sexy. But I get it.  I’ll leave you alone.” Sara does not proposition again.</a:t>
            </a:r>
            <a:endParaRPr lang="en-US" dirty="0"/>
          </a:p>
        </p:txBody>
      </p:sp>
    </p:spTree>
    <p:extLst>
      <p:ext uri="{BB962C8B-B14F-4D97-AF65-F5344CB8AC3E}">
        <p14:creationId xmlns:p14="http://schemas.microsoft.com/office/powerpoint/2010/main" val="36768044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Exercise 2 Quiz</a:t>
            </a:r>
            <a:endParaRPr lang="en-US" b="1" dirty="0">
              <a:solidFill>
                <a:srgbClr val="C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16</a:t>
            </a:fld>
            <a:endParaRPr lang="en-US" dirty="0"/>
          </a:p>
        </p:txBody>
      </p:sp>
      <p:sp>
        <p:nvSpPr>
          <p:cNvPr id="4" name="Content Placeholder 3"/>
          <p:cNvSpPr>
            <a:spLocks noGrp="1"/>
          </p:cNvSpPr>
          <p:nvPr>
            <p:ph sz="quarter" idx="1"/>
          </p:nvPr>
        </p:nvSpPr>
        <p:spPr/>
        <p:txBody>
          <a:bodyPr>
            <a:normAutofit fontScale="92500" lnSpcReduction="10000"/>
          </a:bodyPr>
          <a:lstStyle/>
          <a:p>
            <a:pPr marL="0" indent="0">
              <a:buNone/>
            </a:pPr>
            <a:r>
              <a:rPr lang="en-US" dirty="0" smtClean="0"/>
              <a:t>Choose the best answer:</a:t>
            </a:r>
          </a:p>
          <a:p>
            <a:pPr marL="514350" indent="-514350">
              <a:buFont typeface="+mj-lt"/>
              <a:buAutoNum type="alphaUcPeriod"/>
            </a:pPr>
            <a:r>
              <a:rPr lang="en-US" dirty="0" smtClean="0"/>
              <a:t>Nancy can establish a claim for quid pro quo sexual harassment.  A supervisor should never ask a subordinate on a date.</a:t>
            </a:r>
          </a:p>
          <a:p>
            <a:pPr marL="514350" indent="-514350">
              <a:buFont typeface="+mj-lt"/>
              <a:buAutoNum type="alphaUcPeriod"/>
            </a:pPr>
            <a:r>
              <a:rPr lang="en-US" dirty="0" smtClean="0"/>
              <a:t>Nancy cannot establish a claim for quid pro quo sexual harassment.  There is no evidence that she is homosexual.</a:t>
            </a:r>
          </a:p>
          <a:p>
            <a:pPr marL="514350" indent="-514350">
              <a:buFont typeface="+mj-lt"/>
              <a:buAutoNum type="alphaUcPeriod"/>
            </a:pPr>
            <a:r>
              <a:rPr lang="en-US" dirty="0" smtClean="0"/>
              <a:t>Nancy’s claim for quid pro quo sexual harassment is weak.  There is no evidence that Sara offered job benefits if Nancy said yes, or threatened punishment if Nancy said no. </a:t>
            </a:r>
            <a:endParaRPr lang="en-US" dirty="0"/>
          </a:p>
        </p:txBody>
      </p:sp>
    </p:spTree>
    <p:extLst>
      <p:ext uri="{BB962C8B-B14F-4D97-AF65-F5344CB8AC3E}">
        <p14:creationId xmlns:p14="http://schemas.microsoft.com/office/powerpoint/2010/main" val="2035442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Exercise 3</a:t>
            </a:r>
            <a:endParaRPr lang="en-US" b="1" dirty="0">
              <a:solidFill>
                <a:srgbClr val="C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17</a:t>
            </a:fld>
            <a:endParaRPr lang="en-US" dirty="0"/>
          </a:p>
        </p:txBody>
      </p:sp>
      <p:sp>
        <p:nvSpPr>
          <p:cNvPr id="4" name="Content Placeholder 3"/>
          <p:cNvSpPr>
            <a:spLocks noGrp="1"/>
          </p:cNvSpPr>
          <p:nvPr>
            <p:ph sz="quarter" idx="1"/>
          </p:nvPr>
        </p:nvSpPr>
        <p:spPr/>
        <p:txBody>
          <a:bodyPr>
            <a:normAutofit fontScale="77500" lnSpcReduction="20000"/>
          </a:bodyPr>
          <a:lstStyle/>
          <a:p>
            <a:r>
              <a:rPr lang="en-US" dirty="0" smtClean="0"/>
              <a:t>Sam, a senior supervisor, calls Maggie into his office. He tells her that if she’d like to avoid a bad review she must have sex with him. He grabs her and pushes her to the ground.</a:t>
            </a:r>
          </a:p>
          <a:p>
            <a:r>
              <a:rPr lang="en-US" dirty="0" smtClean="0"/>
              <a:t>Maggie manages to escape.</a:t>
            </a:r>
          </a:p>
          <a:p>
            <a:r>
              <a:rPr lang="en-US" dirty="0" smtClean="0"/>
              <a:t>Jose sees Maggie running out of Sam’s office in distress and notices her torn blouse.</a:t>
            </a:r>
          </a:p>
          <a:p>
            <a:r>
              <a:rPr lang="en-US" dirty="0" smtClean="0"/>
              <a:t>Katie sees Maggie in the restroom crying and fixing her blouse. Maggie tells Katie.</a:t>
            </a:r>
          </a:p>
          <a:p>
            <a:r>
              <a:rPr lang="en-US" dirty="0" smtClean="0"/>
              <a:t>Sam suddenly promotes Maggie.</a:t>
            </a:r>
          </a:p>
          <a:p>
            <a:r>
              <a:rPr lang="en-US" dirty="0" smtClean="0"/>
              <a:t>Katie and Jose tell the EEO Officer what they saw and heard.</a:t>
            </a:r>
          </a:p>
          <a:p>
            <a:r>
              <a:rPr lang="en-US" dirty="0" smtClean="0"/>
              <a:t>Sam and Maggie both deny anything happened.</a:t>
            </a:r>
            <a:endParaRPr lang="en-US" dirty="0"/>
          </a:p>
        </p:txBody>
      </p:sp>
    </p:spTree>
    <p:extLst>
      <p:ext uri="{BB962C8B-B14F-4D97-AF65-F5344CB8AC3E}">
        <p14:creationId xmlns:p14="http://schemas.microsoft.com/office/powerpoint/2010/main" val="31486227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Exercise 3 Quiz</a:t>
            </a:r>
            <a:endParaRPr lang="en-US" b="1" dirty="0">
              <a:solidFill>
                <a:srgbClr val="C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18</a:t>
            </a:fld>
            <a:endParaRPr lang="en-US" dirty="0"/>
          </a:p>
        </p:txBody>
      </p:sp>
      <p:sp>
        <p:nvSpPr>
          <p:cNvPr id="4" name="Content Placeholder 3"/>
          <p:cNvSpPr>
            <a:spLocks noGrp="1"/>
          </p:cNvSpPr>
          <p:nvPr>
            <p:ph sz="quarter" idx="1"/>
          </p:nvPr>
        </p:nvSpPr>
        <p:spPr/>
        <p:txBody>
          <a:bodyPr>
            <a:normAutofit/>
          </a:bodyPr>
          <a:lstStyle/>
          <a:p>
            <a:pPr marL="0" indent="0">
              <a:buNone/>
            </a:pPr>
            <a:r>
              <a:rPr lang="en-US" dirty="0" smtClean="0"/>
              <a:t>Choose the best answer:</a:t>
            </a:r>
          </a:p>
          <a:p>
            <a:pPr marL="514350" indent="-514350">
              <a:buFont typeface="+mj-lt"/>
              <a:buAutoNum type="alphaUcPeriod"/>
            </a:pPr>
            <a:r>
              <a:rPr lang="en-US" dirty="0" smtClean="0"/>
              <a:t>Sam and Maggie both deny the incident.  Nothing can be done.</a:t>
            </a:r>
          </a:p>
          <a:p>
            <a:pPr marL="514350" indent="-514350">
              <a:buFont typeface="+mj-lt"/>
              <a:buAutoNum type="alphaUcPeriod"/>
            </a:pPr>
            <a:r>
              <a:rPr lang="en-US" dirty="0" smtClean="0"/>
              <a:t>Because Maggie was promoted, she suffered no damages.  She has no claim for quid pro quo harassment.</a:t>
            </a:r>
          </a:p>
          <a:p>
            <a:pPr marL="514350" indent="-514350">
              <a:buFont typeface="+mj-lt"/>
              <a:buAutoNum type="alphaUcPeriod"/>
            </a:pPr>
            <a:r>
              <a:rPr lang="en-US" dirty="0" smtClean="0"/>
              <a:t>A reasonable person may conclude, based on circumstantial evidence and credibility evaluation, that quid pro quo sexual harassment did occur.</a:t>
            </a:r>
            <a:endParaRPr lang="en-US" dirty="0"/>
          </a:p>
        </p:txBody>
      </p:sp>
    </p:spTree>
    <p:extLst>
      <p:ext uri="{BB962C8B-B14F-4D97-AF65-F5344CB8AC3E}">
        <p14:creationId xmlns:p14="http://schemas.microsoft.com/office/powerpoint/2010/main" val="25920758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Three Types of Hostile Work Environment Sexual Harassment</a:t>
            </a:r>
            <a:endParaRPr lang="en-US" b="1" dirty="0"/>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19</a:t>
            </a:fld>
            <a:endParaRPr lang="en-US" dirty="0"/>
          </a:p>
        </p:txBody>
      </p:sp>
      <p:sp>
        <p:nvSpPr>
          <p:cNvPr id="4" name="Content Placeholder 3"/>
          <p:cNvSpPr>
            <a:spLocks noGrp="1"/>
          </p:cNvSpPr>
          <p:nvPr>
            <p:ph sz="quarter" idx="1"/>
          </p:nvPr>
        </p:nvSpPr>
        <p:spPr/>
        <p:txBody>
          <a:bodyPr/>
          <a:lstStyle/>
          <a:p>
            <a:pPr marL="0" indent="0">
              <a:buNone/>
            </a:pPr>
            <a:r>
              <a:rPr lang="en-US" dirty="0"/>
              <a:t>The courts have recognized three varieties of hostile work environment sexual </a:t>
            </a:r>
            <a:r>
              <a:rPr lang="en-US" dirty="0" smtClean="0"/>
              <a:t>harassment:</a:t>
            </a:r>
          </a:p>
          <a:p>
            <a:pPr marL="514350" indent="-514350">
              <a:buFont typeface="+mj-lt"/>
              <a:buAutoNum type="arabicPeriod"/>
            </a:pPr>
            <a:r>
              <a:rPr lang="en-US" dirty="0" smtClean="0"/>
              <a:t>Hostile Work </a:t>
            </a:r>
            <a:r>
              <a:rPr lang="en-US" dirty="0"/>
              <a:t>Environment – </a:t>
            </a:r>
            <a:r>
              <a:rPr lang="en-US" dirty="0" smtClean="0"/>
              <a:t>Conduct Directed at Complainant.</a:t>
            </a:r>
          </a:p>
          <a:p>
            <a:pPr marL="514350" indent="-514350">
              <a:buFont typeface="+mj-lt"/>
              <a:buAutoNum type="arabicPeriod"/>
            </a:pPr>
            <a:r>
              <a:rPr lang="en-US" dirty="0" smtClean="0"/>
              <a:t>Hostile Work Environment – Conduct Directed at Others.</a:t>
            </a:r>
          </a:p>
          <a:p>
            <a:pPr marL="514350" indent="-514350">
              <a:buFont typeface="+mj-lt"/>
              <a:buAutoNum type="arabicPeriod"/>
            </a:pPr>
            <a:r>
              <a:rPr lang="en-US" dirty="0" smtClean="0"/>
              <a:t>Hostile Work Environment – Widespread Sexual Favoritism.</a:t>
            </a:r>
            <a:endParaRPr lang="en-US" dirty="0"/>
          </a:p>
          <a:p>
            <a:endParaRPr lang="en-US" dirty="0"/>
          </a:p>
        </p:txBody>
      </p:sp>
    </p:spTree>
    <p:extLst>
      <p:ext uri="{BB962C8B-B14F-4D97-AF65-F5344CB8AC3E}">
        <p14:creationId xmlns:p14="http://schemas.microsoft.com/office/powerpoint/2010/main" val="2547220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		</a:t>
            </a:r>
            <a:endParaRPr lang="en-US" b="1" dirty="0"/>
          </a:p>
        </p:txBody>
      </p:sp>
      <p:sp>
        <p:nvSpPr>
          <p:cNvPr id="3" name="Content Placeholder 2"/>
          <p:cNvSpPr>
            <a:spLocks noGrp="1"/>
          </p:cNvSpPr>
          <p:nvPr>
            <p:ph sz="quarter" idx="1"/>
          </p:nvPr>
        </p:nvSpPr>
        <p:spPr/>
        <p:txBody>
          <a:bodyPr>
            <a:normAutofit/>
          </a:bodyPr>
          <a:lstStyle/>
          <a:p>
            <a:pPr marL="880110" lvl="1" indent="-514350">
              <a:buFont typeface="+mj-lt"/>
              <a:buAutoNum type="arabicPeriod"/>
            </a:pPr>
            <a:r>
              <a:rPr lang="en-US" dirty="0" smtClean="0"/>
              <a:t>Review the elements of sexual harassment and available remedies.</a:t>
            </a:r>
          </a:p>
          <a:p>
            <a:pPr marL="880110" lvl="1" indent="-514350">
              <a:buFont typeface="+mj-lt"/>
              <a:buAutoNum type="arabicPeriod"/>
            </a:pPr>
            <a:r>
              <a:rPr lang="en-US" dirty="0" smtClean="0"/>
              <a:t>Consider strategies for preventing and responding to unlawful sexual harassment.</a:t>
            </a:r>
          </a:p>
          <a:p>
            <a:pPr marL="880110" lvl="1" indent="-514350">
              <a:buFont typeface="+mj-lt"/>
              <a:buAutoNum type="arabicPeriod"/>
            </a:pPr>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BAB61701-5FEF-4810-B8D0-6821BF5DD4EB}" type="slidenum">
              <a:rPr lang="en-US" smtClean="0"/>
              <a:t>2</a:t>
            </a:fld>
            <a:endParaRPr lang="en-US" dirty="0"/>
          </a:p>
        </p:txBody>
      </p:sp>
    </p:spTree>
    <p:extLst>
      <p:ext uri="{BB962C8B-B14F-4D97-AF65-F5344CB8AC3E}">
        <p14:creationId xmlns:p14="http://schemas.microsoft.com/office/powerpoint/2010/main" val="20708885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“Harassing Conduct”</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Harassing conduct may include the following:</a:t>
            </a:r>
          </a:p>
          <a:p>
            <a:pPr lvl="1"/>
            <a:r>
              <a:rPr lang="en-US" dirty="0" smtClean="0"/>
              <a:t>Verbal harassment, such as obscene language, demeaning comments, slurs, or threats.</a:t>
            </a:r>
          </a:p>
          <a:p>
            <a:pPr lvl="1"/>
            <a:r>
              <a:rPr lang="en-US" dirty="0" smtClean="0"/>
              <a:t>Physical harassment, such as unwanted touching, assault, or physical interference with normal work or movement.</a:t>
            </a:r>
          </a:p>
          <a:p>
            <a:pPr lvl="1"/>
            <a:r>
              <a:rPr lang="en-US" dirty="0" smtClean="0"/>
              <a:t>Visual harassment, such as offensive posters, objects, drawings, cartoons or images.</a:t>
            </a:r>
          </a:p>
          <a:p>
            <a:pPr lvl="1"/>
            <a:r>
              <a:rPr lang="en-US" dirty="0" smtClean="0"/>
              <a:t>Unwanted sexual advances.</a:t>
            </a:r>
            <a:endParaRPr lang="en-US" dirty="0"/>
          </a:p>
          <a:p>
            <a:pPr marL="457200" lvl="1" indent="0">
              <a:buNone/>
            </a:pPr>
            <a:r>
              <a:rPr lang="en-US" dirty="0" smtClean="0"/>
              <a:t>These examples are illustrative and there can be other conduct that would qualify as harassment. Use your judgment.</a:t>
            </a:r>
          </a:p>
          <a:p>
            <a:pPr marL="457200" lvl="1" indent="0">
              <a:buNone/>
            </a:pPr>
            <a:r>
              <a:rPr lang="en-US" sz="2200" b="1" i="1" dirty="0" smtClean="0">
                <a:solidFill>
                  <a:srgbClr val="7030A0"/>
                </a:solidFill>
              </a:rPr>
              <a:t>Serri v. Santa Clara University </a:t>
            </a:r>
            <a:r>
              <a:rPr lang="en-US" sz="2200" b="1" dirty="0" smtClean="0">
                <a:solidFill>
                  <a:srgbClr val="7030A0"/>
                </a:solidFill>
              </a:rPr>
              <a:t>(2014) 226 Cal.App.4th 830, 869; CACI 2023.</a:t>
            </a:r>
            <a:endParaRPr lang="en-US" sz="2200" b="1" dirty="0">
              <a:solidFill>
                <a:srgbClr val="7030A0"/>
              </a:solidFill>
            </a:endParaRPr>
          </a:p>
        </p:txBody>
      </p:sp>
      <p:sp>
        <p:nvSpPr>
          <p:cNvPr id="4" name="Slide Number Placeholder 3"/>
          <p:cNvSpPr>
            <a:spLocks noGrp="1"/>
          </p:cNvSpPr>
          <p:nvPr>
            <p:ph type="sldNum" sz="quarter" idx="12"/>
          </p:nvPr>
        </p:nvSpPr>
        <p:spPr/>
        <p:txBody>
          <a:bodyPr>
            <a:normAutofit fontScale="85000" lnSpcReduction="20000"/>
          </a:bodyPr>
          <a:lstStyle/>
          <a:p>
            <a:fld id="{BAB61701-5FEF-4810-B8D0-6821BF5DD4EB}" type="slidenum">
              <a:rPr lang="en-US" smtClean="0"/>
              <a:t>20</a:t>
            </a:fld>
            <a:endParaRPr lang="en-US" dirty="0"/>
          </a:p>
        </p:txBody>
      </p:sp>
    </p:spTree>
    <p:extLst>
      <p:ext uri="{BB962C8B-B14F-4D97-AF65-F5344CB8AC3E}">
        <p14:creationId xmlns:p14="http://schemas.microsoft.com/office/powerpoint/2010/main" val="2572507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“Severe or Pervasive” </a:t>
            </a:r>
            <a:endParaRPr lang="en-US" b="1"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To be actionable, the unwanted behavior must be “severe or pervasive” and change the conditions of employment to the extent that it creates a hostile or abusive work environment.</a:t>
            </a:r>
          </a:p>
          <a:p>
            <a:r>
              <a:rPr lang="en-US" dirty="0" smtClean="0"/>
              <a:t>To determine whether the conduct was severe or pervasive, you may consider:</a:t>
            </a:r>
          </a:p>
          <a:p>
            <a:pPr lvl="1"/>
            <a:r>
              <a:rPr lang="en-US" dirty="0" smtClean="0"/>
              <a:t>The nature of the conduct.</a:t>
            </a:r>
          </a:p>
          <a:p>
            <a:pPr lvl="1"/>
            <a:r>
              <a:rPr lang="en-US" dirty="0" smtClean="0"/>
              <a:t>The frequency of the conduct and the period of time over which it occurred.</a:t>
            </a:r>
          </a:p>
          <a:p>
            <a:pPr lvl="1"/>
            <a:r>
              <a:rPr lang="en-US" dirty="0" smtClean="0"/>
              <a:t>Whether the conduct was physically threatening or humiliating.</a:t>
            </a:r>
          </a:p>
          <a:p>
            <a:pPr lvl="1"/>
            <a:r>
              <a:rPr lang="en-US" dirty="0" smtClean="0"/>
              <a:t>The extent to which the conduct unreasonably interfered with an employee’s work performance.</a:t>
            </a:r>
            <a:endParaRPr lang="en-US" dirty="0"/>
          </a:p>
          <a:p>
            <a:pPr marL="457200" lvl="1" indent="0">
              <a:buNone/>
            </a:pPr>
            <a:r>
              <a:rPr lang="en-US" dirty="0" smtClean="0"/>
              <a:t>Again, these examples are for illustrative purposes but other conduct could qualify. Trust your gut … How do you react to the conduct?</a:t>
            </a:r>
          </a:p>
          <a:p>
            <a:pPr marL="457200" lvl="1" indent="0">
              <a:buNone/>
            </a:pPr>
            <a:r>
              <a:rPr lang="en-US" b="1" dirty="0" smtClean="0">
                <a:solidFill>
                  <a:srgbClr val="7030A0"/>
                </a:solidFill>
              </a:rPr>
              <a:t>Miller v. Dept. of </a:t>
            </a:r>
            <a:r>
              <a:rPr lang="en-US" b="1" i="1" dirty="0" smtClean="0">
                <a:solidFill>
                  <a:srgbClr val="7030A0"/>
                </a:solidFill>
              </a:rPr>
              <a:t>Corrections</a:t>
            </a:r>
            <a:r>
              <a:rPr lang="en-US" b="1" dirty="0" smtClean="0">
                <a:solidFill>
                  <a:srgbClr val="7030A0"/>
                </a:solidFill>
              </a:rPr>
              <a:t> (2005) 36 Cal.4th 446, 462; </a:t>
            </a:r>
            <a:r>
              <a:rPr lang="en-US" b="1" i="1" dirty="0" smtClean="0">
                <a:solidFill>
                  <a:srgbClr val="7030A0"/>
                </a:solidFill>
              </a:rPr>
              <a:t>Aguilar v. Avis Rent A Car System, Inc. </a:t>
            </a:r>
            <a:r>
              <a:rPr lang="en-US" b="1" dirty="0" smtClean="0">
                <a:solidFill>
                  <a:srgbClr val="7030A0"/>
                </a:solidFill>
              </a:rPr>
              <a:t>(1999) 21 Cal.4th 121, 129-130; CACI 2524</a:t>
            </a:r>
            <a:r>
              <a:rPr lang="en-US" dirty="0" smtClean="0"/>
              <a:t>.</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AB61701-5FEF-4810-B8D0-6821BF5DD4EB}" type="slidenum">
              <a:rPr lang="en-US" smtClean="0"/>
              <a:t>21</a:t>
            </a:fld>
            <a:endParaRPr lang="en-US" dirty="0"/>
          </a:p>
        </p:txBody>
      </p:sp>
    </p:spTree>
    <p:extLst>
      <p:ext uri="{BB962C8B-B14F-4D97-AF65-F5344CB8AC3E}">
        <p14:creationId xmlns:p14="http://schemas.microsoft.com/office/powerpoint/2010/main" val="21209802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Sexual Harassment: Visual</a:t>
            </a:r>
            <a:endParaRPr lang="en-US" b="1" dirty="0"/>
          </a:p>
        </p:txBody>
      </p:sp>
      <p:sp>
        <p:nvSpPr>
          <p:cNvPr id="3" name="Slide Number Placeholder 2"/>
          <p:cNvSpPr>
            <a:spLocks noGrp="1"/>
          </p:cNvSpPr>
          <p:nvPr>
            <p:ph type="sldNum" sz="quarter" idx="12"/>
          </p:nvPr>
        </p:nvSpPr>
        <p:spPr/>
        <p:txBody>
          <a:bodyPr>
            <a:normAutofit fontScale="85000" lnSpcReduction="20000"/>
          </a:bodyPr>
          <a:lstStyle/>
          <a:p>
            <a:fld id="{3D3EFE1F-49D3-499F-9DA6-ACBC20A39AF6}" type="slidenum">
              <a:rPr lang="en-US" smtClean="0"/>
              <a:pPr/>
              <a:t>22</a:t>
            </a:fld>
            <a:endParaRPr lang="en-US" dirty="0"/>
          </a:p>
        </p:txBody>
      </p:sp>
      <p:sp>
        <p:nvSpPr>
          <p:cNvPr id="4" name="Content Placeholder 3"/>
          <p:cNvSpPr>
            <a:spLocks noGrp="1"/>
          </p:cNvSpPr>
          <p:nvPr>
            <p:ph sz="quarter" idx="1"/>
          </p:nvPr>
        </p:nvSpPr>
        <p:spPr/>
        <p:txBody>
          <a:bodyPr/>
          <a:lstStyle/>
          <a:p>
            <a:r>
              <a:rPr lang="en-US" dirty="0" smtClean="0"/>
              <a:t>How can sexual harassment occur without speaking or touching? </a:t>
            </a:r>
          </a:p>
          <a:p>
            <a:pPr lvl="1"/>
            <a:r>
              <a:rPr lang="en-US" dirty="0" smtClean="0"/>
              <a:t>Leering</a:t>
            </a:r>
          </a:p>
          <a:p>
            <a:pPr lvl="1"/>
            <a:r>
              <a:rPr lang="en-US" dirty="0" smtClean="0"/>
              <a:t>Staring</a:t>
            </a:r>
          </a:p>
          <a:p>
            <a:pPr lvl="1"/>
            <a:r>
              <a:rPr lang="en-US" dirty="0" smtClean="0"/>
              <a:t>Making sexual gestures</a:t>
            </a:r>
          </a:p>
          <a:p>
            <a:pPr lvl="1"/>
            <a:r>
              <a:rPr lang="en-US" dirty="0" smtClean="0"/>
              <a:t>Displaying sexually explicit objects, pictures, cartoons, graffiti, or posters</a:t>
            </a:r>
          </a:p>
          <a:p>
            <a:pPr lvl="1"/>
            <a:r>
              <a:rPr lang="en-US" dirty="0" smtClean="0"/>
              <a:t>Sending graphic email, text messages, or jokes</a:t>
            </a:r>
          </a:p>
          <a:p>
            <a:pPr lvl="1"/>
            <a:endParaRPr lang="en-US" dirty="0"/>
          </a:p>
        </p:txBody>
      </p:sp>
    </p:spTree>
    <p:extLst>
      <p:ext uri="{BB962C8B-B14F-4D97-AF65-F5344CB8AC3E}">
        <p14:creationId xmlns:p14="http://schemas.microsoft.com/office/powerpoint/2010/main" val="19349389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Sexual Harassment: Verbal </a:t>
            </a:r>
            <a:endParaRPr lang="en-US" b="1" dirty="0"/>
          </a:p>
        </p:txBody>
      </p:sp>
      <p:sp>
        <p:nvSpPr>
          <p:cNvPr id="3" name="Slide Number Placeholder 2"/>
          <p:cNvSpPr>
            <a:spLocks noGrp="1"/>
          </p:cNvSpPr>
          <p:nvPr>
            <p:ph type="sldNum" sz="quarter" idx="12"/>
          </p:nvPr>
        </p:nvSpPr>
        <p:spPr/>
        <p:txBody>
          <a:bodyPr>
            <a:normAutofit fontScale="85000" lnSpcReduction="20000"/>
          </a:bodyPr>
          <a:lstStyle/>
          <a:p>
            <a:fld id="{3D3EFE1F-49D3-499F-9DA6-ACBC20A39AF6}" type="slidenum">
              <a:rPr lang="en-US" smtClean="0"/>
              <a:pPr/>
              <a:t>23</a:t>
            </a:fld>
            <a:endParaRPr lang="en-US" dirty="0"/>
          </a:p>
        </p:txBody>
      </p:sp>
      <p:sp>
        <p:nvSpPr>
          <p:cNvPr id="4" name="Content Placeholder 3"/>
          <p:cNvSpPr>
            <a:spLocks noGrp="1"/>
          </p:cNvSpPr>
          <p:nvPr>
            <p:ph sz="quarter" idx="1"/>
          </p:nvPr>
        </p:nvSpPr>
        <p:spPr/>
        <p:txBody>
          <a:bodyPr/>
          <a:lstStyle/>
          <a:p>
            <a:r>
              <a:rPr lang="en-US" dirty="0" smtClean="0"/>
              <a:t>Foul or obscene language</a:t>
            </a:r>
          </a:p>
          <a:p>
            <a:r>
              <a:rPr lang="en-US" dirty="0" smtClean="0"/>
              <a:t>Derogatory comments</a:t>
            </a:r>
          </a:p>
          <a:p>
            <a:r>
              <a:rPr lang="en-US" dirty="0" smtClean="0"/>
              <a:t>Explicit discussions about sexual activities</a:t>
            </a:r>
          </a:p>
          <a:p>
            <a:r>
              <a:rPr lang="en-US" dirty="0" smtClean="0"/>
              <a:t>Comments about other people’s physical attributes</a:t>
            </a:r>
          </a:p>
          <a:p>
            <a:endParaRPr lang="en-US" dirty="0"/>
          </a:p>
        </p:txBody>
      </p:sp>
    </p:spTree>
    <p:extLst>
      <p:ext uri="{BB962C8B-B14F-4D97-AF65-F5344CB8AC3E}">
        <p14:creationId xmlns:p14="http://schemas.microsoft.com/office/powerpoint/2010/main" val="40836900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Sexual Harassment: Physical</a:t>
            </a:r>
            <a:endParaRPr lang="en-US" b="1" dirty="0"/>
          </a:p>
        </p:txBody>
      </p:sp>
      <p:sp>
        <p:nvSpPr>
          <p:cNvPr id="3" name="Slide Number Placeholder 2"/>
          <p:cNvSpPr>
            <a:spLocks noGrp="1"/>
          </p:cNvSpPr>
          <p:nvPr>
            <p:ph type="sldNum" sz="quarter" idx="12"/>
          </p:nvPr>
        </p:nvSpPr>
        <p:spPr/>
        <p:txBody>
          <a:bodyPr>
            <a:normAutofit fontScale="85000" lnSpcReduction="20000"/>
          </a:bodyPr>
          <a:lstStyle/>
          <a:p>
            <a:fld id="{3D3EFE1F-49D3-499F-9DA6-ACBC20A39AF6}" type="slidenum">
              <a:rPr lang="en-US" smtClean="0"/>
              <a:pPr/>
              <a:t>24</a:t>
            </a:fld>
            <a:endParaRPr lang="en-US" dirty="0"/>
          </a:p>
        </p:txBody>
      </p:sp>
      <p:sp>
        <p:nvSpPr>
          <p:cNvPr id="4" name="Content Placeholder 3"/>
          <p:cNvSpPr>
            <a:spLocks noGrp="1"/>
          </p:cNvSpPr>
          <p:nvPr>
            <p:ph sz="quarter" idx="1"/>
          </p:nvPr>
        </p:nvSpPr>
        <p:spPr/>
        <p:txBody>
          <a:bodyPr/>
          <a:lstStyle/>
          <a:p>
            <a:r>
              <a:rPr lang="en-US" dirty="0" smtClean="0"/>
              <a:t>Unwanted touching is sexual harassment. Examples: </a:t>
            </a:r>
          </a:p>
          <a:p>
            <a:pPr lvl="1"/>
            <a:r>
              <a:rPr lang="en-US" dirty="0" smtClean="0"/>
              <a:t>Kissing</a:t>
            </a:r>
          </a:p>
          <a:p>
            <a:pPr lvl="1"/>
            <a:r>
              <a:rPr lang="en-US" dirty="0" smtClean="0"/>
              <a:t>Hugging</a:t>
            </a:r>
          </a:p>
          <a:p>
            <a:pPr lvl="1"/>
            <a:r>
              <a:rPr lang="en-US" dirty="0" smtClean="0"/>
              <a:t>Grabbing</a:t>
            </a:r>
          </a:p>
          <a:p>
            <a:pPr lvl="1"/>
            <a:r>
              <a:rPr lang="en-US" dirty="0" smtClean="0"/>
              <a:t>Impeding or blocking movement</a:t>
            </a:r>
          </a:p>
          <a:p>
            <a:pPr lvl="1"/>
            <a:r>
              <a:rPr lang="en-US" dirty="0" smtClean="0"/>
              <a:t>Assault</a:t>
            </a:r>
          </a:p>
        </p:txBody>
      </p:sp>
    </p:spTree>
    <p:extLst>
      <p:ext uri="{BB962C8B-B14F-4D97-AF65-F5344CB8AC3E}">
        <p14:creationId xmlns:p14="http://schemas.microsoft.com/office/powerpoint/2010/main" val="39448084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Hostile Work Environment – Conduct Directed at Claimant</a:t>
            </a:r>
            <a:endParaRPr lang="en-US" b="1" dirty="0"/>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25</a:t>
            </a:fld>
            <a:endParaRPr lang="en-US" dirty="0"/>
          </a:p>
        </p:txBody>
      </p:sp>
      <p:sp>
        <p:nvSpPr>
          <p:cNvPr id="4" name="Content Placeholder 3"/>
          <p:cNvSpPr>
            <a:spLocks noGrp="1"/>
          </p:cNvSpPr>
          <p:nvPr>
            <p:ph sz="quarter" idx="1"/>
          </p:nvPr>
        </p:nvSpPr>
        <p:spPr/>
        <p:txBody>
          <a:bodyPr/>
          <a:lstStyle/>
          <a:p>
            <a:r>
              <a:rPr lang="en-US" dirty="0" smtClean="0"/>
              <a:t>Where a person is subjected to harassing conduct that is sexually charged or directed at the complainant because of his/her sex.</a:t>
            </a:r>
          </a:p>
          <a:p>
            <a:pPr marL="0" lvl="1" indent="0">
              <a:spcBef>
                <a:spcPts val="700"/>
              </a:spcBef>
              <a:buClr>
                <a:schemeClr val="accent2"/>
              </a:buClr>
              <a:buSzPct val="60000"/>
              <a:buNone/>
            </a:pPr>
            <a:r>
              <a:rPr lang="en-US" sz="2300" b="1" i="1" dirty="0" smtClean="0">
                <a:solidFill>
                  <a:srgbClr val="7030A0"/>
                </a:solidFill>
              </a:rPr>
              <a:t>Meritor Save. </a:t>
            </a:r>
            <a:r>
              <a:rPr lang="en-US" sz="2300" b="1" i="1" dirty="0">
                <a:solidFill>
                  <a:srgbClr val="7030A0"/>
                </a:solidFill>
              </a:rPr>
              <a:t>Bank, FSB v. Vinson </a:t>
            </a:r>
            <a:r>
              <a:rPr lang="en-US" sz="2300" b="1" dirty="0">
                <a:solidFill>
                  <a:srgbClr val="7030A0"/>
                </a:solidFill>
              </a:rPr>
              <a:t>(1986) 477 U.S. 57, 67; </a:t>
            </a:r>
            <a:r>
              <a:rPr lang="en-US" sz="2300" b="1" i="1" dirty="0">
                <a:solidFill>
                  <a:srgbClr val="7030A0"/>
                </a:solidFill>
              </a:rPr>
              <a:t>Fisher v. San Pedro </a:t>
            </a:r>
            <a:r>
              <a:rPr lang="en-US" sz="2300" b="1" i="1" dirty="0" smtClean="0">
                <a:solidFill>
                  <a:srgbClr val="7030A0"/>
                </a:solidFill>
              </a:rPr>
              <a:t>Peninsula </a:t>
            </a:r>
            <a:r>
              <a:rPr lang="en-US" sz="2300" b="1" i="1" dirty="0">
                <a:solidFill>
                  <a:srgbClr val="7030A0"/>
                </a:solidFill>
              </a:rPr>
              <a:t>Hosp. </a:t>
            </a:r>
            <a:r>
              <a:rPr lang="en-US" sz="2300" b="1" dirty="0">
                <a:solidFill>
                  <a:srgbClr val="7030A0"/>
                </a:solidFill>
              </a:rPr>
              <a:t>(1989) 214 Cal.App.3d 590, </a:t>
            </a:r>
            <a:r>
              <a:rPr lang="en-US" sz="2300" b="1" dirty="0" smtClean="0">
                <a:solidFill>
                  <a:srgbClr val="7030A0"/>
                </a:solidFill>
              </a:rPr>
              <a:t>608</a:t>
            </a:r>
            <a:r>
              <a:rPr lang="en-US" sz="2300" b="1" dirty="0">
                <a:solidFill>
                  <a:srgbClr val="7030A0"/>
                </a:solidFill>
              </a:rPr>
              <a:t>;</a:t>
            </a:r>
            <a:r>
              <a:rPr lang="en-US" sz="2300" b="1" dirty="0" smtClean="0">
                <a:solidFill>
                  <a:srgbClr val="7030A0"/>
                </a:solidFill>
              </a:rPr>
              <a:t> </a:t>
            </a:r>
            <a:r>
              <a:rPr lang="en-US" sz="2300" b="1" dirty="0">
                <a:solidFill>
                  <a:srgbClr val="7030A0"/>
                </a:solidFill>
              </a:rPr>
              <a:t>CACI 2521A, </a:t>
            </a:r>
            <a:r>
              <a:rPr lang="en-US" sz="2300" b="1" dirty="0" smtClean="0">
                <a:solidFill>
                  <a:srgbClr val="7030A0"/>
                </a:solidFill>
              </a:rPr>
              <a:t>2522A.</a:t>
            </a:r>
            <a:endParaRPr lang="en-US" sz="2300" b="1" dirty="0">
              <a:solidFill>
                <a:srgbClr val="7030A0"/>
              </a:solidFill>
            </a:endParaRPr>
          </a:p>
          <a:p>
            <a:pPr marL="0" indent="0">
              <a:buNone/>
            </a:pPr>
            <a:endParaRPr lang="en-US" dirty="0"/>
          </a:p>
        </p:txBody>
      </p:sp>
    </p:spTree>
    <p:extLst>
      <p:ext uri="{BB962C8B-B14F-4D97-AF65-F5344CB8AC3E}">
        <p14:creationId xmlns:p14="http://schemas.microsoft.com/office/powerpoint/2010/main" val="29004861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Elements of Hostile Work Environment Defined – Conduct Directed at Claimant </a:t>
            </a:r>
            <a:endParaRPr lang="en-US" sz="3600" b="1" dirty="0"/>
          </a:p>
        </p:txBody>
      </p:sp>
      <p:sp>
        <p:nvSpPr>
          <p:cNvPr id="4" name="Content Placeholder 3"/>
          <p:cNvSpPr>
            <a:spLocks noGrp="1"/>
          </p:cNvSpPr>
          <p:nvPr>
            <p:ph idx="1"/>
          </p:nvPr>
        </p:nvSpPr>
        <p:spPr>
          <a:xfrm>
            <a:off x="304800" y="1600200"/>
            <a:ext cx="8610600" cy="4876800"/>
          </a:xfrm>
        </p:spPr>
        <p:txBody>
          <a:bodyPr>
            <a:normAutofit/>
          </a:bodyPr>
          <a:lstStyle/>
          <a:p>
            <a:r>
              <a:rPr lang="en-US" sz="2000" dirty="0" smtClean="0"/>
              <a:t>To state a prima facie case for “hostile work environment” sexual harassment, conduct directed at a complainant, the following must be shown:</a:t>
            </a:r>
          </a:p>
          <a:p>
            <a:pPr marL="0" indent="0">
              <a:buNone/>
            </a:pPr>
            <a:endParaRPr lang="en-US" sz="2000" dirty="0" smtClean="0"/>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26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04678375"/>
              </p:ext>
            </p:extLst>
          </p:nvPr>
        </p:nvGraphicFramePr>
        <p:xfrm>
          <a:off x="457200" y="2286000"/>
          <a:ext cx="8382000" cy="3997960"/>
        </p:xfrm>
        <a:graphic>
          <a:graphicData uri="http://schemas.openxmlformats.org/drawingml/2006/table">
            <a:tbl>
              <a:tblPr firstRow="1" bandRow="1">
                <a:tableStyleId>{5C22544A-7EE6-4342-B048-85BDC9FD1C3A}</a:tableStyleId>
              </a:tblPr>
              <a:tblGrid>
                <a:gridCol w="5562600"/>
                <a:gridCol w="1600200"/>
                <a:gridCol w="1219200"/>
              </a:tblGrid>
              <a:tr h="370840">
                <a:tc>
                  <a:txBody>
                    <a:bodyPr/>
                    <a:lstStyle/>
                    <a:p>
                      <a:pPr algn="ctr"/>
                      <a:r>
                        <a:rPr lang="en-US" dirty="0" smtClean="0">
                          <a:solidFill>
                            <a:srgbClr val="FFFF00"/>
                          </a:solidFill>
                        </a:rPr>
                        <a:t>Element</a:t>
                      </a:r>
                      <a:endParaRPr lang="en-US" dirty="0">
                        <a:solidFill>
                          <a:srgbClr val="FFFF00"/>
                        </a:solidFill>
                      </a:endParaRPr>
                    </a:p>
                  </a:txBody>
                  <a:tcPr/>
                </a:tc>
                <a:tc>
                  <a:txBody>
                    <a:bodyPr/>
                    <a:lstStyle/>
                    <a:p>
                      <a:pPr algn="ctr"/>
                      <a:r>
                        <a:rPr lang="en-US" dirty="0" smtClean="0">
                          <a:solidFill>
                            <a:srgbClr val="FFFF00"/>
                          </a:solidFill>
                        </a:rPr>
                        <a:t>Finding</a:t>
                      </a:r>
                      <a:endParaRPr lang="en-US" dirty="0">
                        <a:solidFill>
                          <a:srgbClr val="FFFF00"/>
                        </a:solidFill>
                      </a:endParaRPr>
                    </a:p>
                  </a:txBody>
                  <a:tcPr/>
                </a:tc>
                <a:tc>
                  <a:txBody>
                    <a:bodyPr/>
                    <a:lstStyle/>
                    <a:p>
                      <a:pPr algn="ctr"/>
                      <a:r>
                        <a:rPr lang="en-US" dirty="0" smtClean="0">
                          <a:solidFill>
                            <a:srgbClr val="FFFF00"/>
                          </a:solidFill>
                        </a:rPr>
                        <a:t>Evidence</a:t>
                      </a:r>
                      <a:endParaRPr lang="en-US" dirty="0">
                        <a:solidFill>
                          <a:srgbClr val="FFFF00"/>
                        </a:solidFill>
                      </a:endParaRPr>
                    </a:p>
                  </a:txBody>
                  <a:tcPr/>
                </a:tc>
              </a:tr>
              <a:tr h="370840">
                <a:tc>
                  <a:txBody>
                    <a:bodyPr/>
                    <a:lstStyle/>
                    <a:p>
                      <a:r>
                        <a:rPr lang="en-US" sz="1600" b="1" dirty="0" smtClean="0"/>
                        <a:t>Complainant personally subjected to unwelcome</a:t>
                      </a:r>
                      <a:r>
                        <a:rPr lang="en-US" sz="1600" b="1" baseline="0" dirty="0" smtClean="0"/>
                        <a:t> sexual advances, comments, or harassing conduct based on sex.</a:t>
                      </a:r>
                      <a:endParaRPr lang="en-US" sz="1600" b="1" dirty="0"/>
                    </a:p>
                  </a:txBody>
                  <a:tcPr/>
                </a:tc>
                <a:tc>
                  <a:txBody>
                    <a:bodyPr/>
                    <a:lstStyle/>
                    <a:p>
                      <a:r>
                        <a:rPr lang="en-US" sz="1600" dirty="0" smtClean="0"/>
                        <a:t>Yes/No/Unclear</a:t>
                      </a:r>
                    </a:p>
                  </a:txBody>
                  <a:tcPr/>
                </a:tc>
                <a:tc>
                  <a:txBody>
                    <a:bodyPr/>
                    <a:lstStyle/>
                    <a:p>
                      <a:r>
                        <a:rPr lang="en-US" sz="1600" dirty="0" smtClean="0"/>
                        <a:t>Interviews</a:t>
                      </a:r>
                    </a:p>
                    <a:p>
                      <a:r>
                        <a:rPr lang="en-US" sz="1600" dirty="0" smtClean="0"/>
                        <a:t>Documents</a:t>
                      </a:r>
                    </a:p>
                  </a:txBody>
                  <a:tcPr/>
                </a:tc>
              </a:tr>
              <a:tr h="370840">
                <a:tc>
                  <a:txBody>
                    <a:bodyPr/>
                    <a:lstStyle/>
                    <a:p>
                      <a:r>
                        <a:rPr lang="en-US" sz="1600" b="1" dirty="0" smtClean="0"/>
                        <a:t>The</a:t>
                      </a:r>
                      <a:r>
                        <a:rPr lang="en-US" sz="1600" b="1" baseline="0" dirty="0" smtClean="0"/>
                        <a:t> conduct was “severe or pervasive” such that it altered the conditions of employment to where a reasonable person in complainants position would find the environment to be hostile or abusive.</a:t>
                      </a:r>
                      <a:endParaRPr lang="en-US" sz="1600" b="1" dirty="0"/>
                    </a:p>
                  </a:txBody>
                  <a:tcPr/>
                </a:tc>
                <a:tc>
                  <a:txBody>
                    <a:bodyPr/>
                    <a:lstStyle/>
                    <a:p>
                      <a:r>
                        <a:rPr lang="en-US" sz="1600" dirty="0" smtClean="0"/>
                        <a:t>Yes/No/Unclear</a:t>
                      </a:r>
                    </a:p>
                  </a:txBody>
                  <a:tcPr/>
                </a:tc>
                <a:tc>
                  <a:txBody>
                    <a:bodyPr/>
                    <a:lstStyle/>
                    <a:p>
                      <a:r>
                        <a:rPr lang="en-US" sz="1400" dirty="0" smtClean="0"/>
                        <a:t>Interrogatories</a:t>
                      </a:r>
                      <a:endParaRPr lang="en-US" sz="1400" dirty="0"/>
                    </a:p>
                  </a:txBody>
                  <a:tcPr/>
                </a:tc>
              </a:tr>
              <a:tr h="370840">
                <a:tc>
                  <a:txBody>
                    <a:bodyPr/>
                    <a:lstStyle/>
                    <a:p>
                      <a:r>
                        <a:rPr lang="en-US" sz="1600" b="1" dirty="0" smtClean="0"/>
                        <a:t>Complainant actually found the environment to be hostile or abusive</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Yes/No/Unclear</a:t>
                      </a:r>
                    </a:p>
                    <a:p>
                      <a:endParaRPr lang="en-US" sz="1600" dirty="0"/>
                    </a:p>
                  </a:txBody>
                  <a:tcPr/>
                </a:tc>
                <a:tc>
                  <a:txBody>
                    <a:bodyPr/>
                    <a:lstStyle/>
                    <a:p>
                      <a:r>
                        <a:rPr lang="en-US" sz="1600" dirty="0" smtClean="0"/>
                        <a:t>Statements</a:t>
                      </a:r>
                      <a:endParaRPr lang="en-US" sz="1600" dirty="0"/>
                    </a:p>
                  </a:txBody>
                  <a:tcPr/>
                </a:tc>
              </a:tr>
              <a:tr h="370840">
                <a:tc>
                  <a:txBody>
                    <a:bodyPr/>
                    <a:lstStyle/>
                    <a:p>
                      <a:r>
                        <a:rPr lang="en-US" sz="1600" b="1" dirty="0" smtClean="0"/>
                        <a:t>A supervisor was</a:t>
                      </a:r>
                      <a:r>
                        <a:rPr lang="en-US" sz="1600" b="1" baseline="0" dirty="0" smtClean="0"/>
                        <a:t> responsible for the harassment or the employer knew or should have known of the conduct and failed to take immediate and appropriate corrective action.</a:t>
                      </a:r>
                      <a:endParaRPr lang="en-US" sz="1600" b="1" dirty="0"/>
                    </a:p>
                  </a:txBody>
                  <a:tcPr/>
                </a:tc>
                <a:tc>
                  <a:txBody>
                    <a:bodyPr/>
                    <a:lstStyle/>
                    <a:p>
                      <a:r>
                        <a:rPr lang="en-US" sz="1600" dirty="0" smtClean="0"/>
                        <a:t>Yes/No/Unclear</a:t>
                      </a:r>
                    </a:p>
                  </a:txBody>
                  <a:tcPr/>
                </a:tc>
                <a:tc>
                  <a:txBody>
                    <a:bodyPr/>
                    <a:lstStyle/>
                    <a:p>
                      <a:r>
                        <a:rPr lang="en-US" sz="1600" dirty="0" smtClean="0"/>
                        <a:t>Interviews</a:t>
                      </a:r>
                    </a:p>
                    <a:p>
                      <a:r>
                        <a:rPr lang="en-US" sz="1600" dirty="0" smtClean="0"/>
                        <a:t>Emails</a:t>
                      </a:r>
                      <a:endParaRPr lang="en-US" sz="1600" dirty="0"/>
                    </a:p>
                  </a:txBody>
                  <a:tcPr/>
                </a:tc>
              </a:tr>
              <a:tr h="370840">
                <a:tc>
                  <a:txBody>
                    <a:bodyPr/>
                    <a:lstStyle/>
                    <a:p>
                      <a:r>
                        <a:rPr lang="en-US" sz="1600" b="1" dirty="0" smtClean="0"/>
                        <a:t>Complainant suffered harm substantially caused by harassment.</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Yes/No/Unclear</a:t>
                      </a:r>
                    </a:p>
                    <a:p>
                      <a:endParaRPr lang="en-US" sz="1600" dirty="0"/>
                    </a:p>
                  </a:txBody>
                  <a:tcPr/>
                </a:tc>
                <a:tc>
                  <a:txBody>
                    <a:bodyPr/>
                    <a:lstStyle/>
                    <a:p>
                      <a:r>
                        <a:rPr lang="en-US" sz="1600" dirty="0" smtClean="0"/>
                        <a:t>Statements</a:t>
                      </a:r>
                    </a:p>
                    <a:p>
                      <a:r>
                        <a:rPr lang="en-US" sz="1600" dirty="0" smtClean="0"/>
                        <a:t>Medical</a:t>
                      </a:r>
                      <a:r>
                        <a:rPr lang="en-US" sz="1600" baseline="0" dirty="0" smtClean="0"/>
                        <a:t> </a:t>
                      </a:r>
                      <a:endParaRPr lang="en-US" sz="1600" dirty="0"/>
                    </a:p>
                  </a:txBody>
                  <a:tcPr/>
                </a:tc>
              </a:tr>
            </a:tbl>
          </a:graphicData>
        </a:graphic>
      </p:graphicFrame>
    </p:spTree>
    <p:extLst>
      <p:ext uri="{BB962C8B-B14F-4D97-AF65-F5344CB8AC3E}">
        <p14:creationId xmlns:p14="http://schemas.microsoft.com/office/powerpoint/2010/main" val="20968869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Exercise 4</a:t>
            </a:r>
            <a:endParaRPr lang="en-US" b="1" dirty="0">
              <a:solidFill>
                <a:srgbClr val="C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27</a:t>
            </a:fld>
            <a:endParaRPr lang="en-US" dirty="0"/>
          </a:p>
        </p:txBody>
      </p:sp>
      <p:sp>
        <p:nvSpPr>
          <p:cNvPr id="4" name="Content Placeholder 3"/>
          <p:cNvSpPr>
            <a:spLocks noGrp="1"/>
          </p:cNvSpPr>
          <p:nvPr>
            <p:ph sz="quarter" idx="1"/>
          </p:nvPr>
        </p:nvSpPr>
        <p:spPr/>
        <p:txBody>
          <a:bodyPr>
            <a:normAutofit lnSpcReduction="10000"/>
          </a:bodyPr>
          <a:lstStyle/>
          <a:p>
            <a:pPr marL="0" indent="0">
              <a:buNone/>
            </a:pPr>
            <a:r>
              <a:rPr lang="en-US" dirty="0" smtClean="0"/>
              <a:t>Tamika starts as a supervisor for Best Engineering, a national design and build company. Each of the other 15 supervisors and all the field crews in the Oakland office are men. Iva, the manager, is angry that Pat, the company COO, transferred Tamika from the company’s Seattle office. Iva tells the other supervisors and crew members that the field is no place for a woman. Iva asks, “keep an eye on her,” and “use your own judgment in the field.” Iva refers to Tamika as “little one,” “Wonder Girl,” “sweetness,” and similar names. </a:t>
            </a:r>
            <a:endParaRPr lang="en-US" dirty="0"/>
          </a:p>
        </p:txBody>
      </p:sp>
    </p:spTree>
    <p:extLst>
      <p:ext uri="{BB962C8B-B14F-4D97-AF65-F5344CB8AC3E}">
        <p14:creationId xmlns:p14="http://schemas.microsoft.com/office/powerpoint/2010/main" val="31498874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Exercise 4 Quiz</a:t>
            </a:r>
            <a:endParaRPr lang="en-US" b="1" dirty="0">
              <a:solidFill>
                <a:srgbClr val="C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28</a:t>
            </a:fld>
            <a:endParaRPr lang="en-US" dirty="0"/>
          </a:p>
        </p:txBody>
      </p:sp>
      <p:sp>
        <p:nvSpPr>
          <p:cNvPr id="4" name="Content Placeholder 3"/>
          <p:cNvSpPr>
            <a:spLocks noGrp="1"/>
          </p:cNvSpPr>
          <p:nvPr>
            <p:ph sz="quarter" idx="1"/>
          </p:nvPr>
        </p:nvSpPr>
        <p:spPr/>
        <p:txBody>
          <a:bodyPr>
            <a:normAutofit/>
          </a:bodyPr>
          <a:lstStyle/>
          <a:p>
            <a:pPr marL="0" indent="0">
              <a:buNone/>
            </a:pPr>
            <a:r>
              <a:rPr lang="en-US" dirty="0" smtClean="0"/>
              <a:t>Choose the best answer:</a:t>
            </a:r>
          </a:p>
          <a:p>
            <a:pPr marL="514350" indent="-514350">
              <a:buFont typeface="+mj-lt"/>
              <a:buAutoNum type="alphaUcPeriod"/>
            </a:pPr>
            <a:r>
              <a:rPr lang="en-US" dirty="0" smtClean="0"/>
              <a:t>Use of nicknames and challenge of authority is OK. Tamika needs to show she could supervise men in what can be an inherently crude environment.</a:t>
            </a:r>
          </a:p>
          <a:p>
            <a:pPr marL="514350" indent="-514350">
              <a:buFont typeface="+mj-lt"/>
              <a:buAutoNum type="alphaUcPeriod"/>
            </a:pPr>
            <a:r>
              <a:rPr lang="en-US" dirty="0" smtClean="0"/>
              <a:t>Nicknames and statements undermining Tamika’s authority have created a hostile work environment.</a:t>
            </a:r>
          </a:p>
          <a:p>
            <a:pPr marL="514350" indent="-514350">
              <a:buFont typeface="+mj-lt"/>
              <a:buAutoNum type="alphaUcPeriod"/>
            </a:pPr>
            <a:r>
              <a:rPr lang="en-US" dirty="0" smtClean="0"/>
              <a:t>Iva has no interest in Tamika sexually, so her hostile behavior is not actionable as sexual harassment.</a:t>
            </a:r>
          </a:p>
        </p:txBody>
      </p:sp>
    </p:spTree>
    <p:extLst>
      <p:ext uri="{BB962C8B-B14F-4D97-AF65-F5344CB8AC3E}">
        <p14:creationId xmlns:p14="http://schemas.microsoft.com/office/powerpoint/2010/main" val="10018901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Exercise 5</a:t>
            </a:r>
            <a:endParaRPr lang="en-US" b="1" dirty="0">
              <a:solidFill>
                <a:srgbClr val="C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29</a:t>
            </a:fld>
            <a:endParaRPr lang="en-US" dirty="0"/>
          </a:p>
        </p:txBody>
      </p:sp>
      <p:sp>
        <p:nvSpPr>
          <p:cNvPr id="4" name="Content Placeholder 3"/>
          <p:cNvSpPr>
            <a:spLocks noGrp="1"/>
          </p:cNvSpPr>
          <p:nvPr>
            <p:ph sz="quarter" idx="1"/>
          </p:nvPr>
        </p:nvSpPr>
        <p:spPr/>
        <p:txBody>
          <a:bodyPr>
            <a:normAutofit fontScale="92500" lnSpcReduction="20000"/>
          </a:bodyPr>
          <a:lstStyle/>
          <a:p>
            <a:pPr marL="0" indent="0">
              <a:buNone/>
            </a:pPr>
            <a:r>
              <a:rPr lang="en-US" dirty="0"/>
              <a:t>Warren, a member of Tamika’s </a:t>
            </a:r>
            <a:r>
              <a:rPr lang="en-US" dirty="0" smtClean="0"/>
              <a:t>crew, frequently </a:t>
            </a:r>
            <a:r>
              <a:rPr lang="en-US" dirty="0"/>
              <a:t>refuses to follow her orders, saying, “your boss told me to use my own judgment.” Warren and </a:t>
            </a:r>
            <a:r>
              <a:rPr lang="en-US" dirty="0" smtClean="0"/>
              <a:t>Ben </a:t>
            </a:r>
            <a:r>
              <a:rPr lang="en-US" dirty="0"/>
              <a:t>routinely interrupt team meetings by </a:t>
            </a:r>
            <a:r>
              <a:rPr lang="en-US" dirty="0" smtClean="0"/>
              <a:t>burping, etc. </a:t>
            </a:r>
            <a:r>
              <a:rPr lang="en-US" dirty="0"/>
              <a:t>They </a:t>
            </a:r>
            <a:r>
              <a:rPr lang="en-US" dirty="0" smtClean="0"/>
              <a:t>offer “apologies to your ladyship.” Frank tells Warren and Ben, “leave my gal alone.” Frank comments on Tamika’s appearance, “you are the hottest boss I’ve ever had;” and “Sweetie, you can tell me what to do whenever and wherever you want.” He repeatedly asks her out even when she states she is married. Tamika is afraid but complains about the treatment by her crew. Iva accepts her written complaint but takes no action. </a:t>
            </a:r>
            <a:endParaRPr lang="en-US" dirty="0"/>
          </a:p>
          <a:p>
            <a:pPr marL="0" indent="0">
              <a:buNone/>
            </a:pPr>
            <a:endParaRPr lang="en-US" dirty="0"/>
          </a:p>
        </p:txBody>
      </p:sp>
    </p:spTree>
    <p:extLst>
      <p:ext uri="{BB962C8B-B14F-4D97-AF65-F5344CB8AC3E}">
        <p14:creationId xmlns:p14="http://schemas.microsoft.com/office/powerpoint/2010/main" val="1323751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smtClean="0"/>
              <a:t>Who is Liable Under the Law?</a:t>
            </a:r>
            <a:endParaRPr lang="en-US" b="1" dirty="0"/>
          </a:p>
        </p:txBody>
      </p:sp>
      <p:sp>
        <p:nvSpPr>
          <p:cNvPr id="4" name="Slide Number Placeholder 3"/>
          <p:cNvSpPr>
            <a:spLocks noGrp="1"/>
          </p:cNvSpPr>
          <p:nvPr>
            <p:ph type="sldNum" sz="quarter" idx="12"/>
          </p:nvPr>
        </p:nvSpPr>
        <p:spPr/>
        <p:txBody>
          <a:bodyPr>
            <a:normAutofit fontScale="85000" lnSpcReduction="20000"/>
          </a:bodyPr>
          <a:lstStyle/>
          <a:p>
            <a:fld id="{BAB61701-5FEF-4810-B8D0-6821BF5DD4EB}" type="slidenum">
              <a:rPr lang="en-US" smtClean="0"/>
              <a:t>3</a:t>
            </a:fld>
            <a:endParaRPr lang="en-US" dirty="0"/>
          </a:p>
        </p:txBody>
      </p:sp>
      <p:sp>
        <p:nvSpPr>
          <p:cNvPr id="6" name="Content Placeholder 5"/>
          <p:cNvSpPr>
            <a:spLocks noGrp="1"/>
          </p:cNvSpPr>
          <p:nvPr>
            <p:ph sz="quarter" idx="1"/>
          </p:nvPr>
        </p:nvSpPr>
        <p:spPr/>
        <p:txBody>
          <a:bodyPr/>
          <a:lstStyle/>
          <a:p>
            <a:r>
              <a:rPr lang="en-US" dirty="0" smtClean="0"/>
              <a:t>Every employer or prospective employer.</a:t>
            </a:r>
          </a:p>
          <a:p>
            <a:r>
              <a:rPr lang="en-US" dirty="0" smtClean="0"/>
              <a:t>Every person in the workplace: supervisor, subordinate, co-worker found liable for sexual harassment is personally liable for the damages caused by the unlawful harassment. </a:t>
            </a:r>
            <a:endParaRPr lang="en-US" dirty="0"/>
          </a:p>
        </p:txBody>
      </p:sp>
    </p:spTree>
    <p:extLst>
      <p:ext uri="{BB962C8B-B14F-4D97-AF65-F5344CB8AC3E}">
        <p14:creationId xmlns:p14="http://schemas.microsoft.com/office/powerpoint/2010/main" val="30263176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Exercise 5 Quiz</a:t>
            </a:r>
            <a:endParaRPr lang="en-US" b="1" dirty="0">
              <a:solidFill>
                <a:srgbClr val="C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30</a:t>
            </a:fld>
            <a:endParaRPr lang="en-US" dirty="0"/>
          </a:p>
        </p:txBody>
      </p:sp>
      <p:sp>
        <p:nvSpPr>
          <p:cNvPr id="4" name="Content Placeholder 3"/>
          <p:cNvSpPr>
            <a:spLocks noGrp="1"/>
          </p:cNvSpPr>
          <p:nvPr>
            <p:ph sz="quarter" idx="1"/>
          </p:nvPr>
        </p:nvSpPr>
        <p:spPr/>
        <p:txBody>
          <a:bodyPr/>
          <a:lstStyle/>
          <a:p>
            <a:pPr marL="0" indent="0">
              <a:buNone/>
            </a:pPr>
            <a:r>
              <a:rPr lang="en-US" dirty="0" smtClean="0"/>
              <a:t>Choose the best answer:</a:t>
            </a:r>
          </a:p>
          <a:p>
            <a:pPr marL="514350" indent="-514350">
              <a:buFont typeface="+mj-lt"/>
              <a:buAutoNum type="alphaUcPeriod"/>
            </a:pPr>
            <a:r>
              <a:rPr lang="en-US" dirty="0" smtClean="0"/>
              <a:t>Warren and Ben have no interest in Tamika and their horseplay is neither severe nor pervasive.</a:t>
            </a:r>
          </a:p>
          <a:p>
            <a:pPr marL="514350" indent="-514350">
              <a:buFont typeface="+mj-lt"/>
              <a:buAutoNum type="alphaUcPeriod"/>
            </a:pPr>
            <a:r>
              <a:rPr lang="en-US" dirty="0" smtClean="0"/>
              <a:t>Frank is liable for hostile work environment sexual harassment because of </a:t>
            </a:r>
            <a:r>
              <a:rPr lang="en-US" dirty="0"/>
              <a:t>his unwanted sexual comments and </a:t>
            </a:r>
            <a:r>
              <a:rPr lang="en-US" dirty="0" smtClean="0"/>
              <a:t>overtures.</a:t>
            </a:r>
          </a:p>
          <a:p>
            <a:pPr marL="514350" indent="-514350">
              <a:buFont typeface="+mj-lt"/>
              <a:buAutoNum type="alphaUcPeriod"/>
            </a:pPr>
            <a:r>
              <a:rPr lang="en-US" dirty="0" smtClean="0"/>
              <a:t>Best Engineering is liable for the sexual harassment of Warren, Ben and Frank.</a:t>
            </a:r>
            <a:endParaRPr lang="en-US" dirty="0"/>
          </a:p>
        </p:txBody>
      </p:sp>
    </p:spTree>
    <p:extLst>
      <p:ext uri="{BB962C8B-B14F-4D97-AF65-F5344CB8AC3E}">
        <p14:creationId xmlns:p14="http://schemas.microsoft.com/office/powerpoint/2010/main" val="23105590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Hostile Work Environment – Conduct Directed at Others</a:t>
            </a:r>
            <a:endParaRPr lang="en-US" b="1" dirty="0"/>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31</a:t>
            </a:fld>
            <a:endParaRPr lang="en-US" dirty="0"/>
          </a:p>
        </p:txBody>
      </p:sp>
      <p:sp>
        <p:nvSpPr>
          <p:cNvPr id="4" name="Content Placeholder 3"/>
          <p:cNvSpPr>
            <a:spLocks noGrp="1"/>
          </p:cNvSpPr>
          <p:nvPr>
            <p:ph sz="quarter" idx="1"/>
          </p:nvPr>
        </p:nvSpPr>
        <p:spPr/>
        <p:txBody>
          <a:bodyPr/>
          <a:lstStyle/>
          <a:p>
            <a:pPr marL="0" indent="0">
              <a:buNone/>
            </a:pPr>
            <a:r>
              <a:rPr lang="en-US" dirty="0" smtClean="0"/>
              <a:t>Liability </a:t>
            </a:r>
            <a:r>
              <a:rPr lang="en-US" dirty="0"/>
              <a:t>for hostile work environment sexual </a:t>
            </a:r>
            <a:r>
              <a:rPr lang="en-US" dirty="0" smtClean="0"/>
              <a:t>harassment exists where a complainant personally witnesses sexual harassment being directed at another person to the point where the harassing behavior materially affects the ability to do his or her job.</a:t>
            </a:r>
          </a:p>
          <a:p>
            <a:pPr marL="0" indent="0">
              <a:buNone/>
            </a:pPr>
            <a:r>
              <a:rPr lang="en-US" sz="2400" b="1" i="1" dirty="0" smtClean="0">
                <a:solidFill>
                  <a:srgbClr val="7030A0"/>
                </a:solidFill>
              </a:rPr>
              <a:t>Meritor Save. </a:t>
            </a:r>
            <a:r>
              <a:rPr lang="en-US" sz="2400" b="1" i="1" dirty="0">
                <a:solidFill>
                  <a:srgbClr val="7030A0"/>
                </a:solidFill>
              </a:rPr>
              <a:t>Bank, FSB v. Vinson </a:t>
            </a:r>
            <a:r>
              <a:rPr lang="en-US" sz="2400" b="1" dirty="0">
                <a:solidFill>
                  <a:srgbClr val="7030A0"/>
                </a:solidFill>
              </a:rPr>
              <a:t>(1986) 477 U.S. 57, 67; </a:t>
            </a:r>
            <a:r>
              <a:rPr lang="en-US" sz="2400" b="1" i="1" dirty="0">
                <a:solidFill>
                  <a:srgbClr val="7030A0"/>
                </a:solidFill>
              </a:rPr>
              <a:t>Fisher v. San Pedro </a:t>
            </a:r>
            <a:r>
              <a:rPr lang="en-US" sz="2400" b="1" i="1" dirty="0" smtClean="0">
                <a:solidFill>
                  <a:srgbClr val="7030A0"/>
                </a:solidFill>
              </a:rPr>
              <a:t>Peninsula </a:t>
            </a:r>
            <a:r>
              <a:rPr lang="en-US" sz="2400" b="1" i="1" dirty="0">
                <a:solidFill>
                  <a:srgbClr val="7030A0"/>
                </a:solidFill>
              </a:rPr>
              <a:t>Hosp. </a:t>
            </a:r>
            <a:r>
              <a:rPr lang="en-US" sz="2400" b="1" dirty="0">
                <a:solidFill>
                  <a:srgbClr val="7030A0"/>
                </a:solidFill>
              </a:rPr>
              <a:t>(1989) 214 Cal.App.3d 590, </a:t>
            </a:r>
            <a:r>
              <a:rPr lang="en-US" sz="2400" b="1" dirty="0" smtClean="0">
                <a:solidFill>
                  <a:srgbClr val="7030A0"/>
                </a:solidFill>
              </a:rPr>
              <a:t>608; CACI </a:t>
            </a:r>
            <a:r>
              <a:rPr lang="en-US" sz="2400" b="1" dirty="0">
                <a:solidFill>
                  <a:srgbClr val="7030A0"/>
                </a:solidFill>
              </a:rPr>
              <a:t>2521B; 2522B.</a:t>
            </a:r>
          </a:p>
          <a:p>
            <a:pPr marL="0" indent="0">
              <a:buNone/>
            </a:pPr>
            <a:endParaRPr lang="en-US" dirty="0"/>
          </a:p>
        </p:txBody>
      </p:sp>
    </p:spTree>
    <p:extLst>
      <p:ext uri="{BB962C8B-B14F-4D97-AF65-F5344CB8AC3E}">
        <p14:creationId xmlns:p14="http://schemas.microsoft.com/office/powerpoint/2010/main" val="7389035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Elements of Hostile Work Environment </a:t>
            </a:r>
            <a:br>
              <a:rPr lang="en-US" sz="3600" b="1" dirty="0"/>
            </a:br>
            <a:r>
              <a:rPr lang="en-US" sz="3600" b="1" dirty="0"/>
              <a:t>Conduct Directed at Others</a:t>
            </a:r>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32</a:t>
            </a:fld>
            <a:endParaRPr lang="en-US" dirty="0"/>
          </a:p>
        </p:txBody>
      </p:sp>
      <p:sp>
        <p:nvSpPr>
          <p:cNvPr id="4" name="Content Placeholder 3"/>
          <p:cNvSpPr>
            <a:spLocks noGrp="1"/>
          </p:cNvSpPr>
          <p:nvPr>
            <p:ph sz="quarter" idx="1"/>
          </p:nvPr>
        </p:nvSpPr>
        <p:spPr>
          <a:xfrm>
            <a:off x="457200" y="1600200"/>
            <a:ext cx="8153400" cy="4724400"/>
          </a:xfrm>
        </p:spPr>
        <p:txBody>
          <a:bodyPr>
            <a:normAutofit/>
          </a:bodyPr>
          <a:lstStyle/>
          <a:p>
            <a:pPr marL="0" indent="0">
              <a:buNone/>
            </a:pPr>
            <a:r>
              <a:rPr lang="en-US" sz="1800" dirty="0" smtClean="0"/>
              <a:t>When evaluating a claim for </a:t>
            </a:r>
            <a:r>
              <a:rPr lang="en-US" sz="1800" dirty="0"/>
              <a:t>“hostile work environment” sexual harassment </a:t>
            </a:r>
            <a:r>
              <a:rPr lang="en-US" sz="1800" dirty="0" smtClean="0"/>
              <a:t>look for:</a:t>
            </a:r>
            <a:endParaRPr lang="en-US" sz="2000" dirty="0" smtClean="0"/>
          </a:p>
          <a:p>
            <a:pPr marL="0" indent="0">
              <a:buNone/>
            </a:pP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2321442038"/>
              </p:ext>
            </p:extLst>
          </p:nvPr>
        </p:nvGraphicFramePr>
        <p:xfrm>
          <a:off x="609600" y="2057400"/>
          <a:ext cx="7696200" cy="4028440"/>
        </p:xfrm>
        <a:graphic>
          <a:graphicData uri="http://schemas.openxmlformats.org/drawingml/2006/table">
            <a:tbl>
              <a:tblPr firstRow="1" bandRow="1">
                <a:tableStyleId>{5C22544A-7EE6-4342-B048-85BDC9FD1C3A}</a:tableStyleId>
              </a:tblPr>
              <a:tblGrid>
                <a:gridCol w="5257800"/>
                <a:gridCol w="990600"/>
                <a:gridCol w="1447800"/>
              </a:tblGrid>
              <a:tr h="370840">
                <a:tc>
                  <a:txBody>
                    <a:bodyPr/>
                    <a:lstStyle/>
                    <a:p>
                      <a:pPr algn="ctr"/>
                      <a:r>
                        <a:rPr lang="en-US" dirty="0" smtClean="0">
                          <a:solidFill>
                            <a:schemeClr val="tx1"/>
                          </a:solidFill>
                        </a:rPr>
                        <a:t>Element</a:t>
                      </a:r>
                      <a:endParaRPr lang="en-US" dirty="0">
                        <a:solidFill>
                          <a:schemeClr val="tx1"/>
                        </a:solidFill>
                      </a:endParaRPr>
                    </a:p>
                  </a:txBody>
                  <a:tcPr/>
                </a:tc>
                <a:tc>
                  <a:txBody>
                    <a:bodyPr/>
                    <a:lstStyle/>
                    <a:p>
                      <a:pPr algn="ctr"/>
                      <a:r>
                        <a:rPr lang="en-US" dirty="0" smtClean="0">
                          <a:solidFill>
                            <a:schemeClr val="tx1"/>
                          </a:solidFill>
                        </a:rPr>
                        <a:t>Finding</a:t>
                      </a:r>
                      <a:endParaRPr lang="en-US" dirty="0">
                        <a:solidFill>
                          <a:schemeClr val="tx1"/>
                        </a:solidFill>
                      </a:endParaRPr>
                    </a:p>
                  </a:txBody>
                  <a:tcPr/>
                </a:tc>
                <a:tc>
                  <a:txBody>
                    <a:bodyPr/>
                    <a:lstStyle/>
                    <a:p>
                      <a:pPr algn="ctr"/>
                      <a:r>
                        <a:rPr lang="en-US" dirty="0" smtClean="0">
                          <a:solidFill>
                            <a:schemeClr val="tx1"/>
                          </a:solidFill>
                        </a:rPr>
                        <a:t>Evidence</a:t>
                      </a:r>
                      <a:endParaRPr lang="en-US" dirty="0">
                        <a:solidFill>
                          <a:schemeClr val="tx1"/>
                        </a:solidFill>
                      </a:endParaRPr>
                    </a:p>
                  </a:txBody>
                  <a:tcPr/>
                </a:tc>
              </a:tr>
              <a:tr h="370840">
                <a:tc>
                  <a:txBody>
                    <a:bodyPr/>
                    <a:lstStyle/>
                    <a:p>
                      <a:r>
                        <a:rPr lang="en-US" sz="1400" b="1" dirty="0" smtClean="0"/>
                        <a:t>Complainant, although not personally subjected to the unwanted harassment, personally witnessed the conduct that occurred in the claimant’s immediate work environment.</a:t>
                      </a:r>
                      <a:endParaRPr lang="en-US" sz="1400" b="1" dirty="0"/>
                    </a:p>
                  </a:txBody>
                  <a:tcPr/>
                </a:tc>
                <a:tc>
                  <a:txBody>
                    <a:bodyPr/>
                    <a:lstStyle/>
                    <a:p>
                      <a:endParaRPr lang="en-US" sz="1600" dirty="0"/>
                    </a:p>
                  </a:txBody>
                  <a:tcPr/>
                </a:tc>
                <a:tc>
                  <a:txBody>
                    <a:bodyPr/>
                    <a:lstStyle/>
                    <a:p>
                      <a:endParaRPr lang="en-US" sz="1600" dirty="0"/>
                    </a:p>
                  </a:txBody>
                  <a:tcPr/>
                </a:tc>
              </a:tr>
              <a:tr h="370840">
                <a:tc>
                  <a:txBody>
                    <a:bodyPr/>
                    <a:lstStyle/>
                    <a:p>
                      <a:r>
                        <a:rPr lang="en-US" sz="1400" b="1" dirty="0" smtClean="0"/>
                        <a:t>The harassment was so </a:t>
                      </a:r>
                      <a:r>
                        <a:rPr lang="en-US" sz="1400" b="1" u="sng" dirty="0" smtClean="0"/>
                        <a:t>“severe or pervasive” </a:t>
                      </a:r>
                      <a:r>
                        <a:rPr lang="en-US" sz="1400" b="1" dirty="0" smtClean="0"/>
                        <a:t>that it altered the conditions of the victim’s employment, i.e., that a reasonable person in complainant’s position would find work environment to be hostile or abusive.</a:t>
                      </a:r>
                      <a:endParaRPr lang="en-US" sz="1400" b="1" dirty="0"/>
                    </a:p>
                  </a:txBody>
                  <a:tcPr/>
                </a:tc>
                <a:tc>
                  <a:txBody>
                    <a:bodyPr/>
                    <a:lstStyle/>
                    <a:p>
                      <a:endParaRPr lang="en-US" sz="1600" dirty="0"/>
                    </a:p>
                  </a:txBody>
                  <a:tcPr/>
                </a:tc>
                <a:tc>
                  <a:txBody>
                    <a:bodyPr/>
                    <a:lstStyle/>
                    <a:p>
                      <a:endParaRPr lang="en-US" sz="1600" dirty="0"/>
                    </a:p>
                  </a:txBody>
                  <a:tcPr/>
                </a:tc>
              </a:tr>
              <a:tr h="370840">
                <a:tc>
                  <a:txBody>
                    <a:bodyPr/>
                    <a:lstStyle/>
                    <a:p>
                      <a:r>
                        <a:rPr lang="en-US" sz="1400" b="1" dirty="0" smtClean="0"/>
                        <a:t>That complainant actually found the work environment to be hostile or abusive.</a:t>
                      </a:r>
                      <a:endParaRPr lang="en-US" sz="1400" b="1" dirty="0"/>
                    </a:p>
                  </a:txBody>
                  <a:tcPr/>
                </a:tc>
                <a:tc>
                  <a:txBody>
                    <a:bodyPr/>
                    <a:lstStyle/>
                    <a:p>
                      <a:endParaRPr lang="en-US" sz="1600" dirty="0"/>
                    </a:p>
                  </a:txBody>
                  <a:tcPr/>
                </a:tc>
                <a:tc>
                  <a:txBody>
                    <a:bodyPr/>
                    <a:lstStyle/>
                    <a:p>
                      <a:endParaRPr lang="en-US" sz="1600" dirty="0"/>
                    </a:p>
                  </a:txBody>
                  <a:tcPr/>
                </a:tc>
              </a:tr>
              <a:tr h="370840">
                <a:tc>
                  <a:txBody>
                    <a:bodyPr/>
                    <a:lstStyle/>
                    <a:p>
                      <a:r>
                        <a:rPr lang="en-US" sz="1400" b="1" dirty="0" smtClean="0"/>
                        <a:t>That a supervisor engaged in the conduct </a:t>
                      </a:r>
                      <a:r>
                        <a:rPr lang="en-US" sz="1400" b="1" u="sng" dirty="0" smtClean="0"/>
                        <a:t>or</a:t>
                      </a:r>
                      <a:r>
                        <a:rPr lang="en-US" sz="1400" b="1" dirty="0" smtClean="0"/>
                        <a:t> that the employer knew or should have known that a non-supervisor was engaging in hostile or abusive conduct and failed to take immediate and appropriate corrective action.</a:t>
                      </a:r>
                      <a:endParaRPr lang="en-US" sz="1400" b="1" dirty="0"/>
                    </a:p>
                  </a:txBody>
                  <a:tcPr/>
                </a:tc>
                <a:tc>
                  <a:txBody>
                    <a:bodyPr/>
                    <a:lstStyle/>
                    <a:p>
                      <a:endParaRPr lang="en-US" sz="1600" dirty="0"/>
                    </a:p>
                  </a:txBody>
                  <a:tcPr/>
                </a:tc>
                <a:tc>
                  <a:txBody>
                    <a:bodyPr/>
                    <a:lstStyle/>
                    <a:p>
                      <a:endParaRPr lang="en-US" sz="1600"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dirty="0" smtClean="0"/>
                        <a:t>That complainant suffered harm that was substantially</a:t>
                      </a:r>
                      <a:r>
                        <a:rPr lang="en-US" sz="1400" b="1" baseline="0" dirty="0" smtClean="0"/>
                        <a:t> caused by the unlawful harassment.</a:t>
                      </a:r>
                      <a:endParaRPr lang="en-US" sz="1400" b="1" dirty="0"/>
                    </a:p>
                  </a:txBody>
                  <a:tcPr/>
                </a:tc>
                <a:tc>
                  <a:txBody>
                    <a:bodyPr/>
                    <a:lstStyle/>
                    <a:p>
                      <a:endParaRPr lang="en-US" sz="1600" dirty="0"/>
                    </a:p>
                  </a:txBody>
                  <a:tcPr/>
                </a:tc>
                <a:tc>
                  <a:txBody>
                    <a:bodyPr/>
                    <a:lstStyle/>
                    <a:p>
                      <a:endParaRPr lang="en-US" sz="1600" dirty="0"/>
                    </a:p>
                  </a:txBody>
                  <a:tcPr/>
                </a:tc>
              </a:tr>
            </a:tbl>
          </a:graphicData>
        </a:graphic>
      </p:graphicFrame>
    </p:spTree>
    <p:extLst>
      <p:ext uri="{BB962C8B-B14F-4D97-AF65-F5344CB8AC3E}">
        <p14:creationId xmlns:p14="http://schemas.microsoft.com/office/powerpoint/2010/main" val="42947328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Exercise 6</a:t>
            </a:r>
            <a:endParaRPr lang="en-US" b="1" dirty="0">
              <a:solidFill>
                <a:srgbClr val="C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33</a:t>
            </a:fld>
            <a:endParaRPr lang="en-US" dirty="0"/>
          </a:p>
        </p:txBody>
      </p:sp>
      <p:sp>
        <p:nvSpPr>
          <p:cNvPr id="4" name="Content Placeholder 3"/>
          <p:cNvSpPr>
            <a:spLocks noGrp="1"/>
          </p:cNvSpPr>
          <p:nvPr>
            <p:ph sz="quarter" idx="1"/>
          </p:nvPr>
        </p:nvSpPr>
        <p:spPr/>
        <p:txBody>
          <a:bodyPr>
            <a:normAutofit fontScale="92500" lnSpcReduction="20000"/>
          </a:bodyPr>
          <a:lstStyle/>
          <a:p>
            <a:r>
              <a:rPr lang="en-US" dirty="0" smtClean="0"/>
              <a:t>Mac is a unit supervisor for the Water Board. He calls himself the “Don Draper of Fresno.”</a:t>
            </a:r>
          </a:p>
          <a:p>
            <a:r>
              <a:rPr lang="en-US" dirty="0" smtClean="0"/>
              <a:t>Scully, an office tech, sits in a row of five open workstations right outside Mac’s office. Mac generally ignores Scully, even when she greets him directly. She is offended that Mac can’t seem to remember her name and teases her by calling her Mulder, a reference she does not understand. Mac laughs at her and says “Dana, you are clueless!”</a:t>
            </a:r>
          </a:p>
          <a:p>
            <a:r>
              <a:rPr lang="en-US" dirty="0" smtClean="0"/>
              <a:t>Mac’s treatment distracts Scully from her work. Mac notes in her performance evaluation that, “Scully is slow and makes too many mistakes.”</a:t>
            </a:r>
            <a:endParaRPr lang="en-US" dirty="0"/>
          </a:p>
        </p:txBody>
      </p:sp>
    </p:spTree>
    <p:extLst>
      <p:ext uri="{BB962C8B-B14F-4D97-AF65-F5344CB8AC3E}">
        <p14:creationId xmlns:p14="http://schemas.microsoft.com/office/powerpoint/2010/main" val="1751052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Exercise 6</a:t>
            </a:r>
            <a:endParaRPr lang="en-US" b="1" dirty="0">
              <a:solidFill>
                <a:srgbClr val="C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34</a:t>
            </a:fld>
            <a:endParaRPr lang="en-US" dirty="0"/>
          </a:p>
        </p:txBody>
      </p:sp>
      <p:sp>
        <p:nvSpPr>
          <p:cNvPr id="4" name="Content Placeholder 3"/>
          <p:cNvSpPr>
            <a:spLocks noGrp="1"/>
          </p:cNvSpPr>
          <p:nvPr>
            <p:ph sz="quarter" idx="1"/>
          </p:nvPr>
        </p:nvSpPr>
        <p:spPr/>
        <p:txBody>
          <a:bodyPr>
            <a:normAutofit fontScale="92500" lnSpcReduction="20000"/>
          </a:bodyPr>
          <a:lstStyle/>
          <a:p>
            <a:r>
              <a:rPr lang="en-US" dirty="0"/>
              <a:t>Mac, </a:t>
            </a:r>
            <a:r>
              <a:rPr lang="en-US" dirty="0" smtClean="0"/>
              <a:t>tells Wanda, a new tech who sits next to Scully, “You’re next to join my harem,” and repeatedly asks her out. Wanda tells Mac she is not interested. He says, “you’ll never know until you try.” Mac rubs Wanda’s arms and hugs her each morning. Wanda pushes him away asking that he stop. He emails photos of himself at body building competitions, which she shows to Scully.  Scully starts losing sleep and misses work because of Mac’s treatment of Wanda. But when Wanda cries and asks what to do, Scully says, “Mac is the boss. Just take it.”</a:t>
            </a:r>
          </a:p>
          <a:p>
            <a:r>
              <a:rPr lang="en-US" dirty="0" smtClean="0"/>
              <a:t>Kim, a tech from a different unit on another floor, tells Wanda to report Mac to HR and the DFEH. </a:t>
            </a:r>
            <a:endParaRPr lang="en-US" dirty="0"/>
          </a:p>
        </p:txBody>
      </p:sp>
    </p:spTree>
    <p:extLst>
      <p:ext uri="{BB962C8B-B14F-4D97-AF65-F5344CB8AC3E}">
        <p14:creationId xmlns:p14="http://schemas.microsoft.com/office/powerpoint/2010/main" val="19658536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Exercise 6 Quiz</a:t>
            </a:r>
            <a:endParaRPr lang="en-US" b="1" dirty="0">
              <a:solidFill>
                <a:srgbClr val="C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35</a:t>
            </a:fld>
            <a:endParaRPr lang="en-US" dirty="0"/>
          </a:p>
        </p:txBody>
      </p:sp>
      <p:sp>
        <p:nvSpPr>
          <p:cNvPr id="4" name="Content Placeholder 3"/>
          <p:cNvSpPr>
            <a:spLocks noGrp="1"/>
          </p:cNvSpPr>
          <p:nvPr>
            <p:ph sz="quarter" idx="1"/>
          </p:nvPr>
        </p:nvSpPr>
        <p:spPr/>
        <p:txBody>
          <a:bodyPr>
            <a:normAutofit fontScale="85000" lnSpcReduction="20000"/>
          </a:bodyPr>
          <a:lstStyle/>
          <a:p>
            <a:pPr marL="0" indent="0">
              <a:buNone/>
            </a:pPr>
            <a:r>
              <a:rPr lang="en-US" dirty="0" smtClean="0"/>
              <a:t>Choose the best answer:</a:t>
            </a:r>
          </a:p>
          <a:p>
            <a:pPr marL="514350" indent="-514350">
              <a:buFont typeface="+mj-lt"/>
              <a:buAutoNum type="alphaUcPeriod"/>
            </a:pPr>
            <a:r>
              <a:rPr lang="en-US" dirty="0" smtClean="0"/>
              <a:t>Scully cannot state a claim for hostile work environment.  Her poor performance is because of her dislike of Mac.</a:t>
            </a:r>
          </a:p>
          <a:p>
            <a:pPr marL="514350" indent="-514350">
              <a:buFont typeface="+mj-lt"/>
              <a:buAutoNum type="alphaUcPeriod"/>
            </a:pPr>
            <a:r>
              <a:rPr lang="en-US" dirty="0" smtClean="0"/>
              <a:t>Scully cannot state a claim for hostile work environment.  She does not consider Wanda’s complaint to have merit.</a:t>
            </a:r>
          </a:p>
          <a:p>
            <a:pPr marL="514350" indent="-514350">
              <a:buFont typeface="+mj-lt"/>
              <a:buAutoNum type="alphaUcPeriod"/>
            </a:pPr>
            <a:r>
              <a:rPr lang="en-US" dirty="0" smtClean="0"/>
              <a:t>Scully has personally witnessed Mac’s harassment of Wanda.  She can state a claim for hostile work environment harassment.</a:t>
            </a:r>
          </a:p>
          <a:p>
            <a:pPr marL="514350" indent="-514350">
              <a:buFont typeface="+mj-lt"/>
              <a:buAutoNum type="alphaUcPeriod"/>
            </a:pPr>
            <a:r>
              <a:rPr lang="en-US" dirty="0" smtClean="0"/>
              <a:t>After hearing Wanda’s account of Mac’s harassment, Kim can state a claim for hostile work environment claim against the Board. </a:t>
            </a:r>
          </a:p>
          <a:p>
            <a:pPr marL="0" indent="0">
              <a:buNone/>
            </a:pPr>
            <a:r>
              <a:rPr lang="en-US" dirty="0"/>
              <a:t> </a:t>
            </a:r>
          </a:p>
        </p:txBody>
      </p:sp>
    </p:spTree>
    <p:extLst>
      <p:ext uri="{BB962C8B-B14F-4D97-AF65-F5344CB8AC3E}">
        <p14:creationId xmlns:p14="http://schemas.microsoft.com/office/powerpoint/2010/main" val="42491457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Hostile Work Environment –Widespread Sexual Favoritism</a:t>
            </a:r>
            <a:endParaRPr lang="en-US" sz="3600" b="1" dirty="0"/>
          </a:p>
        </p:txBody>
      </p:sp>
      <p:sp>
        <p:nvSpPr>
          <p:cNvPr id="4" name="Content Placeholder 3"/>
          <p:cNvSpPr>
            <a:spLocks noGrp="1"/>
          </p:cNvSpPr>
          <p:nvPr>
            <p:ph idx="1"/>
          </p:nvPr>
        </p:nvSpPr>
        <p:spPr/>
        <p:txBody>
          <a:bodyPr>
            <a:normAutofit fontScale="92500" lnSpcReduction="20000"/>
          </a:bodyPr>
          <a:lstStyle/>
          <a:p>
            <a:r>
              <a:rPr lang="en-US" dirty="0" smtClean="0"/>
              <a:t>Another form of hostile work environment sexual harassment can be shown where the complainant can show that widespread sexual favoritism at the work site created a hostile or abusive work environment.</a:t>
            </a:r>
          </a:p>
          <a:p>
            <a:r>
              <a:rPr lang="en-US" dirty="0" smtClean="0"/>
              <a:t>“Sexual favoritism” means that another employee has received preferential treatment regarding significant employment benefits because of a sexual relationship with a supervisor or other representative of the responding party in a position to grant such preferences.</a:t>
            </a:r>
          </a:p>
          <a:p>
            <a:pPr marL="0" indent="0">
              <a:buNone/>
            </a:pPr>
            <a:r>
              <a:rPr lang="en-US" sz="2600" b="1" i="1" dirty="0" smtClean="0">
                <a:solidFill>
                  <a:srgbClr val="7030A0"/>
                </a:solidFill>
              </a:rPr>
              <a:t>Miller v. Dept. of Corrections </a:t>
            </a:r>
            <a:r>
              <a:rPr lang="en-US" sz="2600" b="1" dirty="0" smtClean="0">
                <a:solidFill>
                  <a:srgbClr val="7030A0"/>
                </a:solidFill>
              </a:rPr>
              <a:t>(2005) 36 Cal.4th 446, 466; CACI </a:t>
            </a:r>
            <a:r>
              <a:rPr lang="en-US" sz="2600" b="1" dirty="0">
                <a:solidFill>
                  <a:srgbClr val="7030A0"/>
                </a:solidFill>
              </a:rPr>
              <a:t>2521C; </a:t>
            </a:r>
            <a:r>
              <a:rPr lang="en-US" sz="2600" b="1" dirty="0" smtClean="0">
                <a:solidFill>
                  <a:srgbClr val="7030A0"/>
                </a:solidFill>
              </a:rPr>
              <a:t>2522C.</a:t>
            </a:r>
            <a:endParaRPr lang="en-US" sz="2600" b="1" dirty="0">
              <a:solidFill>
                <a:srgbClr val="7030A0"/>
              </a:solidFill>
            </a:endParaRPr>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36</a:t>
            </a:fld>
            <a:endParaRPr lang="en-US" dirty="0"/>
          </a:p>
        </p:txBody>
      </p:sp>
    </p:spTree>
    <p:extLst>
      <p:ext uri="{BB962C8B-B14F-4D97-AF65-F5344CB8AC3E}">
        <p14:creationId xmlns:p14="http://schemas.microsoft.com/office/powerpoint/2010/main" val="35477143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Elements of Hostile Work Environment-Widespread Sexual Favoritism Claim</a:t>
            </a:r>
            <a:endParaRPr lang="en-US" sz="3200" b="1" dirty="0"/>
          </a:p>
        </p:txBody>
      </p:sp>
      <p:sp>
        <p:nvSpPr>
          <p:cNvPr id="4" name="Content Placeholder 3"/>
          <p:cNvSpPr>
            <a:spLocks noGrp="1"/>
          </p:cNvSpPr>
          <p:nvPr>
            <p:ph idx="1"/>
          </p:nvPr>
        </p:nvSpPr>
        <p:spPr/>
        <p:txBody>
          <a:bodyPr/>
          <a:lstStyle/>
          <a:p>
            <a:pPr marL="0" indent="0">
              <a:buNone/>
            </a:pPr>
            <a:r>
              <a:rPr lang="en-US" sz="2000" dirty="0" smtClean="0"/>
              <a:t>When investigating a claim of sexual harassment based on widespread sexual favoritism, an Elements Chart can guide your inquiry:</a:t>
            </a:r>
          </a:p>
          <a:p>
            <a:pPr marL="0" indent="0">
              <a:buNone/>
            </a:pP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37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15120602"/>
              </p:ext>
            </p:extLst>
          </p:nvPr>
        </p:nvGraphicFramePr>
        <p:xfrm>
          <a:off x="1066800" y="2514600"/>
          <a:ext cx="7086600" cy="4394200"/>
        </p:xfrm>
        <a:graphic>
          <a:graphicData uri="http://schemas.openxmlformats.org/drawingml/2006/table">
            <a:tbl>
              <a:tblPr firstRow="1" bandRow="1">
                <a:tableStyleId>{5C22544A-7EE6-4342-B048-85BDC9FD1C3A}</a:tableStyleId>
              </a:tblPr>
              <a:tblGrid>
                <a:gridCol w="4191000"/>
                <a:gridCol w="1066800"/>
                <a:gridCol w="1828800"/>
              </a:tblGrid>
              <a:tr h="370840">
                <a:tc>
                  <a:txBody>
                    <a:bodyPr/>
                    <a:lstStyle/>
                    <a:p>
                      <a:pPr algn="ctr"/>
                      <a:r>
                        <a:rPr lang="en-US" b="0" dirty="0" smtClean="0">
                          <a:solidFill>
                            <a:schemeClr val="bg1"/>
                          </a:solidFill>
                        </a:rPr>
                        <a:t>Element</a:t>
                      </a:r>
                      <a:endParaRPr lang="en-US" b="0" dirty="0">
                        <a:solidFill>
                          <a:schemeClr val="bg1"/>
                        </a:solidFill>
                      </a:endParaRPr>
                    </a:p>
                  </a:txBody>
                  <a:tcPr/>
                </a:tc>
                <a:tc>
                  <a:txBody>
                    <a:bodyPr/>
                    <a:lstStyle/>
                    <a:p>
                      <a:pPr algn="ctr"/>
                      <a:r>
                        <a:rPr lang="en-US" b="0" dirty="0" smtClean="0">
                          <a:solidFill>
                            <a:schemeClr val="bg1"/>
                          </a:solidFill>
                        </a:rPr>
                        <a:t>Finding</a:t>
                      </a:r>
                      <a:endParaRPr lang="en-US" b="0" dirty="0">
                        <a:solidFill>
                          <a:schemeClr val="bg1"/>
                        </a:solidFill>
                      </a:endParaRPr>
                    </a:p>
                  </a:txBody>
                  <a:tcPr/>
                </a:tc>
                <a:tc>
                  <a:txBody>
                    <a:bodyPr/>
                    <a:lstStyle/>
                    <a:p>
                      <a:pPr algn="ctr"/>
                      <a:r>
                        <a:rPr lang="en-US" b="0" dirty="0" smtClean="0">
                          <a:solidFill>
                            <a:schemeClr val="bg1"/>
                          </a:solidFill>
                        </a:rPr>
                        <a:t>Evidence</a:t>
                      </a:r>
                      <a:endParaRPr lang="en-US" b="0" dirty="0">
                        <a:solidFill>
                          <a:schemeClr val="bg1"/>
                        </a:solidFill>
                      </a:endParaRPr>
                    </a:p>
                  </a:txBody>
                  <a:tcPr/>
                </a:tc>
              </a:tr>
              <a:tr h="370840">
                <a:tc>
                  <a:txBody>
                    <a:bodyPr/>
                    <a:lstStyle/>
                    <a:p>
                      <a:r>
                        <a:rPr lang="en-US" dirty="0" smtClean="0"/>
                        <a:t>Was </a:t>
                      </a:r>
                      <a:r>
                        <a:rPr lang="en-US" baseline="0" dirty="0" smtClean="0"/>
                        <a:t>complainant</a:t>
                      </a:r>
                      <a:r>
                        <a:rPr lang="en-US" dirty="0" smtClean="0"/>
                        <a:t> an employee,</a:t>
                      </a:r>
                      <a:r>
                        <a:rPr lang="en-US" baseline="0" dirty="0" smtClean="0"/>
                        <a:t> applicant of or service provider to RP?</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Was there sexual favoritism</a:t>
                      </a:r>
                      <a:r>
                        <a:rPr lang="en-US" baseline="0" dirty="0" smtClean="0"/>
                        <a:t> in the workplace that was severe or pervasive?</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Would</a:t>
                      </a:r>
                      <a:r>
                        <a:rPr lang="en-US" baseline="0" dirty="0" smtClean="0"/>
                        <a:t> a reasonable person feel the sexual favoritism created a hostile or abusive environment?</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Did complainant feel that the</a:t>
                      </a:r>
                      <a:r>
                        <a:rPr lang="en-US" baseline="0" dirty="0" smtClean="0"/>
                        <a:t> sexual favoritism created a hostile work environment?</a:t>
                      </a:r>
                      <a:endParaRPr lang="en-US" dirty="0"/>
                    </a:p>
                  </a:txBody>
                  <a:tcPr/>
                </a:tc>
                <a:tc>
                  <a:txBody>
                    <a:bodyPr/>
                    <a:lstStyle/>
                    <a:p>
                      <a:endParaRPr lang="en-US" dirty="0"/>
                    </a:p>
                  </a:txBody>
                  <a:tcPr/>
                </a:tc>
                <a:tc>
                  <a:txBody>
                    <a:bodyPr/>
                    <a:lstStyle/>
                    <a:p>
                      <a:endParaRPr lang="en-US" dirty="0"/>
                    </a:p>
                  </a:txBody>
                  <a:tcPr/>
                </a:tc>
              </a:tr>
              <a:tr h="0">
                <a:tc>
                  <a:txBody>
                    <a:bodyPr/>
                    <a:lstStyle/>
                    <a:p>
                      <a:r>
                        <a:rPr lang="en-US" dirty="0" smtClean="0"/>
                        <a:t>Did </a:t>
                      </a:r>
                      <a:r>
                        <a:rPr lang="en-US" baseline="0" dirty="0" smtClean="0"/>
                        <a:t>complainant </a:t>
                      </a:r>
                      <a:r>
                        <a:rPr lang="en-US" dirty="0" smtClean="0"/>
                        <a:t> suffer harm</a:t>
                      </a:r>
                      <a:r>
                        <a:rPr lang="en-US" baseline="0" dirty="0" smtClean="0"/>
                        <a:t> substantially caused by the widespread sexual favoritism?</a:t>
                      </a:r>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295764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Exercise </a:t>
            </a:r>
            <a:r>
              <a:rPr lang="en-US" b="1" dirty="0">
                <a:solidFill>
                  <a:srgbClr val="C00000"/>
                </a:solidFill>
              </a:rPr>
              <a:t>7</a:t>
            </a:r>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38</a:t>
            </a:fld>
            <a:endParaRPr lang="en-US" dirty="0"/>
          </a:p>
        </p:txBody>
      </p:sp>
      <p:sp>
        <p:nvSpPr>
          <p:cNvPr id="4" name="Content Placeholder 3"/>
          <p:cNvSpPr>
            <a:spLocks noGrp="1"/>
          </p:cNvSpPr>
          <p:nvPr>
            <p:ph sz="quarter" idx="1"/>
          </p:nvPr>
        </p:nvSpPr>
        <p:spPr/>
        <p:txBody>
          <a:bodyPr>
            <a:normAutofit fontScale="92500" lnSpcReduction="20000"/>
          </a:bodyPr>
          <a:lstStyle/>
          <a:p>
            <a:r>
              <a:rPr lang="en-US" dirty="0" smtClean="0"/>
              <a:t>Before harassing Wanda, Mac and two other techs, Martha and Rachel, are in a sexual relationship. He calls them to his office for “special consultations.” Their activities can be heard.</a:t>
            </a:r>
          </a:p>
          <a:p>
            <a:r>
              <a:rPr lang="en-US" dirty="0" smtClean="0"/>
              <a:t>Mac gives Martha and Rachel bonuses and training that are denied to others.</a:t>
            </a:r>
          </a:p>
          <a:p>
            <a:r>
              <a:rPr lang="en-US" dirty="0" smtClean="0"/>
              <a:t>Martha and Rachel decide to have a sexual relationship of their own. Mac makes them project leads and they tell Scully, Wanda, and Timothy, another office tech, to do work and run personal errands for them.</a:t>
            </a:r>
          </a:p>
          <a:p>
            <a:r>
              <a:rPr lang="en-US" dirty="0" smtClean="0"/>
              <a:t>Scully, Wanda and Timothy are disgusted but work together to complete all assignments. </a:t>
            </a:r>
            <a:endParaRPr lang="en-US" dirty="0"/>
          </a:p>
        </p:txBody>
      </p:sp>
    </p:spTree>
    <p:extLst>
      <p:ext uri="{BB962C8B-B14F-4D97-AF65-F5344CB8AC3E}">
        <p14:creationId xmlns:p14="http://schemas.microsoft.com/office/powerpoint/2010/main" val="16775950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Exercise 7 Quiz</a:t>
            </a:r>
            <a:endParaRPr lang="en-US" b="1" dirty="0">
              <a:solidFill>
                <a:srgbClr val="C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39</a:t>
            </a:fld>
            <a:endParaRPr lang="en-US" dirty="0"/>
          </a:p>
        </p:txBody>
      </p:sp>
      <p:sp>
        <p:nvSpPr>
          <p:cNvPr id="4" name="Content Placeholder 3"/>
          <p:cNvSpPr>
            <a:spLocks noGrp="1"/>
          </p:cNvSpPr>
          <p:nvPr>
            <p:ph sz="quarter" idx="1"/>
          </p:nvPr>
        </p:nvSpPr>
        <p:spPr/>
        <p:txBody>
          <a:bodyPr>
            <a:normAutofit lnSpcReduction="10000"/>
          </a:bodyPr>
          <a:lstStyle/>
          <a:p>
            <a:pPr marL="0" indent="0">
              <a:buNone/>
            </a:pPr>
            <a:r>
              <a:rPr lang="en-US" dirty="0" smtClean="0"/>
              <a:t>Choose the best answer:</a:t>
            </a:r>
          </a:p>
          <a:p>
            <a:pPr marL="514350" indent="-514350">
              <a:buFont typeface="+mj-lt"/>
              <a:buAutoNum type="alphaUcPeriod"/>
            </a:pPr>
            <a:r>
              <a:rPr lang="en-US" dirty="0" smtClean="0"/>
              <a:t>Scully and Wanda can state a claim for sexual harassment/hostile work environment (widespread sexual favoritism) against Martha and Rachel.</a:t>
            </a:r>
          </a:p>
          <a:p>
            <a:pPr marL="514350" indent="-514350">
              <a:buFont typeface="+mj-lt"/>
              <a:buAutoNum type="alphaUcPeriod"/>
            </a:pPr>
            <a:r>
              <a:rPr lang="en-US" dirty="0" smtClean="0"/>
              <a:t>Timothy, never been harassed by Mac, cannot state a claim for sexual harassment/hostile work environment.</a:t>
            </a:r>
          </a:p>
          <a:p>
            <a:pPr marL="514350" indent="-514350">
              <a:buFont typeface="+mj-lt"/>
              <a:buAutoNum type="alphaUcPeriod"/>
            </a:pPr>
            <a:r>
              <a:rPr lang="en-US" dirty="0" smtClean="0"/>
              <a:t>Scully, Wanda and Timothy can state a claim against Mac, Martha, Rachel and the Board for sexual harassment/ hostile work environment.</a:t>
            </a:r>
          </a:p>
          <a:p>
            <a:pPr marL="514350" indent="-514350">
              <a:buFont typeface="+mj-lt"/>
              <a:buAutoNum type="alphaUcPeriod"/>
            </a:pPr>
            <a:endParaRPr lang="en-US" dirty="0" smtClean="0"/>
          </a:p>
          <a:p>
            <a:pPr marL="514350" indent="-514350">
              <a:buFont typeface="+mj-lt"/>
              <a:buAutoNum type="alphaUcPeriod"/>
            </a:pPr>
            <a:endParaRPr lang="en-US" dirty="0"/>
          </a:p>
        </p:txBody>
      </p:sp>
    </p:spTree>
    <p:extLst>
      <p:ext uri="{BB962C8B-B14F-4D97-AF65-F5344CB8AC3E}">
        <p14:creationId xmlns:p14="http://schemas.microsoft.com/office/powerpoint/2010/main" val="2121130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Personal Liability of Harasser</a:t>
            </a:r>
            <a:endParaRPr lang="en-US" b="1" dirty="0"/>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4</a:t>
            </a:fld>
            <a:endParaRPr lang="en-US" dirty="0"/>
          </a:p>
        </p:txBody>
      </p:sp>
      <p:sp>
        <p:nvSpPr>
          <p:cNvPr id="4" name="Content Placeholder 3"/>
          <p:cNvSpPr>
            <a:spLocks noGrp="1"/>
          </p:cNvSpPr>
          <p:nvPr>
            <p:ph sz="quarter" idx="1"/>
          </p:nvPr>
        </p:nvSpPr>
        <p:spPr/>
        <p:txBody>
          <a:bodyPr/>
          <a:lstStyle/>
          <a:p>
            <a:pPr marL="0" indent="0">
              <a:buNone/>
            </a:pPr>
            <a:r>
              <a:rPr lang="en-US" dirty="0" smtClean="0"/>
              <a:t>The individual harasser is personally liable for the damages caused by his or her unlawful actions.</a:t>
            </a:r>
          </a:p>
          <a:p>
            <a:pPr marL="0" indent="0">
              <a:buNone/>
            </a:pPr>
            <a:r>
              <a:rPr lang="en-US" b="1" dirty="0" smtClean="0">
                <a:solidFill>
                  <a:srgbClr val="7030A0"/>
                </a:solidFill>
              </a:rPr>
              <a:t>Government Code section 12940, subdivision (j)(3).</a:t>
            </a:r>
            <a:endParaRPr lang="en-US" b="1" dirty="0">
              <a:solidFill>
                <a:srgbClr val="7030A0"/>
              </a:solidFill>
            </a:endParaRPr>
          </a:p>
        </p:txBody>
      </p:sp>
    </p:spTree>
    <p:extLst>
      <p:ext uri="{BB962C8B-B14F-4D97-AF65-F5344CB8AC3E}">
        <p14:creationId xmlns:p14="http://schemas.microsoft.com/office/powerpoint/2010/main" val="17640247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Sexual Harassment Can Occur Between Individuals of the Same Sex</a:t>
            </a:r>
            <a:endParaRPr lang="en-US" b="1" dirty="0"/>
          </a:p>
        </p:txBody>
      </p:sp>
      <p:sp>
        <p:nvSpPr>
          <p:cNvPr id="3" name="Content Placeholder 2"/>
          <p:cNvSpPr>
            <a:spLocks noGrp="1"/>
          </p:cNvSpPr>
          <p:nvPr>
            <p:ph idx="1"/>
          </p:nvPr>
        </p:nvSpPr>
        <p:spPr/>
        <p:txBody>
          <a:bodyPr>
            <a:normAutofit/>
          </a:bodyPr>
          <a:lstStyle/>
          <a:p>
            <a:pPr marL="0" indent="0">
              <a:buNone/>
            </a:pPr>
            <a:r>
              <a:rPr lang="en-US" sz="3600" b="1" dirty="0" smtClean="0"/>
              <a:t>It has been settled law for some time that “same sex” harassment is actionable under the FEHA.</a:t>
            </a:r>
          </a:p>
          <a:p>
            <a:pPr marL="0" indent="0">
              <a:buNone/>
            </a:pPr>
            <a:r>
              <a:rPr lang="en-US" sz="2800" b="1" i="1" dirty="0" smtClean="0">
                <a:solidFill>
                  <a:srgbClr val="7030A0"/>
                </a:solidFill>
              </a:rPr>
              <a:t>Mogilefsky v. Superior Court </a:t>
            </a:r>
            <a:r>
              <a:rPr lang="en-US" sz="2800" b="1" dirty="0" smtClean="0">
                <a:solidFill>
                  <a:srgbClr val="7030A0"/>
                </a:solidFill>
              </a:rPr>
              <a:t>(1993) 20 Cal.App.4th 1409, 1411.</a:t>
            </a:r>
            <a:endParaRPr lang="en-US" sz="2800" b="1" dirty="0">
              <a:solidFill>
                <a:srgbClr val="7030A0"/>
              </a:solidFill>
            </a:endParaRPr>
          </a:p>
        </p:txBody>
      </p:sp>
      <p:sp>
        <p:nvSpPr>
          <p:cNvPr id="4" name="Slide Number Placeholder 3"/>
          <p:cNvSpPr>
            <a:spLocks noGrp="1"/>
          </p:cNvSpPr>
          <p:nvPr>
            <p:ph type="sldNum" sz="quarter" idx="12"/>
          </p:nvPr>
        </p:nvSpPr>
        <p:spPr/>
        <p:txBody>
          <a:bodyPr>
            <a:normAutofit fontScale="85000" lnSpcReduction="20000"/>
          </a:bodyPr>
          <a:lstStyle/>
          <a:p>
            <a:fld id="{BAB61701-5FEF-4810-B8D0-6821BF5DD4EB}" type="slidenum">
              <a:rPr lang="en-US" smtClean="0"/>
              <a:t>40</a:t>
            </a:fld>
            <a:endParaRPr lang="en-US" dirty="0"/>
          </a:p>
        </p:txBody>
      </p:sp>
    </p:spTree>
    <p:extLst>
      <p:ext uri="{BB962C8B-B14F-4D97-AF65-F5344CB8AC3E}">
        <p14:creationId xmlns:p14="http://schemas.microsoft.com/office/powerpoint/2010/main" val="14793497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Sexual Desire is NOT Required</a:t>
            </a:r>
            <a:endParaRPr lang="en-US" b="1" dirty="0"/>
          </a:p>
        </p:txBody>
      </p:sp>
      <p:sp>
        <p:nvSpPr>
          <p:cNvPr id="5" name="Content Placeholder 4"/>
          <p:cNvSpPr>
            <a:spLocks noGrp="1"/>
          </p:cNvSpPr>
          <p:nvPr>
            <p:ph idx="1"/>
          </p:nvPr>
        </p:nvSpPr>
        <p:spPr/>
        <p:txBody>
          <a:bodyPr/>
          <a:lstStyle/>
          <a:p>
            <a:pPr marL="0" lvl="1" indent="0">
              <a:buNone/>
            </a:pPr>
            <a:r>
              <a:rPr lang="en-US" dirty="0" smtClean="0"/>
              <a:t>Recent legislation clarified existing law: “Sexually harassing conduct need not be motivated by sexual desire.” </a:t>
            </a:r>
          </a:p>
          <a:p>
            <a:pPr marL="0" lvl="1" indent="0">
              <a:buNone/>
            </a:pPr>
            <a:r>
              <a:rPr lang="en-US" dirty="0" smtClean="0"/>
              <a:t>SB 292 (Corbett) was passed to repudiate the contrary decision in </a:t>
            </a:r>
            <a:r>
              <a:rPr lang="en-US" i="1" dirty="0"/>
              <a:t>Kelley v. Conco Companies </a:t>
            </a:r>
            <a:r>
              <a:rPr lang="en-US" dirty="0"/>
              <a:t>(2011) 196 Cal.App.4th 191.</a:t>
            </a:r>
          </a:p>
          <a:p>
            <a:pPr marL="0" lvl="1" indent="0">
              <a:buNone/>
            </a:pPr>
            <a:r>
              <a:rPr lang="en-US" sz="2400" b="1" dirty="0" smtClean="0">
                <a:solidFill>
                  <a:srgbClr val="7030A0"/>
                </a:solidFill>
              </a:rPr>
              <a:t>Government Code section 12940, subdivision (j)(4)(C).</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41</a:t>
            </a:fld>
            <a:endParaRPr lang="en-US" dirty="0"/>
          </a:p>
        </p:txBody>
      </p:sp>
    </p:spTree>
    <p:extLst>
      <p:ext uri="{BB962C8B-B14F-4D97-AF65-F5344CB8AC3E}">
        <p14:creationId xmlns:p14="http://schemas.microsoft.com/office/powerpoint/2010/main" val="9063901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Adverse Employment Action NOT Required</a:t>
            </a:r>
            <a:endParaRPr lang="en-US" sz="3600" b="1" dirty="0"/>
          </a:p>
        </p:txBody>
      </p:sp>
      <p:sp>
        <p:nvSpPr>
          <p:cNvPr id="3" name="Content Placeholder 2"/>
          <p:cNvSpPr>
            <a:spLocks noGrp="1"/>
          </p:cNvSpPr>
          <p:nvPr>
            <p:ph idx="1"/>
          </p:nvPr>
        </p:nvSpPr>
        <p:spPr/>
        <p:txBody>
          <a:bodyPr>
            <a:normAutofit/>
          </a:bodyPr>
          <a:lstStyle/>
          <a:p>
            <a:r>
              <a:rPr lang="en-US" dirty="0" smtClean="0"/>
              <a:t>Unlike a claim of discrimination or retaliation, a complainant does not have to show tangible economic loss or other adverse employment action.</a:t>
            </a:r>
          </a:p>
          <a:p>
            <a:r>
              <a:rPr lang="en-US" dirty="0" smtClean="0"/>
              <a:t>The crux of a harassment claim is the assault on complainant’s personal sense of dignity and well-being.</a:t>
            </a:r>
          </a:p>
          <a:p>
            <a:pPr marL="0" indent="0">
              <a:buNone/>
            </a:pPr>
            <a:r>
              <a:rPr lang="en-US" sz="2400" b="1" dirty="0" smtClean="0">
                <a:solidFill>
                  <a:srgbClr val="7030A0"/>
                </a:solidFill>
              </a:rPr>
              <a:t>Government Code section 12940, subdivision (j); </a:t>
            </a:r>
            <a:r>
              <a:rPr lang="en-US" sz="2400" b="1" i="1" dirty="0" smtClean="0">
                <a:solidFill>
                  <a:srgbClr val="7030A0"/>
                </a:solidFill>
              </a:rPr>
              <a:t>Fisher v. San Pedro Peninsula Hospital </a:t>
            </a:r>
            <a:r>
              <a:rPr lang="en-US" sz="2400" b="1" dirty="0" smtClean="0">
                <a:solidFill>
                  <a:srgbClr val="7030A0"/>
                </a:solidFill>
              </a:rPr>
              <a:t>(1989) 214 Cal.App.3d 590, 608.</a:t>
            </a:r>
            <a:endParaRPr lang="en-US" sz="2400" b="1" dirty="0">
              <a:solidFill>
                <a:srgbClr val="7030A0"/>
              </a:solidFill>
            </a:endParaRPr>
          </a:p>
        </p:txBody>
      </p:sp>
      <p:sp>
        <p:nvSpPr>
          <p:cNvPr id="4" name="Slide Number Placeholder 3"/>
          <p:cNvSpPr>
            <a:spLocks noGrp="1"/>
          </p:cNvSpPr>
          <p:nvPr>
            <p:ph type="sldNum" sz="quarter" idx="12"/>
          </p:nvPr>
        </p:nvSpPr>
        <p:spPr/>
        <p:txBody>
          <a:bodyPr>
            <a:normAutofit fontScale="85000" lnSpcReduction="20000"/>
          </a:bodyPr>
          <a:lstStyle/>
          <a:p>
            <a:fld id="{BAB61701-5FEF-4810-B8D0-6821BF5DD4EB}" type="slidenum">
              <a:rPr lang="en-US" smtClean="0"/>
              <a:t>42</a:t>
            </a:fld>
            <a:endParaRPr lang="en-US" dirty="0"/>
          </a:p>
        </p:txBody>
      </p:sp>
    </p:spTree>
    <p:extLst>
      <p:ext uri="{BB962C8B-B14F-4D97-AF65-F5344CB8AC3E}">
        <p14:creationId xmlns:p14="http://schemas.microsoft.com/office/powerpoint/2010/main" val="28733929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Defenses</a:t>
            </a:r>
            <a:endParaRPr lang="en-US" b="1" dirty="0"/>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43</a:t>
            </a:fld>
            <a:endParaRPr lang="en-US" dirty="0"/>
          </a:p>
        </p:txBody>
      </p:sp>
      <p:sp>
        <p:nvSpPr>
          <p:cNvPr id="4" name="Content Placeholder 3"/>
          <p:cNvSpPr>
            <a:spLocks noGrp="1"/>
          </p:cNvSpPr>
          <p:nvPr>
            <p:ph sz="quarter" idx="1"/>
          </p:nvPr>
        </p:nvSpPr>
        <p:spPr>
          <a:xfrm>
            <a:off x="685800" y="1524000"/>
            <a:ext cx="8153400" cy="4495800"/>
          </a:xfrm>
        </p:spPr>
        <p:txBody>
          <a:bodyPr/>
          <a:lstStyle/>
          <a:p>
            <a:pPr marL="0" indent="0">
              <a:buNone/>
            </a:pPr>
            <a:r>
              <a:rPr lang="en-US" dirty="0" smtClean="0"/>
              <a:t>The defenses to a sexual harassment claim are primarily related to damages:</a:t>
            </a:r>
          </a:p>
          <a:p>
            <a:pPr marL="514350" indent="-514350">
              <a:buFont typeface="+mj-lt"/>
              <a:buAutoNum type="arabicPeriod"/>
            </a:pPr>
            <a:r>
              <a:rPr lang="en-US" sz="2800" dirty="0" smtClean="0"/>
              <a:t>Avoidable Consequences Doctrine. </a:t>
            </a:r>
            <a:r>
              <a:rPr lang="en-US" dirty="0" smtClean="0"/>
              <a:t> </a:t>
            </a:r>
            <a:r>
              <a:rPr lang="en-US" sz="2400" b="1" i="1" dirty="0" smtClean="0">
                <a:solidFill>
                  <a:srgbClr val="7030A0"/>
                </a:solidFill>
              </a:rPr>
              <a:t>State Dept. of Health Services v. Superior Court</a:t>
            </a:r>
            <a:r>
              <a:rPr lang="en-US" sz="2400" b="1" dirty="0" smtClean="0">
                <a:solidFill>
                  <a:srgbClr val="7030A0"/>
                </a:solidFill>
              </a:rPr>
              <a:t> (2003) 31 Cal.4th 1026, 1042.</a:t>
            </a:r>
          </a:p>
          <a:p>
            <a:pPr marL="514350" indent="-514350">
              <a:buFont typeface="+mj-lt"/>
              <a:buAutoNum type="arabicPeriod"/>
            </a:pPr>
            <a:r>
              <a:rPr lang="en-US" sz="2800" dirty="0" smtClean="0"/>
              <a:t>Failure to Mitigate.</a:t>
            </a:r>
          </a:p>
          <a:p>
            <a:pPr marL="514350" indent="-514350">
              <a:buFont typeface="+mj-lt"/>
              <a:buAutoNum type="arabicPeriod"/>
            </a:pPr>
            <a:endParaRPr lang="en-US" sz="2400" b="1" dirty="0" smtClean="0">
              <a:solidFill>
                <a:srgbClr val="7030A0"/>
              </a:solidFill>
            </a:endParaRPr>
          </a:p>
          <a:p>
            <a:pPr marL="514350" indent="-514350">
              <a:buFont typeface="+mj-lt"/>
              <a:buAutoNum type="arabicPeriod"/>
            </a:pPr>
            <a:endParaRPr lang="en-US" sz="2400" b="1" dirty="0">
              <a:solidFill>
                <a:srgbClr val="7030A0"/>
              </a:solidFill>
            </a:endParaRPr>
          </a:p>
        </p:txBody>
      </p:sp>
    </p:spTree>
    <p:extLst>
      <p:ext uri="{BB962C8B-B14F-4D97-AF65-F5344CB8AC3E}">
        <p14:creationId xmlns:p14="http://schemas.microsoft.com/office/powerpoint/2010/main" val="29168219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Comparison of Federal and State Law</a:t>
            </a:r>
            <a:endParaRPr lang="en-US" sz="3600" b="1" dirty="0"/>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44</a:t>
            </a:fld>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853584558"/>
              </p:ext>
            </p:extLst>
          </p:nvPr>
        </p:nvGraphicFramePr>
        <p:xfrm>
          <a:off x="609600" y="1828800"/>
          <a:ext cx="8153400" cy="4770120"/>
        </p:xfrm>
        <a:graphic>
          <a:graphicData uri="http://schemas.openxmlformats.org/drawingml/2006/table">
            <a:tbl>
              <a:tblPr firstRow="1" bandRow="1">
                <a:tableStyleId>{5C22544A-7EE6-4342-B048-85BDC9FD1C3A}</a:tableStyleId>
              </a:tblPr>
              <a:tblGrid>
                <a:gridCol w="4076700"/>
                <a:gridCol w="4076700"/>
              </a:tblGrid>
              <a:tr h="370840">
                <a:tc>
                  <a:txBody>
                    <a:bodyPr/>
                    <a:lstStyle/>
                    <a:p>
                      <a:pPr algn="ctr"/>
                      <a:r>
                        <a:rPr lang="en-US" dirty="0" smtClean="0">
                          <a:solidFill>
                            <a:schemeClr val="tx1"/>
                          </a:solidFill>
                        </a:rPr>
                        <a:t>TITLE</a:t>
                      </a:r>
                      <a:r>
                        <a:rPr lang="en-US" baseline="0" dirty="0" smtClean="0">
                          <a:solidFill>
                            <a:schemeClr val="tx1"/>
                          </a:solidFill>
                        </a:rPr>
                        <a:t> VII</a:t>
                      </a:r>
                      <a:endParaRPr lang="en-US" dirty="0">
                        <a:solidFill>
                          <a:schemeClr val="tx1"/>
                        </a:solidFill>
                      </a:endParaRPr>
                    </a:p>
                  </a:txBody>
                  <a:tcPr/>
                </a:tc>
                <a:tc>
                  <a:txBody>
                    <a:bodyPr/>
                    <a:lstStyle/>
                    <a:p>
                      <a:pPr algn="ctr"/>
                      <a:r>
                        <a:rPr lang="en-US" dirty="0" smtClean="0">
                          <a:solidFill>
                            <a:schemeClr val="tx1"/>
                          </a:solidFill>
                        </a:rPr>
                        <a:t>FEHA</a:t>
                      </a:r>
                      <a:endParaRPr lang="en-US" dirty="0">
                        <a:solidFill>
                          <a:schemeClr val="tx1"/>
                        </a:solidFill>
                      </a:endParaRPr>
                    </a:p>
                  </a:txBody>
                  <a:tcPr/>
                </a:tc>
              </a:tr>
              <a:tr h="370840">
                <a:tc>
                  <a:txBody>
                    <a:bodyPr/>
                    <a:lstStyle/>
                    <a:p>
                      <a:r>
                        <a:rPr lang="en-US" dirty="0" smtClean="0"/>
                        <a:t>Negligence theory</a:t>
                      </a:r>
                      <a:r>
                        <a:rPr lang="en-US" baseline="0" dirty="0" smtClean="0"/>
                        <a:t> only.</a:t>
                      </a:r>
                    </a:p>
                  </a:txBody>
                  <a:tcPr/>
                </a:tc>
                <a:tc>
                  <a:txBody>
                    <a:bodyPr/>
                    <a:lstStyle/>
                    <a:p>
                      <a:r>
                        <a:rPr lang="en-US" dirty="0" smtClean="0"/>
                        <a:t>Strict liability</a:t>
                      </a:r>
                      <a:r>
                        <a:rPr lang="en-US" baseline="0" dirty="0" smtClean="0"/>
                        <a:t> for managers and supervisors.</a:t>
                      </a:r>
                      <a:endParaRPr lang="en-US" dirty="0"/>
                    </a:p>
                  </a:txBody>
                  <a:tcPr/>
                </a:tc>
              </a:tr>
              <a:tr h="370840">
                <a:tc>
                  <a:txBody>
                    <a:bodyPr/>
                    <a:lstStyle/>
                    <a:p>
                      <a:r>
                        <a:rPr lang="en-US" dirty="0" smtClean="0"/>
                        <a:t>Affirmative defense:</a:t>
                      </a:r>
                    </a:p>
                    <a:p>
                      <a:pPr marL="285750" indent="-285750">
                        <a:buFont typeface="Arial" panose="020B0604020202020204" pitchFamily="34" charset="0"/>
                        <a:buChar char="•"/>
                      </a:pPr>
                      <a:r>
                        <a:rPr lang="en-US" dirty="0" smtClean="0"/>
                        <a:t>Employer exercised reasonable care; and</a:t>
                      </a:r>
                    </a:p>
                    <a:p>
                      <a:pPr marL="285750" indent="-285750">
                        <a:buFont typeface="Arial" panose="020B0604020202020204" pitchFamily="34" charset="0"/>
                        <a:buChar char="•"/>
                      </a:pPr>
                      <a:r>
                        <a:rPr lang="en-US" dirty="0" smtClean="0"/>
                        <a:t>Employee unreasonably failed to take advantage of opportunities to avoid harm.</a:t>
                      </a:r>
                      <a:endParaRPr lang="en-US" dirty="0"/>
                    </a:p>
                  </a:txBody>
                  <a:tcPr/>
                </a:tc>
                <a:tc>
                  <a:txBody>
                    <a:bodyPr/>
                    <a:lstStyle/>
                    <a:p>
                      <a:r>
                        <a:rPr lang="en-US" dirty="0" smtClean="0"/>
                        <a:t>No affirmative defenses.</a:t>
                      </a:r>
                      <a:endParaRPr lang="en-US" dirty="0"/>
                    </a:p>
                  </a:txBody>
                  <a:tcPr/>
                </a:tc>
              </a:tr>
              <a:tr h="370840">
                <a:tc>
                  <a:txBody>
                    <a:bodyPr/>
                    <a:lstStyle/>
                    <a:p>
                      <a:pPr marL="0" indent="0">
                        <a:buFont typeface="Arial" panose="020B0604020202020204" pitchFamily="34" charset="0"/>
                        <a:buNone/>
                      </a:pPr>
                      <a:r>
                        <a:rPr lang="en-US" dirty="0" smtClean="0"/>
                        <a:t>15</a:t>
                      </a:r>
                      <a:r>
                        <a:rPr lang="en-US" baseline="0" dirty="0" smtClean="0"/>
                        <a:t> employees or more</a:t>
                      </a:r>
                      <a:endParaRPr lang="en-US" dirty="0"/>
                    </a:p>
                  </a:txBody>
                  <a:tcPr/>
                </a:tc>
                <a:tc>
                  <a:txBody>
                    <a:bodyPr/>
                    <a:lstStyle/>
                    <a:p>
                      <a:r>
                        <a:rPr lang="en-US" b="1" i="1" dirty="0" smtClean="0"/>
                        <a:t>All</a:t>
                      </a:r>
                      <a:r>
                        <a:rPr lang="en-US" b="1" dirty="0" smtClean="0"/>
                        <a:t> </a:t>
                      </a:r>
                      <a:r>
                        <a:rPr lang="en-US" dirty="0" smtClean="0"/>
                        <a:t>employers,</a:t>
                      </a:r>
                      <a:r>
                        <a:rPr lang="en-US" baseline="0" dirty="0" smtClean="0"/>
                        <a:t> even those employing one person or sole proprietors</a:t>
                      </a:r>
                      <a:endParaRPr lang="en-US" dirty="0"/>
                    </a:p>
                  </a:txBody>
                  <a:tcPr/>
                </a:tc>
              </a:tr>
              <a:tr h="370840">
                <a:tc>
                  <a:txBody>
                    <a:bodyPr/>
                    <a:lstStyle/>
                    <a:p>
                      <a:pPr marL="0" indent="0">
                        <a:buFont typeface="Arial" panose="020B0604020202020204" pitchFamily="34" charset="0"/>
                        <a:buNone/>
                      </a:pPr>
                      <a:r>
                        <a:rPr lang="en-US" dirty="0" smtClean="0"/>
                        <a:t>No application to independent contractors and volunteers.</a:t>
                      </a:r>
                      <a:endParaRPr lang="en-US" dirty="0"/>
                    </a:p>
                  </a:txBody>
                  <a:tcPr/>
                </a:tc>
                <a:tc>
                  <a:txBody>
                    <a:bodyPr/>
                    <a:lstStyle/>
                    <a:p>
                      <a:r>
                        <a:rPr lang="en-US" dirty="0" smtClean="0"/>
                        <a:t>Includes independent contractors, volunteers</a:t>
                      </a:r>
                      <a:r>
                        <a:rPr lang="en-US" baseline="0" dirty="0" smtClean="0"/>
                        <a:t> and unpaid interns.</a:t>
                      </a:r>
                      <a:endParaRPr lang="en-US" dirty="0"/>
                    </a:p>
                  </a:txBody>
                  <a:tcPr/>
                </a:tc>
              </a:tr>
              <a:tr h="370840">
                <a:tc>
                  <a:txBody>
                    <a:bodyPr/>
                    <a:lstStyle/>
                    <a:p>
                      <a:pPr algn="ctr"/>
                      <a:endParaRPr lang="en-US" dirty="0">
                        <a:solidFill>
                          <a:schemeClr val="tx1"/>
                        </a:solidFill>
                      </a:endParaRPr>
                    </a:p>
                  </a:txBody>
                  <a:tcPr/>
                </a:tc>
                <a:tc>
                  <a:txBody>
                    <a:bodyPr/>
                    <a:lstStyle/>
                    <a:p>
                      <a:pPr algn="ctr"/>
                      <a:endParaRPr lang="en-US" dirty="0">
                        <a:solidFill>
                          <a:schemeClr val="tx1"/>
                        </a:solidFill>
                      </a:endParaRPr>
                    </a:p>
                  </a:txBody>
                  <a:tcPr/>
                </a:tc>
              </a:tr>
              <a:tr h="370840">
                <a:tc>
                  <a:txBody>
                    <a:bodyPr/>
                    <a:lstStyle/>
                    <a:p>
                      <a:pPr algn="ctr"/>
                      <a:endParaRPr lang="en-US" dirty="0">
                        <a:solidFill>
                          <a:schemeClr val="tx1"/>
                        </a:solidFill>
                      </a:endParaRPr>
                    </a:p>
                  </a:txBody>
                  <a:tcPr/>
                </a:tc>
                <a:tc>
                  <a:txBody>
                    <a:bodyPr/>
                    <a:lstStyle/>
                    <a:p>
                      <a:pPr algn="ctr"/>
                      <a:endParaRPr lang="en-US" dirty="0">
                        <a:solidFill>
                          <a:schemeClr val="tx1"/>
                        </a:solidFill>
                      </a:endParaRPr>
                    </a:p>
                  </a:txBody>
                  <a:tcPr/>
                </a:tc>
              </a:tr>
            </a:tbl>
          </a:graphicData>
        </a:graphic>
      </p:graphicFrame>
    </p:spTree>
    <p:extLst>
      <p:ext uri="{BB962C8B-B14F-4D97-AF65-F5344CB8AC3E}">
        <p14:creationId xmlns:p14="http://schemas.microsoft.com/office/powerpoint/2010/main" val="24914151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noAutofit/>
          </a:bodyPr>
          <a:lstStyle/>
          <a:p>
            <a:r>
              <a:rPr lang="en-US" sz="3600" b="1" dirty="0" smtClean="0">
                <a:solidFill>
                  <a:srgbClr val="FFFF00"/>
                </a:solidFill>
              </a:rPr>
              <a:t>Strategies for Preventing and Responding to Sexual Harassment</a:t>
            </a:r>
            <a:endParaRPr lang="en-US" sz="3600" b="1" dirty="0">
              <a:solidFill>
                <a:srgbClr val="FFFF00"/>
              </a:solidFill>
            </a:endParaRPr>
          </a:p>
        </p:txBody>
      </p:sp>
      <p:sp>
        <p:nvSpPr>
          <p:cNvPr id="4" name="Slide Number Placeholder 3"/>
          <p:cNvSpPr>
            <a:spLocks noGrp="1"/>
          </p:cNvSpPr>
          <p:nvPr>
            <p:ph type="sldNum" sz="quarter" idx="11"/>
          </p:nvPr>
        </p:nvSpPr>
        <p:spPr/>
        <p:txBody>
          <a:bodyPr/>
          <a:lstStyle/>
          <a:p>
            <a:fld id="{BAB61701-5FEF-4810-B8D0-6821BF5DD4EB}" type="slidenum">
              <a:rPr lang="en-US" smtClean="0"/>
              <a:t>45</a:t>
            </a:fld>
            <a:endParaRPr lang="en-US" dirty="0"/>
          </a:p>
        </p:txBody>
      </p:sp>
    </p:spTree>
    <p:extLst>
      <p:ext uri="{BB962C8B-B14F-4D97-AF65-F5344CB8AC3E}">
        <p14:creationId xmlns:p14="http://schemas.microsoft.com/office/powerpoint/2010/main" val="41001183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Policies and Procedures</a:t>
            </a:r>
            <a:endParaRPr lang="en-US" b="1" dirty="0"/>
          </a:p>
        </p:txBody>
      </p:sp>
      <p:sp>
        <p:nvSpPr>
          <p:cNvPr id="4" name="Slide Number Placeholder 3"/>
          <p:cNvSpPr>
            <a:spLocks noGrp="1"/>
          </p:cNvSpPr>
          <p:nvPr>
            <p:ph type="sldNum" sz="quarter" idx="12"/>
          </p:nvPr>
        </p:nvSpPr>
        <p:spPr/>
        <p:txBody>
          <a:bodyPr>
            <a:normAutofit fontScale="85000" lnSpcReduction="20000"/>
          </a:bodyPr>
          <a:lstStyle/>
          <a:p>
            <a:fld id="{BAB61701-5FEF-4810-B8D0-6821BF5DD4EB}" type="slidenum">
              <a:rPr lang="en-US" smtClean="0"/>
              <a:t>46</a:t>
            </a:fld>
            <a:endParaRPr lang="en-US" dirty="0"/>
          </a:p>
        </p:txBody>
      </p:sp>
      <p:sp>
        <p:nvSpPr>
          <p:cNvPr id="6" name="Content Placeholder 5"/>
          <p:cNvSpPr>
            <a:spLocks noGrp="1"/>
          </p:cNvSpPr>
          <p:nvPr>
            <p:ph sz="quarter" idx="1"/>
          </p:nvPr>
        </p:nvSpPr>
        <p:spPr/>
        <p:txBody>
          <a:bodyPr>
            <a:normAutofit fontScale="92500" lnSpcReduction="20000"/>
          </a:bodyPr>
          <a:lstStyle/>
          <a:p>
            <a:r>
              <a:rPr lang="en-US" dirty="0" smtClean="0"/>
              <a:t>Develop comprehensive policies and procedures for reporting, investigating, and resolving claims of discrimination, harassment and retaliation.</a:t>
            </a:r>
          </a:p>
          <a:p>
            <a:r>
              <a:rPr lang="en-US" dirty="0" smtClean="0"/>
              <a:t>Provide several avenues for reporting: all supervisors and managers; designated HR personnel; EEO personnel; DFEH; EEOC, etc.</a:t>
            </a:r>
          </a:p>
          <a:p>
            <a:r>
              <a:rPr lang="en-US" dirty="0" smtClean="0"/>
              <a:t>Update/Refresh policies and procedures.</a:t>
            </a:r>
          </a:p>
          <a:p>
            <a:r>
              <a:rPr lang="en-US" dirty="0" smtClean="0"/>
              <a:t>Try to anticipate developments in the law and develop policies and procedures before you are confronted by an actual situation.</a:t>
            </a:r>
          </a:p>
          <a:p>
            <a:r>
              <a:rPr lang="en-US" dirty="0" smtClean="0"/>
              <a:t>Be flexible.</a:t>
            </a:r>
            <a:endParaRPr lang="en-US" dirty="0"/>
          </a:p>
        </p:txBody>
      </p:sp>
    </p:spTree>
    <p:extLst>
      <p:ext uri="{BB962C8B-B14F-4D97-AF65-F5344CB8AC3E}">
        <p14:creationId xmlns:p14="http://schemas.microsoft.com/office/powerpoint/2010/main" val="6241325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Training</a:t>
            </a:r>
            <a:endParaRPr lang="en-US" b="1" dirty="0"/>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47</a:t>
            </a:fld>
            <a:endParaRPr lang="en-US" dirty="0"/>
          </a:p>
        </p:txBody>
      </p:sp>
      <p:sp>
        <p:nvSpPr>
          <p:cNvPr id="4" name="Content Placeholder 3"/>
          <p:cNvSpPr>
            <a:spLocks noGrp="1"/>
          </p:cNvSpPr>
          <p:nvPr>
            <p:ph sz="quarter" idx="1"/>
          </p:nvPr>
        </p:nvSpPr>
        <p:spPr/>
        <p:txBody>
          <a:bodyPr/>
          <a:lstStyle/>
          <a:p>
            <a:pPr marL="514350" indent="-514350">
              <a:buFont typeface="+mj-lt"/>
              <a:buAutoNum type="arabicPeriod"/>
            </a:pPr>
            <a:r>
              <a:rPr lang="en-US" dirty="0" smtClean="0"/>
              <a:t>Provide training as required by law.</a:t>
            </a:r>
          </a:p>
          <a:p>
            <a:pPr marL="514350" indent="-514350">
              <a:buFont typeface="+mj-lt"/>
              <a:buAutoNum type="arabicPeriod"/>
            </a:pPr>
            <a:r>
              <a:rPr lang="en-US" dirty="0" smtClean="0"/>
              <a:t>Provide training even if not required by the law.</a:t>
            </a:r>
          </a:p>
          <a:p>
            <a:pPr marL="514350" indent="-514350">
              <a:buFont typeface="+mj-lt"/>
              <a:buAutoNum type="arabicPeriod"/>
            </a:pPr>
            <a:r>
              <a:rPr lang="en-US" dirty="0" smtClean="0"/>
              <a:t>Keep training records.</a:t>
            </a:r>
          </a:p>
          <a:p>
            <a:pPr marL="514350" indent="-514350">
              <a:buFont typeface="+mj-lt"/>
              <a:buAutoNum type="arabicPeriod"/>
            </a:pPr>
            <a:r>
              <a:rPr lang="en-US" dirty="0" smtClean="0"/>
              <a:t>Keep materials ready and available in multiple formats (e.g., paper, online).</a:t>
            </a:r>
            <a:endParaRPr lang="en-US" dirty="0"/>
          </a:p>
        </p:txBody>
      </p:sp>
    </p:spTree>
    <p:extLst>
      <p:ext uri="{BB962C8B-B14F-4D97-AF65-F5344CB8AC3E}">
        <p14:creationId xmlns:p14="http://schemas.microsoft.com/office/powerpoint/2010/main" val="31442628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Leadership</a:t>
            </a:r>
            <a:endParaRPr lang="en-US" b="1" dirty="0"/>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48</a:t>
            </a:fld>
            <a:endParaRPr lang="en-US" dirty="0"/>
          </a:p>
        </p:txBody>
      </p:sp>
      <p:sp>
        <p:nvSpPr>
          <p:cNvPr id="4" name="Content Placeholder 3"/>
          <p:cNvSpPr>
            <a:spLocks noGrp="1"/>
          </p:cNvSpPr>
          <p:nvPr>
            <p:ph sz="quarter" idx="1"/>
          </p:nvPr>
        </p:nvSpPr>
        <p:spPr/>
        <p:txBody>
          <a:bodyPr/>
          <a:lstStyle/>
          <a:p>
            <a:pPr marL="0" indent="0">
              <a:buNone/>
            </a:pPr>
            <a:r>
              <a:rPr lang="en-US" dirty="0" smtClean="0"/>
              <a:t>Policies and training must be reinforced by leadership. The managers and supervisors must understand that they are required to comply with standards of the law and any internal “zero tolerance</a:t>
            </a:r>
            <a:r>
              <a:rPr lang="en-US" smtClean="0"/>
              <a:t>” policies.</a:t>
            </a:r>
            <a:endParaRPr lang="en-US" dirty="0" smtClean="0"/>
          </a:p>
          <a:p>
            <a:pPr marL="0" indent="0">
              <a:buNone/>
            </a:pPr>
            <a:r>
              <a:rPr lang="en-US" dirty="0" smtClean="0"/>
              <a:t>Top management should exhibit desired behavior and provide appropriate support.</a:t>
            </a:r>
            <a:endParaRPr lang="en-US" dirty="0"/>
          </a:p>
        </p:txBody>
      </p:sp>
    </p:spTree>
    <p:extLst>
      <p:ext uri="{BB962C8B-B14F-4D97-AF65-F5344CB8AC3E}">
        <p14:creationId xmlns:p14="http://schemas.microsoft.com/office/powerpoint/2010/main" val="19254991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209800" y="609600"/>
            <a:ext cx="6477000" cy="1828800"/>
          </a:xfrm>
        </p:spPr>
        <p:txBody>
          <a:bodyPr/>
          <a:lstStyle/>
          <a:p>
            <a:r>
              <a:rPr lang="en-US" dirty="0" smtClean="0"/>
              <a:t>Thank You</a:t>
            </a:r>
            <a:br>
              <a:rPr lang="en-US" dirty="0" smtClean="0"/>
            </a:br>
            <a:endParaRPr lang="en-US" dirty="0"/>
          </a:p>
        </p:txBody>
      </p:sp>
      <p:sp>
        <p:nvSpPr>
          <p:cNvPr id="2" name="Subtitle 1"/>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normAutofit/>
          </a:bodyPr>
          <a:lstStyle/>
          <a:p>
            <a:fld id="{BAB61701-5FEF-4810-B8D0-6821BF5DD4EB}" type="slidenum">
              <a:rPr lang="en-US" smtClean="0"/>
              <a:t>49</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0436" y="2971800"/>
            <a:ext cx="2143125" cy="2143125"/>
          </a:xfrm>
          <a:prstGeom prst="rect">
            <a:avLst/>
          </a:prstGeom>
        </p:spPr>
      </p:pic>
    </p:spTree>
    <p:extLst>
      <p:ext uri="{BB962C8B-B14F-4D97-AF65-F5344CB8AC3E}">
        <p14:creationId xmlns:p14="http://schemas.microsoft.com/office/powerpoint/2010/main" val="1864866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Employers Are Strictly Liable for Harassment by Supervisors</a:t>
            </a:r>
            <a:endParaRPr lang="en-US" sz="3600" b="1" dirty="0"/>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5</a:t>
            </a:fld>
            <a:endParaRPr lang="en-US" dirty="0"/>
          </a:p>
        </p:txBody>
      </p:sp>
      <p:sp>
        <p:nvSpPr>
          <p:cNvPr id="4" name="Content Placeholder 3"/>
          <p:cNvSpPr>
            <a:spLocks noGrp="1"/>
          </p:cNvSpPr>
          <p:nvPr>
            <p:ph sz="quarter" idx="1"/>
          </p:nvPr>
        </p:nvSpPr>
        <p:spPr/>
        <p:txBody>
          <a:bodyPr/>
          <a:lstStyle/>
          <a:p>
            <a:pPr marL="0" indent="0">
              <a:buNone/>
            </a:pPr>
            <a:r>
              <a:rPr lang="en-US" dirty="0" smtClean="0"/>
              <a:t>An employer is strictly liable for the unlawful harassment by its supervisors and agents.</a:t>
            </a:r>
          </a:p>
          <a:p>
            <a:pPr marL="0" indent="0">
              <a:buNone/>
            </a:pPr>
            <a:r>
              <a:rPr lang="en-US" b="1" dirty="0" smtClean="0">
                <a:solidFill>
                  <a:srgbClr val="7030A0"/>
                </a:solidFill>
              </a:rPr>
              <a:t>Government Code section 12940, subdivision (j)(1).</a:t>
            </a:r>
            <a:endParaRPr lang="en-US" b="1" dirty="0">
              <a:solidFill>
                <a:srgbClr val="7030A0"/>
              </a:solidFill>
            </a:endParaRPr>
          </a:p>
        </p:txBody>
      </p:sp>
    </p:spTree>
    <p:extLst>
      <p:ext uri="{BB962C8B-B14F-4D97-AF65-F5344CB8AC3E}">
        <p14:creationId xmlns:p14="http://schemas.microsoft.com/office/powerpoint/2010/main" val="2637564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Employers can be liable for harassment by non-supervisory employees</a:t>
            </a:r>
            <a:endParaRPr lang="en-US" sz="3600" b="1" dirty="0"/>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6</a:t>
            </a:fld>
            <a:endParaRPr lang="en-US" dirty="0"/>
          </a:p>
        </p:txBody>
      </p:sp>
      <p:sp>
        <p:nvSpPr>
          <p:cNvPr id="4" name="Content Placeholder 3"/>
          <p:cNvSpPr>
            <a:spLocks noGrp="1"/>
          </p:cNvSpPr>
          <p:nvPr>
            <p:ph sz="quarter" idx="1"/>
          </p:nvPr>
        </p:nvSpPr>
        <p:spPr>
          <a:xfrm>
            <a:off x="685800" y="1600200"/>
            <a:ext cx="8153400" cy="4495800"/>
          </a:xfrm>
        </p:spPr>
        <p:txBody>
          <a:bodyPr/>
          <a:lstStyle/>
          <a:p>
            <a:pPr marL="0" indent="0">
              <a:buNone/>
            </a:pPr>
            <a:r>
              <a:rPr lang="en-US" dirty="0" smtClean="0"/>
              <a:t>An employer can be liable for harassment by non-supervisory employees if the employer knew or should have known about the harassing behavior and failed to take immediate and effective corrective action.</a:t>
            </a:r>
          </a:p>
          <a:p>
            <a:pPr marL="0" indent="0">
              <a:buNone/>
            </a:pPr>
            <a:r>
              <a:rPr lang="en-US" b="1" dirty="0" smtClean="0">
                <a:solidFill>
                  <a:srgbClr val="7030A0"/>
                </a:solidFill>
              </a:rPr>
              <a:t>Government Code section 12940, subdivision (j)(1)</a:t>
            </a:r>
            <a:r>
              <a:rPr lang="en-US" dirty="0" smtClean="0">
                <a:solidFill>
                  <a:srgbClr val="7030A0"/>
                </a:solidFill>
              </a:rPr>
              <a:t>.</a:t>
            </a:r>
            <a:endParaRPr lang="en-US" dirty="0">
              <a:solidFill>
                <a:srgbClr val="7030A0"/>
              </a:solidFill>
            </a:endParaRPr>
          </a:p>
        </p:txBody>
      </p:sp>
    </p:spTree>
    <p:extLst>
      <p:ext uri="{BB962C8B-B14F-4D97-AF65-F5344CB8AC3E}">
        <p14:creationId xmlns:p14="http://schemas.microsoft.com/office/powerpoint/2010/main" val="876022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“Supervisor” </a:t>
            </a:r>
            <a:endParaRPr lang="en-US" b="1" dirty="0"/>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7</a:t>
            </a:fld>
            <a:endParaRPr lang="en-US" dirty="0"/>
          </a:p>
        </p:txBody>
      </p:sp>
      <p:sp>
        <p:nvSpPr>
          <p:cNvPr id="4" name="Content Placeholder 3"/>
          <p:cNvSpPr>
            <a:spLocks noGrp="1"/>
          </p:cNvSpPr>
          <p:nvPr>
            <p:ph sz="quarter" idx="1"/>
          </p:nvPr>
        </p:nvSpPr>
        <p:spPr/>
        <p:txBody>
          <a:bodyPr/>
          <a:lstStyle/>
          <a:p>
            <a:pPr marL="0" indent="0">
              <a:buNone/>
            </a:pPr>
            <a:r>
              <a:rPr lang="en-US" dirty="0" smtClean="0"/>
              <a:t>A person qualifies as a supervisor for purposes of the FEHA if he or she had the discretion and authority (a) to hire, transfer, promote, assign, reward, discipline, or discharge other employees, or effectively recommend any of these actions; (b) to act on the grievances of other employees or to effectively recommend action on grievances; or (c) to direct the claimant’s daily work activities.</a:t>
            </a:r>
          </a:p>
          <a:p>
            <a:pPr marL="0" indent="0">
              <a:buNone/>
            </a:pPr>
            <a:r>
              <a:rPr lang="en-US" sz="2400" b="1" dirty="0" smtClean="0">
                <a:solidFill>
                  <a:srgbClr val="7030A0"/>
                </a:solidFill>
              </a:rPr>
              <a:t>Government Code section 12926, subdivision (t); </a:t>
            </a:r>
            <a:r>
              <a:rPr lang="en-US" sz="2400" b="1" i="1" dirty="0" smtClean="0">
                <a:solidFill>
                  <a:srgbClr val="7030A0"/>
                </a:solidFill>
              </a:rPr>
              <a:t>Doe v. Capital Cities</a:t>
            </a:r>
            <a:r>
              <a:rPr lang="en-US" sz="2400" b="1" dirty="0" smtClean="0">
                <a:solidFill>
                  <a:srgbClr val="7030A0"/>
                </a:solidFill>
              </a:rPr>
              <a:t> (1996) 50 Cal.App.4th 1038, 1046; CACI 2525.</a:t>
            </a:r>
            <a:endParaRPr lang="en-US" sz="2400" b="1" dirty="0">
              <a:solidFill>
                <a:srgbClr val="7030A0"/>
              </a:solidFill>
            </a:endParaRPr>
          </a:p>
        </p:txBody>
      </p:sp>
    </p:spTree>
    <p:extLst>
      <p:ext uri="{BB962C8B-B14F-4D97-AF65-F5344CB8AC3E}">
        <p14:creationId xmlns:p14="http://schemas.microsoft.com/office/powerpoint/2010/main" val="1281443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Who is Protected by the Law?</a:t>
            </a:r>
            <a:endParaRPr lang="en-US" b="1" dirty="0"/>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8</a:t>
            </a:fld>
            <a:endParaRPr lang="en-US" dirty="0"/>
          </a:p>
        </p:txBody>
      </p:sp>
      <p:sp>
        <p:nvSpPr>
          <p:cNvPr id="4" name="Content Placeholder 3"/>
          <p:cNvSpPr>
            <a:spLocks noGrp="1"/>
          </p:cNvSpPr>
          <p:nvPr>
            <p:ph sz="quarter" idx="1"/>
          </p:nvPr>
        </p:nvSpPr>
        <p:spPr/>
        <p:txBody>
          <a:bodyPr/>
          <a:lstStyle/>
          <a:p>
            <a:r>
              <a:rPr lang="en-US" dirty="0" smtClean="0"/>
              <a:t>Employees</a:t>
            </a:r>
          </a:p>
          <a:p>
            <a:r>
              <a:rPr lang="en-US" dirty="0" smtClean="0"/>
              <a:t>Applicants</a:t>
            </a:r>
          </a:p>
          <a:p>
            <a:r>
              <a:rPr lang="en-US" dirty="0" smtClean="0"/>
              <a:t>Contractors</a:t>
            </a:r>
          </a:p>
          <a:p>
            <a:r>
              <a:rPr lang="en-US" dirty="0" smtClean="0"/>
              <a:t>Volunteers</a:t>
            </a:r>
          </a:p>
          <a:p>
            <a:r>
              <a:rPr lang="en-US" dirty="0" smtClean="0"/>
              <a:t>Unpaid Interns</a:t>
            </a:r>
            <a:endParaRPr lang="en-US" dirty="0"/>
          </a:p>
        </p:txBody>
      </p:sp>
    </p:spTree>
    <p:extLst>
      <p:ext uri="{BB962C8B-B14F-4D97-AF65-F5344CB8AC3E}">
        <p14:creationId xmlns:p14="http://schemas.microsoft.com/office/powerpoint/2010/main" val="1384005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Remedies</a:t>
            </a:r>
            <a:endParaRPr lang="en-US" b="1" dirty="0"/>
          </a:p>
        </p:txBody>
      </p:sp>
      <p:sp>
        <p:nvSpPr>
          <p:cNvPr id="3" name="Slide Number Placeholder 2"/>
          <p:cNvSpPr>
            <a:spLocks noGrp="1"/>
          </p:cNvSpPr>
          <p:nvPr>
            <p:ph type="sldNum" sz="quarter" idx="12"/>
          </p:nvPr>
        </p:nvSpPr>
        <p:spPr/>
        <p:txBody>
          <a:bodyPr>
            <a:normAutofit fontScale="85000" lnSpcReduction="20000"/>
          </a:bodyPr>
          <a:lstStyle/>
          <a:p>
            <a:fld id="{BAB61701-5FEF-4810-B8D0-6821BF5DD4EB}" type="slidenum">
              <a:rPr lang="en-US" smtClean="0"/>
              <a:t>9</a:t>
            </a:fld>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t>Injunctive Relief</a:t>
            </a:r>
          </a:p>
          <a:p>
            <a:r>
              <a:rPr lang="en-US" dirty="0" smtClean="0"/>
              <a:t>Economic Damages</a:t>
            </a:r>
          </a:p>
          <a:p>
            <a:pPr lvl="1"/>
            <a:r>
              <a:rPr lang="en-US" dirty="0" smtClean="0"/>
              <a:t>Lost wages</a:t>
            </a:r>
          </a:p>
          <a:p>
            <a:pPr lvl="1"/>
            <a:r>
              <a:rPr lang="en-US" dirty="0" smtClean="0"/>
              <a:t>Medical expenses</a:t>
            </a:r>
          </a:p>
          <a:p>
            <a:pPr lvl="1"/>
            <a:r>
              <a:rPr lang="en-US" dirty="0" smtClean="0"/>
              <a:t>Job search expenses</a:t>
            </a:r>
          </a:p>
          <a:p>
            <a:r>
              <a:rPr lang="en-US" dirty="0" smtClean="0"/>
              <a:t>Non-Economic Damages</a:t>
            </a:r>
          </a:p>
          <a:p>
            <a:pPr lvl="1"/>
            <a:r>
              <a:rPr lang="en-US" dirty="0" smtClean="0"/>
              <a:t>Emotional Distress</a:t>
            </a:r>
          </a:p>
          <a:p>
            <a:pPr lvl="1"/>
            <a:r>
              <a:rPr lang="en-US" dirty="0" smtClean="0"/>
              <a:t>Loss of Enjoyment of Life</a:t>
            </a:r>
          </a:p>
          <a:p>
            <a:r>
              <a:rPr lang="en-US" dirty="0" smtClean="0"/>
              <a:t>Punitive Damages</a:t>
            </a:r>
          </a:p>
          <a:p>
            <a:r>
              <a:rPr lang="en-US" dirty="0" smtClean="0"/>
              <a:t>Attorney’s Fees</a:t>
            </a:r>
            <a:endParaRPr lang="en-US" dirty="0"/>
          </a:p>
          <a:p>
            <a:endParaRPr lang="en-US" dirty="0"/>
          </a:p>
        </p:txBody>
      </p:sp>
    </p:spTree>
    <p:extLst>
      <p:ext uri="{BB962C8B-B14F-4D97-AF65-F5344CB8AC3E}">
        <p14:creationId xmlns:p14="http://schemas.microsoft.com/office/powerpoint/2010/main" val="7664457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4283</TotalTime>
  <Words>3677</Words>
  <Application>Microsoft Office PowerPoint</Application>
  <PresentationFormat>On-screen Show (4:3)</PresentationFormat>
  <Paragraphs>382</Paragraphs>
  <Slides>49</Slides>
  <Notes>49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Calibri</vt:lpstr>
      <vt:lpstr>Tw Cen MT</vt:lpstr>
      <vt:lpstr>Wingdings</vt:lpstr>
      <vt:lpstr>Wingdings 2</vt:lpstr>
      <vt:lpstr>Median</vt:lpstr>
      <vt:lpstr>   WORKPLACE JUSTICE SUMMIT III Breaking through the Barriers of Discrimination and Retaliation  SEX discrimination under feha  Presented by Domini Pham, Senior Staff Counsel</vt:lpstr>
      <vt:lpstr>Objectives  </vt:lpstr>
      <vt:lpstr>Who is Liable Under the Law?</vt:lpstr>
      <vt:lpstr>Personal Liability of Harasser</vt:lpstr>
      <vt:lpstr>Employers Are Strictly Liable for Harassment by Supervisors</vt:lpstr>
      <vt:lpstr>Employers can be liable for harassment by non-supervisory employees</vt:lpstr>
      <vt:lpstr>“Supervisor” </vt:lpstr>
      <vt:lpstr>Who is Protected by the Law?</vt:lpstr>
      <vt:lpstr>Remedies</vt:lpstr>
      <vt:lpstr>What is Sexual Harassment? </vt:lpstr>
      <vt:lpstr>Quid Pro Quo Explained</vt:lpstr>
      <vt:lpstr>Evaluating a Quid Pro Quo Claim</vt:lpstr>
      <vt:lpstr>Exercise 1</vt:lpstr>
      <vt:lpstr>Exercise 1 Quiz</vt:lpstr>
      <vt:lpstr>Exercise 2</vt:lpstr>
      <vt:lpstr>Exercise 2 Quiz</vt:lpstr>
      <vt:lpstr>Exercise 3</vt:lpstr>
      <vt:lpstr>Exercise 3 Quiz</vt:lpstr>
      <vt:lpstr>Three Types of Hostile Work Environment Sexual Harassment</vt:lpstr>
      <vt:lpstr>“Harassing Conduct”</vt:lpstr>
      <vt:lpstr>“Severe or Pervasive” </vt:lpstr>
      <vt:lpstr>Sexual Harassment: Visual</vt:lpstr>
      <vt:lpstr>Sexual Harassment: Verbal </vt:lpstr>
      <vt:lpstr>Sexual Harassment: Physical</vt:lpstr>
      <vt:lpstr>Hostile Work Environment – Conduct Directed at Claimant</vt:lpstr>
      <vt:lpstr>Elements of Hostile Work Environment Defined – Conduct Directed at Claimant </vt:lpstr>
      <vt:lpstr>Exercise 4</vt:lpstr>
      <vt:lpstr>Exercise 4 Quiz</vt:lpstr>
      <vt:lpstr>Exercise 5</vt:lpstr>
      <vt:lpstr>Exercise 5 Quiz</vt:lpstr>
      <vt:lpstr>Hostile Work Environment – Conduct Directed at Others</vt:lpstr>
      <vt:lpstr>Elements of Hostile Work Environment  Conduct Directed at Others</vt:lpstr>
      <vt:lpstr>Exercise 6</vt:lpstr>
      <vt:lpstr>Exercise 6</vt:lpstr>
      <vt:lpstr>Exercise 6 Quiz</vt:lpstr>
      <vt:lpstr>Hostile Work Environment –Widespread Sexual Favoritism</vt:lpstr>
      <vt:lpstr>Elements of Hostile Work Environment-Widespread Sexual Favoritism Claim</vt:lpstr>
      <vt:lpstr>Exercise 7</vt:lpstr>
      <vt:lpstr>Exercise 7 Quiz</vt:lpstr>
      <vt:lpstr>Sexual Harassment Can Occur Between Individuals of the Same Sex</vt:lpstr>
      <vt:lpstr>Sexual Desire is NOT Required</vt:lpstr>
      <vt:lpstr>Adverse Employment Action NOT Required</vt:lpstr>
      <vt:lpstr>Defenses</vt:lpstr>
      <vt:lpstr>Comparison of Federal and State Law</vt:lpstr>
      <vt:lpstr>Strategies for Preventing and Responding to Sexual Harassment</vt:lpstr>
      <vt:lpstr>Policies and Procedures</vt:lpstr>
      <vt:lpstr>Training</vt:lpstr>
      <vt:lpstr>Leadership</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Harassment Prevention Training</dc:title>
  <dc:creator>Windows User</dc:creator>
  <cp:lastModifiedBy>Mann, Gregory@DFEH</cp:lastModifiedBy>
  <cp:revision>221</cp:revision>
  <cp:lastPrinted>2016-09-06T17:20:31Z</cp:lastPrinted>
  <dcterms:created xsi:type="dcterms:W3CDTF">2015-07-08T18:29:42Z</dcterms:created>
  <dcterms:modified xsi:type="dcterms:W3CDTF">2016-09-06T20:29:27Z</dcterms:modified>
</cp:coreProperties>
</file>