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fromL http://www.edutopia.org/open-educational-resources-guide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1013733" y="2130425"/>
            <a:ext cx="7444466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737319" y="-192149"/>
            <a:ext cx="4525963" cy="8072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013733" y="4406900"/>
            <a:ext cx="7480979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013733" y="2906713"/>
            <a:ext cx="748097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943821" y="273050"/>
            <a:ext cx="2521690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943821" y="1435100"/>
            <a:ext cx="252169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" name="Shape 15"/>
          <p:cNvSpPr txBox="1"/>
          <p:nvPr/>
        </p:nvSpPr>
        <p:spPr>
          <a:xfrm>
            <a:off x="-49842" y="-167358"/>
            <a:ext cx="1014086" cy="7294305"/>
          </a:xfrm>
          <a:prstGeom prst="rect">
            <a:avLst/>
          </a:prstGeom>
          <a:solidFill>
            <a:srgbClr val="FF8E1D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ALCASA-Logo_200x130.png" id="16" name="Shape 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424799" y="5657016"/>
            <a:ext cx="1443526" cy="93829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08.png"/><Relationship Id="rId6" Type="http://schemas.openxmlformats.org/officeDocument/2006/relationships/image" Target="../media/image0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calcasa.org/wp-content/uploads/files/CALCASA-1999_Support-for-Survivors.pdf" TargetMode="External"/><Relationship Id="rId4" Type="http://schemas.openxmlformats.org/officeDocument/2006/relationships/hyperlink" Target="http://www.workplacesrespond.org" TargetMode="External"/><Relationship Id="rId5" Type="http://schemas.openxmlformats.org/officeDocument/2006/relationships/hyperlink" Target="http://www.nsvrc.org/projects/sexual-violence-workplace/sexual-violence-and-workplace-onlince-special-collection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eaustin@calcasa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013733" y="2130425"/>
            <a:ext cx="7444466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Supporting Survivors with a Comprehensive Approach: Trauma-Informed Responses</a:t>
            </a: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929431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Emily Austin</a:t>
            </a:r>
          </a:p>
          <a:p>
            <a:pPr indent="0" lvl="0" marL="0" marR="0" rtl="0" algn="ctr">
              <a:spcBef>
                <a:spcPts val="48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California Coalition Against Sexual Assault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Addressing trauma you’ve experienced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the far-reaching impacts of trauma—there are several people in most groups that are survivors sexual violence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a personal and political issue</a:t>
            </a:r>
          </a:p>
          <a:p>
            <a:pPr indent="-2857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audience has survivors of sexual assault or those impacted by sexual assault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Practices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nature of sexual violence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trauma-informed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 collaborations and partnerships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and model bystander cultural shifts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survivors don’t report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Shame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Self-blame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Cultural blame/victim blaming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Won’t be believed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Discrimination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Worried about impact on relationships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Worried about impact on job, status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  <a:b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-342900" lvl="0" marL="342900" marR="0" rtl="0" algn="l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Impacts of Sexual Assault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how we view trust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Anger and blame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Shock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Numbness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Loss of control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Disorientation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Helplessness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Sense of vulnerability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Self-blame/guilt for "allowing" the crime to happen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Feeling that these reactions are a sign of weakness</a:t>
            </a: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more at: http://www.joyfulheartfoundation.org/learn/sexual-assault-rape/effects-sexual-assault-and-rape#sthash.rGVNHyf4.dpuf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Trauma-Informed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the whole person and whole needs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Actively resist re-traumatization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 the whole systems and process—trauma-informed beyond the individual response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 the survivor as the expert in her/his own trauma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Trauma-Informed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this means for system change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climate changes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Transparent/accessible procedures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Survivors of trauma have their memories impacted, their ability to reflect on what happened to them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treat the victim/survivor as a witness to their own crime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Tips of the a Trauma-Informed Response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let the story unfold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interventions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 and choices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Self-care and Safety plans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support networks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Let the Story Unfold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7123" y="1295104"/>
            <a:ext cx="5262790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Interventions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150" y="1417637"/>
            <a:ext cx="3492500" cy="23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95087" y="1436657"/>
            <a:ext cx="274491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1255" y="3498526"/>
            <a:ext cx="3002506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22953" y="4412926"/>
            <a:ext cx="3497021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Options and Choices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9659" y="1491467"/>
            <a:ext cx="607819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 for Today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impacts of sexual assault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 trauma and identify signs of trauma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 an understanding of the benefits of a trauma-informed approach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 skills for responding in a trauma-informed manner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 Care and Safety Plans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765300"/>
            <a:ext cx="4923692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 Support Networks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4025" y="1356441"/>
            <a:ext cx="697423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support survivors?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Believe them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to their needs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them to confidential resources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push one option—let the survivor choose what is best for him/her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plan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reasonable accommodations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Trauma-Informed Investigations of Sexual Harassment and Assault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Acknowledge the trauma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person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 the survivor decide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through offering resources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Mental/emotional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based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the survivor gather facts/document/remember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listening, limit the cross-talk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that certain information will make a stronger case: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Facts as to the timeframe, pervasiveness, severity of harassment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Identifying the harasser, confronting the harasser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None/>
            </a:pPr>
            <a:r>
              <a:t/>
            </a:r>
            <a:endParaRPr b="0" i="0" sz="224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for Survivors: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http://www.calcasa.org/wp-content/uploads/files/CALCASA-1999_Support-for-Survivors.pdf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Workplaces Respond: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http://www.workplacesrespond.org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Sexual Violence Resource Center: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http://www.nsvrc.org/projects/sexual-violence-workplace/sexual-violence-and-workplace-onlince-special-collection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265237"/>
            <a:ext cx="498763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Emily Austin, JD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 of Advocacy Services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eaustin@calcasa.org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(916) 446-2520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Defining Trauma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trauma does and what it looks like: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“what’s wrong with you” to “what happened to you?”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in the brain:</a:t>
            </a: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Pre-fontal cortex shuts down and “reptilian” brain (basic needs brain) takes over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Processing and storing of memories is disrupted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Amazing Brain</a:t>
            </a:r>
          </a:p>
        </p:txBody>
      </p:sp>
      <p:pic>
        <p:nvPicPr>
          <p:cNvPr descr="cortex_amazing brain.png" id="109" name="Shape 10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4780" l="0" r="0" t="14781"/>
          <a:stretch/>
        </p:blipFill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536700" y="6134100"/>
            <a:ext cx="601979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</a:t>
            </a:r>
            <a:r>
              <a:rPr i="1"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Amazing Brain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http://www.multiplyingconnections.org/become-trauma-informed/step-3-understand-building-blocks-my-brain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Continuum of Sexual Violence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9901" y="1219200"/>
            <a:ext cx="3607531" cy="548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Sexual Violence Looks Like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1 in 4 women and 1 in 6 men experience sexual violence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of women and 10% of men reported that they had experienced sexual harassment at work (Reality Check: Seventeen Million Reasons Low-wage Workers Need Strong Protections from Harassment, National Women’s Law Center, Citing ABC News &amp; Washington Post, One in Four US Women Reports Workplace Harassment (Nov 16, 2011).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Char char="–"/>
            </a:pP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never report (</a:t>
            </a:r>
            <a:r>
              <a:rPr b="0" i="1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Id.</a:t>
            </a:r>
            <a:r>
              <a:rPr b="0" i="0" lang="en-US" sz="1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Effects ability to do job, come to job, productivity, morale (NSVRC Sexual Violence &amp; the Workplace, 2013)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Increases health insurance premiums (Bureau of Labor Statistics 2006)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48"/>
              </a:spcBef>
              <a:buClr>
                <a:schemeClr val="dk1"/>
              </a:buClr>
              <a:buSzPct val="101818"/>
              <a:buFont typeface="Arial"/>
              <a:buChar char="•"/>
            </a:pPr>
            <a:r>
              <a:rPr b="0" i="0" lang="en-US" sz="22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Emotional impacts for survivor and others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964241" y="7937"/>
            <a:ext cx="7722558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Lasting Impacts</a:t>
            </a:r>
          </a:p>
        </p:txBody>
      </p:sp>
      <p:pic>
        <p:nvPicPr>
          <p:cNvPr descr="PTSD.png" id="128" name="Shape 1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2622" l="0" r="0" t="2622"/>
          <a:stretch/>
        </p:blipFill>
        <p:spPr>
          <a:xfrm>
            <a:off x="963612" y="820737"/>
            <a:ext cx="8072437" cy="583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77900" y="6451600"/>
            <a:ext cx="690445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http://danentmacherpsychotherapy.com/trauma-ptsd-treatment/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trauma look like?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163" y="1165879"/>
            <a:ext cx="6349999" cy="582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964241" y="274637"/>
            <a:ext cx="77225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trauma look like?: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Rape Trauma Syndrome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964241" y="1580928"/>
            <a:ext cx="8072117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nightmares, phobias, fears and lingering physical issues. In addition, she may develop something known as "all or nothing" thinking, such as thinking all men are bad or that she's irreparably damaged.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Longer-term reactions following sexual assault can include depression, anger, shame, and guilt, social and sexual problems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893333" y="5868437"/>
            <a:ext cx="636154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 American Association for Marriage and Family Therapists, https://www.aamft.org/iMIS15/AAMFT/Content/Consumer_updates/Rape_Trauma.aspx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